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1"/>
  </p:sldMasterIdLst>
  <p:notesMasterIdLst>
    <p:notesMasterId r:id="rId12"/>
  </p:notesMasterIdLst>
  <p:sldIdLst>
    <p:sldId id="328" r:id="rId2"/>
    <p:sldId id="440" r:id="rId3"/>
    <p:sldId id="437" r:id="rId4"/>
    <p:sldId id="438" r:id="rId5"/>
    <p:sldId id="439" r:id="rId6"/>
    <p:sldId id="419" r:id="rId7"/>
    <p:sldId id="436" r:id="rId8"/>
    <p:sldId id="433" r:id="rId9"/>
    <p:sldId id="434" r:id="rId10"/>
    <p:sldId id="426" r:id="rId11"/>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A72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18"/>
    <p:restoredTop sz="91398"/>
  </p:normalViewPr>
  <p:slideViewPr>
    <p:cSldViewPr snapToGrid="0" snapToObjects="1">
      <p:cViewPr varScale="1">
        <p:scale>
          <a:sx n="87" d="100"/>
          <a:sy n="87" d="100"/>
        </p:scale>
        <p:origin x="1032" y="184"/>
      </p:cViewPr>
      <p:guideLst>
        <p:guide orient="horz" pos="2160"/>
        <p:guide pos="2880"/>
      </p:guideLst>
    </p:cSldViewPr>
  </p:slideViewPr>
  <p:outlineViewPr>
    <p:cViewPr>
      <p:scale>
        <a:sx n="33" d="100"/>
        <a:sy n="33" d="100"/>
      </p:scale>
      <p:origin x="0" y="-1015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33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90CEE-CFC2-7642-8680-8713A4BF7581}" type="datetimeFigureOut">
              <a:rPr lang="en-CH" smtClean="0"/>
              <a:t>7/29/21</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22F8A-1068-AE4B-A6E2-A8C5C25741BD}" type="slidenum">
              <a:rPr lang="en-CH" smtClean="0"/>
              <a:t>‹#›</a:t>
            </a:fld>
            <a:endParaRPr lang="en-CH"/>
          </a:p>
        </p:txBody>
      </p:sp>
    </p:spTree>
    <p:extLst>
      <p:ext uri="{BB962C8B-B14F-4D97-AF65-F5344CB8AC3E}">
        <p14:creationId xmlns:p14="http://schemas.microsoft.com/office/powerpoint/2010/main" val="406360246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ildlife.state.nm.us/hunting/general-rul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at https://</a:t>
            </a:r>
            <a:r>
              <a:rPr lang="en-US" dirty="0" err="1"/>
              <a:t>lascruces.civicweb.net</a:t>
            </a:r>
            <a:r>
              <a:rPr lang="en-US" dirty="0"/>
              <a:t>/document/15646?splitscreen=</a:t>
            </a:r>
            <a:r>
              <a:rPr lang="en-US" dirty="0" err="1"/>
              <a:t>true&amp;media</a:t>
            </a:r>
            <a:r>
              <a:rPr lang="en-US" dirty="0"/>
              <a:t>=true </a:t>
            </a:r>
          </a:p>
        </p:txBody>
      </p:sp>
      <p:sp>
        <p:nvSpPr>
          <p:cNvPr id="4" name="Slide Number Placeholder 3"/>
          <p:cNvSpPr>
            <a:spLocks noGrp="1"/>
          </p:cNvSpPr>
          <p:nvPr>
            <p:ph type="sldNum" sz="quarter" idx="5"/>
          </p:nvPr>
        </p:nvSpPr>
        <p:spPr/>
        <p:txBody>
          <a:bodyPr/>
          <a:lstStyle/>
          <a:p>
            <a:fld id="{A7A22F8A-1068-AE4B-A6E2-A8C5C25741BD}" type="slidenum">
              <a:rPr lang="en-CH" smtClean="0"/>
              <a:t>3</a:t>
            </a:fld>
            <a:endParaRPr lang="en-CH"/>
          </a:p>
        </p:txBody>
      </p:sp>
    </p:spTree>
    <p:extLst>
      <p:ext uri="{BB962C8B-B14F-4D97-AF65-F5344CB8AC3E}">
        <p14:creationId xmlns:p14="http://schemas.microsoft.com/office/powerpoint/2010/main" val="413971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7</a:t>
            </a:fld>
            <a:endParaRPr lang="en-CH"/>
          </a:p>
        </p:txBody>
      </p:sp>
    </p:spTree>
    <p:extLst>
      <p:ext uri="{BB962C8B-B14F-4D97-AF65-F5344CB8AC3E}">
        <p14:creationId xmlns:p14="http://schemas.microsoft.com/office/powerpoint/2010/main" val="56130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mn-lt"/>
                <a:ea typeface="+mn-ea"/>
                <a:cs typeface="+mn-cs"/>
              </a:rPr>
              <a:t>New Mexico fish and game says:</a:t>
            </a:r>
            <a:endParaRPr lang="en-US" sz="900" kern="1200" dirty="0">
              <a:solidFill>
                <a:schemeClr val="tx1"/>
              </a:solidFill>
              <a:effectLst/>
              <a:latin typeface="+mn-lt"/>
              <a:ea typeface="+mn-ea"/>
              <a:cs typeface="+mn-cs"/>
            </a:endParaRPr>
          </a:p>
          <a:p>
            <a:r>
              <a:rPr lang="en-US" sz="900" b="1" kern="1200" dirty="0">
                <a:solidFill>
                  <a:schemeClr val="tx1"/>
                </a:solidFill>
                <a:effectLst/>
                <a:latin typeface="+mn-lt"/>
                <a:ea typeface="+mn-ea"/>
                <a:cs typeface="+mn-cs"/>
              </a:rPr>
              <a:t>Established road means:</a:t>
            </a: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“A road, built or maintained by equipment, which shows no evidence of ever being closed to vehicular traffic by such means as berms, ripping, scarification, reseeding, fencing, gates, barricades or posted closures;</a:t>
            </a:r>
          </a:p>
          <a:p>
            <a:r>
              <a:rPr lang="en-US" sz="900" kern="1200" dirty="0">
                <a:solidFill>
                  <a:schemeClr val="tx1"/>
                </a:solidFill>
                <a:effectLst/>
                <a:latin typeface="+mn-lt"/>
                <a:ea typeface="+mn-ea"/>
                <a:cs typeface="+mn-cs"/>
              </a:rPr>
              <a:t>A two-track road which shows use prior to hunting seasons for other purposes such as recreation, mining, logging, and ranching and which shows no evidence of ever being closed to vehicular traffic by such means as berms, ripping, scarification, reseeding, fencing, gates, barricades or posted closures.”</a:t>
            </a:r>
          </a:p>
          <a:p>
            <a:br>
              <a:rPr lang="en-US" sz="900" kern="1200" dirty="0">
                <a:solidFill>
                  <a:schemeClr val="tx1"/>
                </a:solidFill>
                <a:effectLst/>
                <a:latin typeface="+mn-lt"/>
                <a:ea typeface="+mn-ea"/>
                <a:cs typeface="+mn-cs"/>
              </a:rPr>
            </a:b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hlinkClick r:id="rId3"/>
              </a:rPr>
              <a:t>https://www.wildlife.state.nm.us/hunting/general-rules/</a:t>
            </a:r>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8</a:t>
            </a:fld>
            <a:endParaRPr lang="en-CH"/>
          </a:p>
        </p:txBody>
      </p:sp>
    </p:spTree>
    <p:extLst>
      <p:ext uri="{BB962C8B-B14F-4D97-AF65-F5344CB8AC3E}">
        <p14:creationId xmlns:p14="http://schemas.microsoft.com/office/powerpoint/2010/main" val="137664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of bump-stock on AR-15 YouTube at https://</a:t>
            </a:r>
            <a:r>
              <a:rPr lang="en-US" dirty="0" err="1"/>
              <a:t>www.youtube.com</a:t>
            </a:r>
            <a:r>
              <a:rPr lang="en-US" dirty="0"/>
              <a:t>/</a:t>
            </a:r>
            <a:r>
              <a:rPr lang="en-US" dirty="0" err="1"/>
              <a:t>watch?v</a:t>
            </a:r>
            <a:r>
              <a:rPr lang="en-US" dirty="0"/>
              <a:t>=UwSIxKZAs40 </a:t>
            </a:r>
          </a:p>
        </p:txBody>
      </p:sp>
      <p:sp>
        <p:nvSpPr>
          <p:cNvPr id="4" name="Slide Number Placeholder 3"/>
          <p:cNvSpPr>
            <a:spLocks noGrp="1"/>
          </p:cNvSpPr>
          <p:nvPr>
            <p:ph type="sldNum" sz="quarter" idx="5"/>
          </p:nvPr>
        </p:nvSpPr>
        <p:spPr/>
        <p:txBody>
          <a:bodyPr/>
          <a:lstStyle/>
          <a:p>
            <a:fld id="{A7A22F8A-1068-AE4B-A6E2-A8C5C25741BD}" type="slidenum">
              <a:rPr lang="en-CH" smtClean="0"/>
              <a:t>9</a:t>
            </a:fld>
            <a:endParaRPr lang="en-CH"/>
          </a:p>
        </p:txBody>
      </p:sp>
    </p:spTree>
    <p:extLst>
      <p:ext uri="{BB962C8B-B14F-4D97-AF65-F5344CB8AC3E}">
        <p14:creationId xmlns:p14="http://schemas.microsoft.com/office/powerpoint/2010/main" val="188554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43D3-EDE9-1343-B908-69D923D0FF95}"/>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26FE761B-BBE4-6243-8AF6-C37D7E9362E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88455CBD-2F2C-9D4D-AA21-F90CCBC9F59B}"/>
              </a:ext>
            </a:extLst>
          </p:cNvPr>
          <p:cNvSpPr>
            <a:spLocks noGrp="1"/>
          </p:cNvSpPr>
          <p:nvPr>
            <p:ph type="dt" sz="half" idx="10"/>
          </p:nvPr>
        </p:nvSpPr>
        <p:spPr/>
        <p:txBody>
          <a:bodyPr/>
          <a:lstStyle/>
          <a:p>
            <a:fld id="{EB8C630A-2779-C44D-B249-76C7A4178854}" type="datetime1">
              <a:rPr lang="en-US" smtClean="0"/>
              <a:t>7/29/21</a:t>
            </a:fld>
            <a:endParaRPr lang="en-CH"/>
          </a:p>
        </p:txBody>
      </p:sp>
      <p:sp>
        <p:nvSpPr>
          <p:cNvPr id="5" name="Footer Placeholder 4">
            <a:extLst>
              <a:ext uri="{FF2B5EF4-FFF2-40B4-BE49-F238E27FC236}">
                <a16:creationId xmlns:a16="http://schemas.microsoft.com/office/drawing/2014/main" id="{F95879AC-EE0A-8140-B5F0-4A5EA398558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4F266B4-9216-A043-A219-7212B268CDB8}"/>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650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F02D-15F6-4140-917B-BCCF90E938D7}"/>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90B790D-D580-5E4F-8CD3-83CC8372EA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A03D0B7-FF8B-754C-ABFE-12AC1F2338FB}"/>
              </a:ext>
            </a:extLst>
          </p:cNvPr>
          <p:cNvSpPr>
            <a:spLocks noGrp="1"/>
          </p:cNvSpPr>
          <p:nvPr>
            <p:ph type="dt" sz="half" idx="10"/>
          </p:nvPr>
        </p:nvSpPr>
        <p:spPr/>
        <p:txBody>
          <a:bodyPr/>
          <a:lstStyle/>
          <a:p>
            <a:fld id="{6C8662FC-0A54-A645-93BF-8638CE62576B}" type="datetime1">
              <a:rPr lang="en-US" smtClean="0"/>
              <a:t>7/29/21</a:t>
            </a:fld>
            <a:endParaRPr lang="en-CH"/>
          </a:p>
        </p:txBody>
      </p:sp>
      <p:sp>
        <p:nvSpPr>
          <p:cNvPr id="5" name="Footer Placeholder 4">
            <a:extLst>
              <a:ext uri="{FF2B5EF4-FFF2-40B4-BE49-F238E27FC236}">
                <a16:creationId xmlns:a16="http://schemas.microsoft.com/office/drawing/2014/main" id="{3EDED77E-0C70-A944-89D5-6FE88F81D62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597EDFD-B017-0E42-AC02-26B7695B6C8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64539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FB294-05F7-3B48-9279-3D4523F3FC84}"/>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8204119-D3F7-4541-A79C-5154972510E7}"/>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B1324EA-117E-FF4F-9C25-0EC57C2CFDBF}"/>
              </a:ext>
            </a:extLst>
          </p:cNvPr>
          <p:cNvSpPr>
            <a:spLocks noGrp="1"/>
          </p:cNvSpPr>
          <p:nvPr>
            <p:ph type="dt" sz="half" idx="10"/>
          </p:nvPr>
        </p:nvSpPr>
        <p:spPr/>
        <p:txBody>
          <a:bodyPr/>
          <a:lstStyle/>
          <a:p>
            <a:fld id="{76157682-8D1E-4E4C-8D5E-B4AC40055BA2}" type="datetime1">
              <a:rPr lang="en-US" smtClean="0"/>
              <a:t>7/29/21</a:t>
            </a:fld>
            <a:endParaRPr lang="en-CH"/>
          </a:p>
        </p:txBody>
      </p:sp>
      <p:sp>
        <p:nvSpPr>
          <p:cNvPr id="5" name="Footer Placeholder 4">
            <a:extLst>
              <a:ext uri="{FF2B5EF4-FFF2-40B4-BE49-F238E27FC236}">
                <a16:creationId xmlns:a16="http://schemas.microsoft.com/office/drawing/2014/main" id="{8BFEBDC6-3869-1E43-BB0C-4C7488F883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447BD20-EF59-1D41-982E-167401D741D5}"/>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93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5CA-A964-F24B-BF0D-F87952534E7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98340B9-68A6-1D44-B84A-69282ABA8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5196133-7E6D-C14A-BD58-B9741E3D8746}"/>
              </a:ext>
            </a:extLst>
          </p:cNvPr>
          <p:cNvSpPr>
            <a:spLocks noGrp="1"/>
          </p:cNvSpPr>
          <p:nvPr>
            <p:ph type="dt" sz="half" idx="10"/>
          </p:nvPr>
        </p:nvSpPr>
        <p:spPr/>
        <p:txBody>
          <a:bodyPr/>
          <a:lstStyle/>
          <a:p>
            <a:fld id="{6A8FC20C-123A-2749-9904-6429F4D08960}" type="datetime1">
              <a:rPr lang="en-US" smtClean="0"/>
              <a:t>7/29/21</a:t>
            </a:fld>
            <a:endParaRPr lang="en-CH"/>
          </a:p>
        </p:txBody>
      </p:sp>
      <p:sp>
        <p:nvSpPr>
          <p:cNvPr id="5" name="Footer Placeholder 4">
            <a:extLst>
              <a:ext uri="{FF2B5EF4-FFF2-40B4-BE49-F238E27FC236}">
                <a16:creationId xmlns:a16="http://schemas.microsoft.com/office/drawing/2014/main" id="{D92C0B10-861D-C945-9BEA-BE282A6B16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6C4274-9CB6-DC4F-A8A4-FB1202EAD220}"/>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04255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F500-114D-6340-BDE3-CE08F2B402C2}"/>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51C47F05-04AB-C54D-84CD-72DF1BECAC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590A96-35C0-4C43-A3C1-34B64A80BD9E}"/>
              </a:ext>
            </a:extLst>
          </p:cNvPr>
          <p:cNvSpPr>
            <a:spLocks noGrp="1"/>
          </p:cNvSpPr>
          <p:nvPr>
            <p:ph type="dt" sz="half" idx="10"/>
          </p:nvPr>
        </p:nvSpPr>
        <p:spPr/>
        <p:txBody>
          <a:bodyPr/>
          <a:lstStyle/>
          <a:p>
            <a:fld id="{F7FF1880-7257-2644-A2EA-A4163F0EA991}" type="datetime1">
              <a:rPr lang="en-US" smtClean="0"/>
              <a:t>7/29/21</a:t>
            </a:fld>
            <a:endParaRPr lang="en-CH"/>
          </a:p>
        </p:txBody>
      </p:sp>
      <p:sp>
        <p:nvSpPr>
          <p:cNvPr id="5" name="Footer Placeholder 4">
            <a:extLst>
              <a:ext uri="{FF2B5EF4-FFF2-40B4-BE49-F238E27FC236}">
                <a16:creationId xmlns:a16="http://schemas.microsoft.com/office/drawing/2014/main" id="{58CCFC34-B944-E440-9466-EBF324B862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415E834-61A8-9B4B-AE91-47D6FBF1D7CC}"/>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4045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492E-8688-1740-B339-8EAF99F5857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72B118C0-6601-F04F-84CB-DF76B3D0E6F2}"/>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D7126302-3683-1B49-9593-01E2E919BCB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8A1C232-10AA-8B41-B76F-80F22C229EB6}"/>
              </a:ext>
            </a:extLst>
          </p:cNvPr>
          <p:cNvSpPr>
            <a:spLocks noGrp="1"/>
          </p:cNvSpPr>
          <p:nvPr>
            <p:ph type="dt" sz="half" idx="10"/>
          </p:nvPr>
        </p:nvSpPr>
        <p:spPr/>
        <p:txBody>
          <a:bodyPr/>
          <a:lstStyle/>
          <a:p>
            <a:fld id="{5A1E8749-F486-D949-9D5A-1CC6685389CD}" type="datetime1">
              <a:rPr lang="en-US" smtClean="0"/>
              <a:t>7/29/21</a:t>
            </a:fld>
            <a:endParaRPr lang="en-CH"/>
          </a:p>
        </p:txBody>
      </p:sp>
      <p:sp>
        <p:nvSpPr>
          <p:cNvPr id="6" name="Footer Placeholder 5">
            <a:extLst>
              <a:ext uri="{FF2B5EF4-FFF2-40B4-BE49-F238E27FC236}">
                <a16:creationId xmlns:a16="http://schemas.microsoft.com/office/drawing/2014/main" id="{DA62A414-2DF3-484F-AF93-551AE9F0485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85524C7-E10E-F14B-9E86-D8AA33E51BD9}"/>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30888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8A29-26EB-EE41-8B1C-CF805D5334D1}"/>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89E608D-885B-F84A-BFC0-ECB16F9244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BAD352F-38F1-A54E-BEFD-BDEF6B28518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3ABF46E1-DA66-AF43-8D39-771286A5A8B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E76E984-3301-5145-A259-4DBC6C142B3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6B5AE28-41EF-B04C-8314-05470D27ED93}"/>
              </a:ext>
            </a:extLst>
          </p:cNvPr>
          <p:cNvSpPr>
            <a:spLocks noGrp="1"/>
          </p:cNvSpPr>
          <p:nvPr>
            <p:ph type="dt" sz="half" idx="10"/>
          </p:nvPr>
        </p:nvSpPr>
        <p:spPr/>
        <p:txBody>
          <a:bodyPr/>
          <a:lstStyle/>
          <a:p>
            <a:fld id="{BBA85383-920F-E24F-97B6-7B82F378E56E}" type="datetime1">
              <a:rPr lang="en-US" smtClean="0"/>
              <a:t>7/29/21</a:t>
            </a:fld>
            <a:endParaRPr lang="en-CH"/>
          </a:p>
        </p:txBody>
      </p:sp>
      <p:sp>
        <p:nvSpPr>
          <p:cNvPr id="8" name="Footer Placeholder 7">
            <a:extLst>
              <a:ext uri="{FF2B5EF4-FFF2-40B4-BE49-F238E27FC236}">
                <a16:creationId xmlns:a16="http://schemas.microsoft.com/office/drawing/2014/main" id="{D0872E7A-707A-AF40-AA1D-4BDC48FFA33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9E162A23-CF17-C141-B648-D9ED548A496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00128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7DB7-4209-5240-A9F7-34FB6E160B7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43E584F1-D2CF-5243-90B6-0530DBA581DA}"/>
              </a:ext>
            </a:extLst>
          </p:cNvPr>
          <p:cNvSpPr>
            <a:spLocks noGrp="1"/>
          </p:cNvSpPr>
          <p:nvPr>
            <p:ph type="dt" sz="half" idx="10"/>
          </p:nvPr>
        </p:nvSpPr>
        <p:spPr/>
        <p:txBody>
          <a:bodyPr/>
          <a:lstStyle/>
          <a:p>
            <a:fld id="{52CB3001-6975-7348-90DB-580520285D1E}" type="datetime1">
              <a:rPr lang="en-US" smtClean="0"/>
              <a:t>7/29/21</a:t>
            </a:fld>
            <a:endParaRPr lang="en-CH"/>
          </a:p>
        </p:txBody>
      </p:sp>
      <p:sp>
        <p:nvSpPr>
          <p:cNvPr id="4" name="Footer Placeholder 3">
            <a:extLst>
              <a:ext uri="{FF2B5EF4-FFF2-40B4-BE49-F238E27FC236}">
                <a16:creationId xmlns:a16="http://schemas.microsoft.com/office/drawing/2014/main" id="{2447BA2E-9756-E140-AC5A-988D51DE6F2C}"/>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A03CC03F-95AB-A740-8BA3-F6D9E6949368}"/>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17732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7583C-D554-5843-BA9C-F6E0B02916D8}"/>
              </a:ext>
            </a:extLst>
          </p:cNvPr>
          <p:cNvSpPr>
            <a:spLocks noGrp="1"/>
          </p:cNvSpPr>
          <p:nvPr>
            <p:ph type="dt" sz="half" idx="10"/>
          </p:nvPr>
        </p:nvSpPr>
        <p:spPr/>
        <p:txBody>
          <a:bodyPr/>
          <a:lstStyle/>
          <a:p>
            <a:fld id="{B2A2B084-CE3E-F14C-BCB4-51CEEAA85F51}" type="datetime1">
              <a:rPr lang="en-US" smtClean="0"/>
              <a:t>7/29/21</a:t>
            </a:fld>
            <a:endParaRPr lang="en-CH"/>
          </a:p>
        </p:txBody>
      </p:sp>
      <p:sp>
        <p:nvSpPr>
          <p:cNvPr id="3" name="Footer Placeholder 2">
            <a:extLst>
              <a:ext uri="{FF2B5EF4-FFF2-40B4-BE49-F238E27FC236}">
                <a16:creationId xmlns:a16="http://schemas.microsoft.com/office/drawing/2014/main" id="{16C43A07-46A1-5D4E-A306-C49AA094CA23}"/>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65CF3D9-ED4A-3E47-A02E-BB58D31DE1BD}"/>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3395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974F-EC5E-F747-B18F-F35CEA03300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F919112-1871-7C47-884D-575996C4A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C48811E8-6A93-8E42-9C69-634E4081A5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DF1FDF9-E732-304D-9E63-9735CA625F75}"/>
              </a:ext>
            </a:extLst>
          </p:cNvPr>
          <p:cNvSpPr>
            <a:spLocks noGrp="1"/>
          </p:cNvSpPr>
          <p:nvPr>
            <p:ph type="dt" sz="half" idx="10"/>
          </p:nvPr>
        </p:nvSpPr>
        <p:spPr/>
        <p:txBody>
          <a:bodyPr/>
          <a:lstStyle/>
          <a:p>
            <a:fld id="{169AF826-6B2A-B540-B492-472440D18063}" type="datetime1">
              <a:rPr lang="en-US" smtClean="0"/>
              <a:t>7/29/21</a:t>
            </a:fld>
            <a:endParaRPr lang="en-CH"/>
          </a:p>
        </p:txBody>
      </p:sp>
      <p:sp>
        <p:nvSpPr>
          <p:cNvPr id="6" name="Footer Placeholder 5">
            <a:extLst>
              <a:ext uri="{FF2B5EF4-FFF2-40B4-BE49-F238E27FC236}">
                <a16:creationId xmlns:a16="http://schemas.microsoft.com/office/drawing/2014/main" id="{F653269A-EC34-5E4F-B093-59C6CFE2EFB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B640550-65B3-1648-909B-F6E767D0785D}"/>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34540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A453-1CE5-474E-BB02-D801C6845911}"/>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B5F1F25-3B47-B24E-B448-8EA5A01EC0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8626A885-279E-234D-8D54-35E82FB854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9350E6-83BE-824D-A6B4-413CEFE20953}"/>
              </a:ext>
            </a:extLst>
          </p:cNvPr>
          <p:cNvSpPr>
            <a:spLocks noGrp="1"/>
          </p:cNvSpPr>
          <p:nvPr>
            <p:ph type="dt" sz="half" idx="10"/>
          </p:nvPr>
        </p:nvSpPr>
        <p:spPr/>
        <p:txBody>
          <a:bodyPr/>
          <a:lstStyle/>
          <a:p>
            <a:fld id="{D69714A5-04AD-2843-A63A-C2665CD37A9D}" type="datetime1">
              <a:rPr lang="en-US" smtClean="0"/>
              <a:t>7/29/21</a:t>
            </a:fld>
            <a:endParaRPr lang="en-CH"/>
          </a:p>
        </p:txBody>
      </p:sp>
      <p:sp>
        <p:nvSpPr>
          <p:cNvPr id="6" name="Footer Placeholder 5">
            <a:extLst>
              <a:ext uri="{FF2B5EF4-FFF2-40B4-BE49-F238E27FC236}">
                <a16:creationId xmlns:a16="http://schemas.microsoft.com/office/drawing/2014/main" id="{23B6FCEE-30CB-0B43-91DB-309DC9F40C2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3891F61-2419-6144-8192-0DAE49405583}"/>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0113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D29A4-D954-1E4F-9984-8A9CC54DCA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17DF63C-5E29-674F-AD2D-35C83ED473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3F36BAF-E2F6-8A40-AE61-F0755138476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2EA3A4-3368-F44B-BC08-247AC369EFF3}" type="datetime1">
              <a:rPr lang="en-US" smtClean="0"/>
              <a:t>7/29/21</a:t>
            </a:fld>
            <a:endParaRPr lang="en-CH"/>
          </a:p>
        </p:txBody>
      </p:sp>
      <p:sp>
        <p:nvSpPr>
          <p:cNvPr id="5" name="Footer Placeholder 4">
            <a:extLst>
              <a:ext uri="{FF2B5EF4-FFF2-40B4-BE49-F238E27FC236}">
                <a16:creationId xmlns:a16="http://schemas.microsoft.com/office/drawing/2014/main" id="{38CAAD3D-9795-504E-91FC-4627BCA195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1470F69-0C20-0A49-BFF3-702A0473E194}"/>
              </a:ext>
            </a:extLst>
          </p:cNvPr>
          <p:cNvSpPr>
            <a:spLocks noGrp="1"/>
          </p:cNvSpPr>
          <p:nvPr>
            <p:ph type="sldNum" sz="quarter" idx="4"/>
          </p:nvPr>
        </p:nvSpPr>
        <p:spPr>
          <a:xfrm>
            <a:off x="5579723"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B0B10C-1642-FC46-B864-C0A2CDEA0834}" type="slidenum">
              <a:rPr lang="en-CH" smtClean="0"/>
              <a:t>‹#›</a:t>
            </a:fld>
            <a:endParaRPr lang="en-CH"/>
          </a:p>
        </p:txBody>
      </p:sp>
      <p:pic>
        <p:nvPicPr>
          <p:cNvPr id="7" name="Picture 6">
            <a:extLst>
              <a:ext uri="{FF2B5EF4-FFF2-40B4-BE49-F238E27FC236}">
                <a16:creationId xmlns:a16="http://schemas.microsoft.com/office/drawing/2014/main" id="{049270E4-A9A0-7345-B231-61CB2A1CF16A}"/>
              </a:ext>
            </a:extLst>
          </p:cNvPr>
          <p:cNvPicPr>
            <a:picLocks noChangeAspect="1"/>
          </p:cNvPicPr>
          <p:nvPr userDrawn="1"/>
        </p:nvPicPr>
        <p:blipFill>
          <a:blip r:embed="rId13"/>
          <a:stretch>
            <a:fillRect/>
          </a:stretch>
        </p:blipFill>
        <p:spPr>
          <a:xfrm>
            <a:off x="6608423" y="5077570"/>
            <a:ext cx="3364117" cy="2563137"/>
          </a:xfrm>
          <a:prstGeom prst="rect">
            <a:avLst/>
          </a:prstGeom>
        </p:spPr>
      </p:pic>
    </p:spTree>
    <p:extLst>
      <p:ext uri="{BB962C8B-B14F-4D97-AF65-F5344CB8AC3E}">
        <p14:creationId xmlns:p14="http://schemas.microsoft.com/office/powerpoint/2010/main" val="41761067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avidboje.com/" TargetMode="External"/><Relationship Id="rId2" Type="http://schemas.openxmlformats.org/officeDocument/2006/relationships/image" Target="../media/image2.t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youtu.be/aNIbVcJY00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avidboje.com/" TargetMode="External"/><Relationship Id="rId2" Type="http://schemas.openxmlformats.org/officeDocument/2006/relationships/hyperlink" Target="https://antenarratives.wordpress.com/2021/07/16/proposal-to-city-council-for-inter-agency-public-input/"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las-cruces.org/DocumentCenter/View/6582/40-year-Water-Plan-201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hyperlink" Target="https://library.municode.com/nm/las_cruces/codes/code_of_ordinances?nodeId=PTIIMUCO_CH19OFMIPR_ARTIIIOFAGPUPEORSA_DIV3WE_S19-164PRUSWEFI" TargetMode="External"/><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1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facebook.com/TheLasCrucesPoliceDepartment/photos/a.123702141049604/350447665041716/" TargetMode="External"/><Relationship Id="rId5" Type="http://schemas.openxmlformats.org/officeDocument/2006/relationships/hyperlink" Target="https://antenarratives.wordpress.com/2021/07/16/proposal-to-city-council-for-inter-agency-public-input/" TargetMode="External"/><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2294848-263E-5143-A3C5-2AE12DCFE9C0}"/>
              </a:ext>
            </a:extLst>
          </p:cNvPr>
          <p:cNvPicPr/>
          <p:nvPr/>
        </p:nvPicPr>
        <p:blipFill>
          <a:blip r:embed="rId2"/>
          <a:stretch/>
        </p:blipFill>
        <p:spPr>
          <a:xfrm>
            <a:off x="0" y="0"/>
            <a:ext cx="9144000" cy="6856920"/>
          </a:xfrm>
          <a:prstGeom prst="rect">
            <a:avLst/>
          </a:prstGeom>
          <a:ln w="0">
            <a:noFill/>
          </a:ln>
        </p:spPr>
      </p:pic>
      <p:sp>
        <p:nvSpPr>
          <p:cNvPr id="6" name="Title 5">
            <a:extLst>
              <a:ext uri="{FF2B5EF4-FFF2-40B4-BE49-F238E27FC236}">
                <a16:creationId xmlns:a16="http://schemas.microsoft.com/office/drawing/2014/main" id="{1FE19814-2253-B740-AAA8-4FC2E606A155}"/>
              </a:ext>
            </a:extLst>
          </p:cNvPr>
          <p:cNvSpPr>
            <a:spLocks noGrp="1"/>
          </p:cNvSpPr>
          <p:nvPr>
            <p:ph type="title"/>
          </p:nvPr>
        </p:nvSpPr>
        <p:spPr>
          <a:xfrm>
            <a:off x="1139687" y="292100"/>
            <a:ext cx="7724094" cy="3136900"/>
          </a:xfrm>
        </p:spPr>
        <p:txBody>
          <a:bodyPr>
            <a:normAutofit/>
          </a:bodyPr>
          <a:lstStyle/>
          <a:p>
            <a:pPr algn="ctr">
              <a:spcAft>
                <a:spcPts val="600"/>
              </a:spcAft>
            </a:pPr>
            <a:r>
              <a:rPr lang="en-US" sz="6600" b="1" spc="-1" dirty="0">
                <a:solidFill>
                  <a:schemeClr val="accent6">
                    <a:lumMod val="75000"/>
                  </a:schemeClr>
                </a:solidFill>
                <a:ea typeface="DejaVu Sans"/>
              </a:rPr>
              <a:t>What’s Next for Narrative in Gunfighter Nation?</a:t>
            </a:r>
            <a:endParaRPr lang="en-CH" sz="6600" dirty="0">
              <a:solidFill>
                <a:schemeClr val="accent6">
                  <a:lumMod val="75000"/>
                </a:schemeClr>
              </a:solidFill>
            </a:endParaRPr>
          </a:p>
        </p:txBody>
      </p:sp>
      <p:sp>
        <p:nvSpPr>
          <p:cNvPr id="7" name="Text Placeholder 6">
            <a:extLst>
              <a:ext uri="{FF2B5EF4-FFF2-40B4-BE49-F238E27FC236}">
                <a16:creationId xmlns:a16="http://schemas.microsoft.com/office/drawing/2014/main" id="{A71E7B42-20A9-3D4E-AF34-0B170A67D749}"/>
              </a:ext>
            </a:extLst>
          </p:cNvPr>
          <p:cNvSpPr>
            <a:spLocks noGrp="1"/>
          </p:cNvSpPr>
          <p:nvPr>
            <p:ph type="body" idx="1"/>
          </p:nvPr>
        </p:nvSpPr>
        <p:spPr>
          <a:xfrm>
            <a:off x="4280452" y="4452730"/>
            <a:ext cx="4863548" cy="1815525"/>
          </a:xfrm>
        </p:spPr>
        <p:txBody>
          <a:bodyPr>
            <a:noAutofit/>
          </a:bodyPr>
          <a:lstStyle/>
          <a:p>
            <a:endParaRPr lang="en-CH" sz="2800" b="1" dirty="0"/>
          </a:p>
          <a:p>
            <a:pPr lvl="0">
              <a:lnSpc>
                <a:spcPct val="100000"/>
              </a:lnSpc>
              <a:spcBef>
                <a:spcPts val="0"/>
              </a:spcBef>
              <a:defRPr/>
            </a:pPr>
            <a:r>
              <a:rPr lang="en-US" sz="2800" b="1" spc="-1" dirty="0">
                <a:solidFill>
                  <a:srgbClr val="FFFFFF"/>
                </a:solidFill>
                <a:latin typeface="+mj-lt"/>
              </a:rPr>
              <a:t>Professor David M. Boje, Ph.D.</a:t>
            </a:r>
            <a:endParaRPr lang="en-US" sz="2800" b="1" spc="-1" dirty="0">
              <a:solidFill>
                <a:schemeClr val="tx1"/>
              </a:solidFill>
              <a:latin typeface="+mj-lt"/>
            </a:endParaRPr>
          </a:p>
          <a:p>
            <a:pPr lvl="0">
              <a:lnSpc>
                <a:spcPct val="100000"/>
              </a:lnSpc>
              <a:spcBef>
                <a:spcPts val="0"/>
              </a:spcBef>
              <a:defRPr/>
            </a:pPr>
            <a:r>
              <a:rPr lang="en-US" sz="2800" b="1" spc="-1" dirty="0">
                <a:solidFill>
                  <a:schemeClr val="bg1"/>
                </a:solidFill>
                <a:latin typeface="+mj-lt"/>
              </a:rPr>
              <a:t>4700 Dunn Drive</a:t>
            </a:r>
          </a:p>
          <a:p>
            <a:pPr lvl="0">
              <a:lnSpc>
                <a:spcPct val="100000"/>
              </a:lnSpc>
              <a:spcBef>
                <a:spcPts val="0"/>
              </a:spcBef>
              <a:defRPr/>
            </a:pPr>
            <a:r>
              <a:rPr lang="en-US" sz="2800" b="1" spc="-1" dirty="0">
                <a:solidFill>
                  <a:schemeClr val="bg1"/>
                </a:solidFill>
                <a:latin typeface="+mj-lt"/>
              </a:rPr>
              <a:t>Las Cruces, New Mexico</a:t>
            </a:r>
          </a:p>
          <a:p>
            <a:pPr lvl="0">
              <a:lnSpc>
                <a:spcPct val="100000"/>
              </a:lnSpc>
              <a:spcBef>
                <a:spcPts val="0"/>
              </a:spcBef>
              <a:defRPr/>
            </a:pPr>
            <a:r>
              <a:rPr lang="en-US" sz="2800" b="1" spc="-1" dirty="0">
                <a:solidFill>
                  <a:schemeClr val="bg1"/>
                </a:solidFill>
                <a:highlight>
                  <a:srgbClr val="FFFF00"/>
                </a:highlight>
                <a:latin typeface="+mj-lt"/>
                <a:hlinkClick r:id="rId3"/>
              </a:rPr>
              <a:t>https://davidboje.com</a:t>
            </a:r>
            <a:r>
              <a:rPr lang="en-US" sz="2800" b="1" spc="-1" dirty="0">
                <a:solidFill>
                  <a:schemeClr val="bg1"/>
                </a:solidFill>
                <a:highlight>
                  <a:srgbClr val="FFFF00"/>
                </a:highlight>
                <a:latin typeface="+mj-lt"/>
              </a:rPr>
              <a:t> </a:t>
            </a:r>
          </a:p>
        </p:txBody>
      </p:sp>
      <p:sp>
        <p:nvSpPr>
          <p:cNvPr id="4" name="Slide Number Placeholder 3">
            <a:extLst>
              <a:ext uri="{FF2B5EF4-FFF2-40B4-BE49-F238E27FC236}">
                <a16:creationId xmlns:a16="http://schemas.microsoft.com/office/drawing/2014/main" id="{0216FA88-6408-5A4C-AFBF-E66D96838665}"/>
              </a:ext>
            </a:extLst>
          </p:cNvPr>
          <p:cNvSpPr>
            <a:spLocks noGrp="1"/>
          </p:cNvSpPr>
          <p:nvPr>
            <p:ph type="sldNum" sz="quarter" idx="12"/>
          </p:nvPr>
        </p:nvSpPr>
        <p:spPr/>
        <p:txBody>
          <a:bodyPr/>
          <a:lstStyle/>
          <a:p>
            <a:fld id="{2CB0B10C-1642-FC46-B864-C0A2CDEA0834}" type="slidenum">
              <a:rPr lang="en-CH" smtClean="0"/>
              <a:t>1</a:t>
            </a:fld>
            <a:endParaRPr lang="en-CH"/>
          </a:p>
        </p:txBody>
      </p:sp>
    </p:spTree>
    <p:extLst>
      <p:ext uri="{BB962C8B-B14F-4D97-AF65-F5344CB8AC3E}">
        <p14:creationId xmlns:p14="http://schemas.microsoft.com/office/powerpoint/2010/main" val="362219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CD149-55CB-1E42-957B-031DE22990A8}"/>
              </a:ext>
            </a:extLst>
          </p:cNvPr>
          <p:cNvSpPr>
            <a:spLocks noGrp="1"/>
          </p:cNvSpPr>
          <p:nvPr>
            <p:ph type="sldNum" sz="quarter" idx="12"/>
          </p:nvPr>
        </p:nvSpPr>
        <p:spPr/>
        <p:txBody>
          <a:bodyPr/>
          <a:lstStyle/>
          <a:p>
            <a:fld id="{2CB0B10C-1642-FC46-B864-C0A2CDEA0834}" type="slidenum">
              <a:rPr lang="en-CH" smtClean="0"/>
              <a:t>10</a:t>
            </a:fld>
            <a:endParaRPr lang="en-CH"/>
          </a:p>
        </p:txBody>
      </p:sp>
      <p:sp>
        <p:nvSpPr>
          <p:cNvPr id="3" name="Rectangle 2">
            <a:extLst>
              <a:ext uri="{FF2B5EF4-FFF2-40B4-BE49-F238E27FC236}">
                <a16:creationId xmlns:a16="http://schemas.microsoft.com/office/drawing/2014/main" id="{8FC0FD99-B192-9645-BB3F-323360D73690}"/>
              </a:ext>
            </a:extLst>
          </p:cNvPr>
          <p:cNvSpPr/>
          <p:nvPr/>
        </p:nvSpPr>
        <p:spPr>
          <a:xfrm>
            <a:off x="2925227" y="6211669"/>
            <a:ext cx="2998578" cy="646331"/>
          </a:xfrm>
          <a:prstGeom prst="rect">
            <a:avLst/>
          </a:prstGeom>
        </p:spPr>
        <p:txBody>
          <a:bodyPr wrap="none">
            <a:spAutoFit/>
          </a:bodyPr>
          <a:lstStyle/>
          <a:p>
            <a:r>
              <a:rPr lang="en-US" dirty="0">
                <a:hlinkClick r:id="rId2"/>
              </a:rPr>
              <a:t>https://youtu.be/aNIbVcJY00s</a:t>
            </a:r>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0D269468-B548-DD4B-A6DB-8DEC84236DB1}"/>
              </a:ext>
            </a:extLst>
          </p:cNvPr>
          <p:cNvPicPr>
            <a:picLocks noChangeAspect="1"/>
          </p:cNvPicPr>
          <p:nvPr/>
        </p:nvPicPr>
        <p:blipFill>
          <a:blip r:embed="rId3"/>
          <a:stretch>
            <a:fillRect/>
          </a:stretch>
        </p:blipFill>
        <p:spPr>
          <a:xfrm>
            <a:off x="827957" y="560387"/>
            <a:ext cx="8081485" cy="4572051"/>
          </a:xfrm>
          <a:prstGeom prst="rect">
            <a:avLst/>
          </a:prstGeom>
        </p:spPr>
      </p:pic>
    </p:spTree>
    <p:extLst>
      <p:ext uri="{BB962C8B-B14F-4D97-AF65-F5344CB8AC3E}">
        <p14:creationId xmlns:p14="http://schemas.microsoft.com/office/powerpoint/2010/main" val="119191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32B85-E158-D24E-92E5-26D5A1385D32}"/>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1900" kern="1200">
                <a:solidFill>
                  <a:srgbClr val="FFFFFF"/>
                </a:solidFill>
                <a:latin typeface="+mj-lt"/>
                <a:ea typeface="+mj-ea"/>
                <a:cs typeface="+mj-cs"/>
              </a:rPr>
              <a:t>Why AOM should not be </a:t>
            </a:r>
            <a:br>
              <a:rPr lang="en-US" sz="1900" kern="1200">
                <a:solidFill>
                  <a:srgbClr val="FFFFFF"/>
                </a:solidFill>
                <a:latin typeface="+mj-lt"/>
                <a:ea typeface="+mj-ea"/>
                <a:cs typeface="+mj-cs"/>
              </a:rPr>
            </a:br>
            <a:r>
              <a:rPr lang="en-US" sz="1900" kern="1200">
                <a:solidFill>
                  <a:srgbClr val="FFFFFF"/>
                </a:solidFill>
                <a:latin typeface="+mj-lt"/>
                <a:ea typeface="+mj-ea"/>
                <a:cs typeface="+mj-cs"/>
              </a:rPr>
              <a:t>Bringing Manager Back In?</a:t>
            </a:r>
            <a:br>
              <a:rPr lang="en-US" sz="1900" kern="1200">
                <a:solidFill>
                  <a:srgbClr val="FFFFFF"/>
                </a:solidFill>
                <a:latin typeface="+mj-lt"/>
                <a:ea typeface="+mj-ea"/>
                <a:cs typeface="+mj-cs"/>
              </a:rPr>
            </a:br>
            <a:br>
              <a:rPr lang="en-US" sz="1900" kern="1200">
                <a:solidFill>
                  <a:srgbClr val="FFFFFF"/>
                </a:solidFill>
                <a:latin typeface="+mj-lt"/>
                <a:ea typeface="+mj-ea"/>
                <a:cs typeface="+mj-cs"/>
              </a:rPr>
            </a:br>
            <a:r>
              <a:rPr lang="en-US" sz="1900" kern="1200">
                <a:solidFill>
                  <a:srgbClr val="FFFFFF"/>
                </a:solidFill>
                <a:latin typeface="+mj-lt"/>
                <a:ea typeface="+mj-ea"/>
                <a:cs typeface="+mj-cs"/>
              </a:rPr>
              <a:t>Why AOM needs to take a stand supporting Critical Race Theory</a:t>
            </a:r>
          </a:p>
        </p:txBody>
      </p:sp>
      <p:pic>
        <p:nvPicPr>
          <p:cNvPr id="6" name="Picture 5" descr="Map&#10;&#10;Description automatically generated with medium confidence">
            <a:extLst>
              <a:ext uri="{FF2B5EF4-FFF2-40B4-BE49-F238E27FC236}">
                <a16:creationId xmlns:a16="http://schemas.microsoft.com/office/drawing/2014/main" id="{B464C90B-8627-9E4F-83A5-9D890C7544C6}"/>
              </a:ext>
            </a:extLst>
          </p:cNvPr>
          <p:cNvPicPr>
            <a:picLocks noChangeAspect="1"/>
          </p:cNvPicPr>
          <p:nvPr/>
        </p:nvPicPr>
        <p:blipFill>
          <a:blip r:embed="rId2"/>
          <a:stretch>
            <a:fillRect/>
          </a:stretch>
        </p:blipFill>
        <p:spPr>
          <a:xfrm>
            <a:off x="3582987" y="1641545"/>
            <a:ext cx="5085525" cy="3572581"/>
          </a:xfrm>
          <a:prstGeom prst="rect">
            <a:avLst/>
          </a:prstGeom>
        </p:spPr>
      </p:pic>
      <p:sp>
        <p:nvSpPr>
          <p:cNvPr id="4" name="Slide Number Placeholder 3">
            <a:extLst>
              <a:ext uri="{FF2B5EF4-FFF2-40B4-BE49-F238E27FC236}">
                <a16:creationId xmlns:a16="http://schemas.microsoft.com/office/drawing/2014/main" id="{E756E21F-0383-4949-8BA9-14305D6C937E}"/>
              </a:ext>
            </a:extLst>
          </p:cNvPr>
          <p:cNvSpPr>
            <a:spLocks noGrp="1"/>
          </p:cNvSpPr>
          <p:nvPr>
            <p:ph type="sldNum" sz="quarter" idx="12"/>
          </p:nvPr>
        </p:nvSpPr>
        <p:spPr>
          <a:xfrm>
            <a:off x="8275638" y="6356350"/>
            <a:ext cx="385761" cy="365125"/>
          </a:xfrm>
        </p:spPr>
        <p:txBody>
          <a:bodyPr vert="horz" lIns="91440" tIns="45720" rIns="91440" bIns="45720" rtlCol="0" anchor="ctr">
            <a:normAutofit/>
          </a:bodyPr>
          <a:lstStyle/>
          <a:p>
            <a:pPr>
              <a:spcAft>
                <a:spcPts val="600"/>
              </a:spcAft>
            </a:pPr>
            <a:fld id="{2CB0B10C-1642-FC46-B864-C0A2CDEA0834}" type="slidenum">
              <a:rPr lang="en-US" sz="1200">
                <a:solidFill>
                  <a:schemeClr val="tx1">
                    <a:alpha val="80000"/>
                  </a:schemeClr>
                </a:solidFill>
              </a:rPr>
              <a:pPr>
                <a:spcAft>
                  <a:spcPts val="600"/>
                </a:spcAft>
              </a:pPr>
              <a:t>2</a:t>
            </a:fld>
            <a:endParaRPr lang="en-US" sz="1200">
              <a:solidFill>
                <a:schemeClr val="tx1">
                  <a:alpha val="80000"/>
                </a:schemeClr>
              </a:solidFill>
            </a:endParaRPr>
          </a:p>
        </p:txBody>
      </p:sp>
    </p:spTree>
    <p:extLst>
      <p:ext uri="{BB962C8B-B14F-4D97-AF65-F5344CB8AC3E}">
        <p14:creationId xmlns:p14="http://schemas.microsoft.com/office/powerpoint/2010/main" val="260773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876E14E-C9AD-2748-93CE-273BA475E10F}"/>
              </a:ext>
            </a:extLst>
          </p:cNvPr>
          <p:cNvSpPr>
            <a:spLocks noGrp="1"/>
          </p:cNvSpPr>
          <p:nvPr>
            <p:ph type="body" idx="1"/>
          </p:nvPr>
        </p:nvSpPr>
        <p:spPr>
          <a:xfrm>
            <a:off x="479161" y="4631161"/>
            <a:ext cx="2678858" cy="1559327"/>
          </a:xfrm>
        </p:spPr>
        <p:txBody>
          <a:bodyPr vert="horz" lIns="91440" tIns="45720" rIns="91440" bIns="45720" rtlCol="0">
            <a:normAutofit/>
          </a:bodyPr>
          <a:lstStyle/>
          <a:p>
            <a:pPr defTabSz="914400">
              <a:spcBef>
                <a:spcPts val="1000"/>
              </a:spcBef>
            </a:pPr>
            <a:r>
              <a:rPr lang="en-US" sz="2400" kern="1200" dirty="0">
                <a:solidFill>
                  <a:schemeClr val="tx1"/>
                </a:solidFill>
                <a:latin typeface="+mn-lt"/>
                <a:ea typeface="+mn-ea"/>
                <a:cs typeface="+mn-cs"/>
                <a:hlinkClick r:id="rId3"/>
              </a:rPr>
              <a:t>https://www.youtube.com/watch?v=</a:t>
            </a:r>
            <a:endParaRPr lang="en-US" sz="2400" kern="1200" dirty="0">
              <a:solidFill>
                <a:schemeClr val="tx1"/>
              </a:solidFill>
              <a:latin typeface="+mn-lt"/>
              <a:ea typeface="+mn-ea"/>
              <a:cs typeface="+mn-cs"/>
            </a:endParaRPr>
          </a:p>
          <a:p>
            <a:pPr defTabSz="914400">
              <a:spcBef>
                <a:spcPts val="1000"/>
              </a:spcBef>
            </a:pPr>
            <a:r>
              <a:rPr lang="en-US" sz="2400" kern="1200" dirty="0">
                <a:solidFill>
                  <a:schemeClr val="tx1"/>
                </a:solidFill>
                <a:latin typeface="+mn-lt"/>
                <a:ea typeface="+mn-ea"/>
                <a:cs typeface="+mn-cs"/>
              </a:rPr>
              <a:t>July 27 2021</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suit&#10;&#10;Description automatically generated with low confidence">
            <a:extLst>
              <a:ext uri="{FF2B5EF4-FFF2-40B4-BE49-F238E27FC236}">
                <a16:creationId xmlns:a16="http://schemas.microsoft.com/office/drawing/2014/main" id="{46CCF9AA-7198-544B-AA51-0354198ED815}"/>
              </a:ext>
            </a:extLst>
          </p:cNvPr>
          <p:cNvPicPr>
            <a:picLocks noChangeAspect="1"/>
          </p:cNvPicPr>
          <p:nvPr/>
        </p:nvPicPr>
        <p:blipFill>
          <a:blip r:embed="rId4"/>
          <a:stretch>
            <a:fillRect/>
          </a:stretch>
        </p:blipFill>
        <p:spPr>
          <a:xfrm>
            <a:off x="3490722" y="730094"/>
            <a:ext cx="5410962" cy="5370379"/>
          </a:xfrm>
          <a:prstGeom prst="rect">
            <a:avLst/>
          </a:prstGeom>
        </p:spPr>
      </p:pic>
      <p:sp>
        <p:nvSpPr>
          <p:cNvPr id="4" name="Slide Number Placeholder 3">
            <a:extLst>
              <a:ext uri="{FF2B5EF4-FFF2-40B4-BE49-F238E27FC236}">
                <a16:creationId xmlns:a16="http://schemas.microsoft.com/office/drawing/2014/main" id="{FFC04FEF-6D20-1A43-9AFA-B27AAADC0A5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CB0B10C-1642-FC46-B864-C0A2CDEA0834}" type="slidenum">
              <a:rPr lang="en-US" sz="1200" smtClean="0"/>
              <a:pPr>
                <a:spcAft>
                  <a:spcPts val="600"/>
                </a:spcAft>
              </a:pPr>
              <a:t>3</a:t>
            </a:fld>
            <a:endParaRPr lang="en-US" sz="1200"/>
          </a:p>
        </p:txBody>
      </p:sp>
    </p:spTree>
    <p:extLst>
      <p:ext uri="{BB962C8B-B14F-4D97-AF65-F5344CB8AC3E}">
        <p14:creationId xmlns:p14="http://schemas.microsoft.com/office/powerpoint/2010/main" val="40512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4A7C-0559-5C4A-8119-2B19C5FE6270}"/>
              </a:ext>
            </a:extLst>
          </p:cNvPr>
          <p:cNvSpPr>
            <a:spLocks noGrp="1"/>
          </p:cNvSpPr>
          <p:nvPr>
            <p:ph type="title"/>
          </p:nvPr>
        </p:nvSpPr>
        <p:spPr/>
        <p:txBody>
          <a:bodyPr>
            <a:normAutofit/>
          </a:bodyPr>
          <a:lstStyle/>
          <a:p>
            <a:r>
              <a:rPr lang="en-US" sz="3200" b="1" dirty="0"/>
              <a:t>Each story &amp; narrative casts a searchlight onto existence, &amp; leaves much in the shadows</a:t>
            </a:r>
          </a:p>
        </p:txBody>
      </p:sp>
      <p:sp>
        <p:nvSpPr>
          <p:cNvPr id="3" name="Content Placeholder 2">
            <a:extLst>
              <a:ext uri="{FF2B5EF4-FFF2-40B4-BE49-F238E27FC236}">
                <a16:creationId xmlns:a16="http://schemas.microsoft.com/office/drawing/2014/main" id="{38F62E24-096D-B745-99D3-98F19A1A7D17}"/>
              </a:ext>
            </a:extLst>
          </p:cNvPr>
          <p:cNvSpPr>
            <a:spLocks noGrp="1"/>
          </p:cNvSpPr>
          <p:nvPr>
            <p:ph idx="1"/>
          </p:nvPr>
        </p:nvSpPr>
        <p:spPr/>
        <p:txBody>
          <a:bodyPr>
            <a:normAutofit fontScale="85000" lnSpcReduction="20000"/>
          </a:bodyPr>
          <a:lstStyle/>
          <a:p>
            <a:pPr marL="0" indent="0">
              <a:buNone/>
            </a:pPr>
            <a:r>
              <a:rPr lang="en-US" sz="3900" dirty="0"/>
              <a:t>“Stories aid the seekers of comprehension by separating the relevant from the irrelevant, actions from their settings, the plot from its background, and the heroes or the villains at the </a:t>
            </a:r>
            <a:r>
              <a:rPr lang="en-US" sz="3900" dirty="0" err="1"/>
              <a:t>centre</a:t>
            </a:r>
            <a:r>
              <a:rPr lang="en-US" sz="3900" dirty="0"/>
              <a:t> of the plot from the hosts of supernumeraries and dummies” (Zygmunt Baumann, 2004: p. 17).</a:t>
            </a:r>
          </a:p>
          <a:p>
            <a:pPr marL="0" indent="0">
              <a:buNone/>
            </a:pPr>
            <a:br>
              <a:rPr lang="en-US" sz="3900" dirty="0"/>
            </a:br>
            <a:endParaRPr lang="en-US" sz="3900" dirty="0"/>
          </a:p>
          <a:p>
            <a:pPr marL="0" indent="0">
              <a:buNone/>
            </a:pPr>
            <a:r>
              <a:rPr lang="en-US" dirty="0"/>
              <a:t>Baumann is citing Mary Douglas (1970: 12</a:t>
            </a:r>
            <a:r>
              <a:rPr lang="en-US" i="1" dirty="0"/>
              <a:t>) Purity and Danger: An Analysis of Concepts of Pollution and Taboo</a:t>
            </a:r>
            <a:r>
              <a:rPr lang="en-US" dirty="0"/>
              <a:t>. Penguin.</a:t>
            </a:r>
          </a:p>
          <a:p>
            <a:pPr marL="0" indent="0">
              <a:buNone/>
            </a:pPr>
            <a:endParaRPr lang="en-US" dirty="0"/>
          </a:p>
        </p:txBody>
      </p:sp>
      <p:sp>
        <p:nvSpPr>
          <p:cNvPr id="4" name="Slide Number Placeholder 3">
            <a:extLst>
              <a:ext uri="{FF2B5EF4-FFF2-40B4-BE49-F238E27FC236}">
                <a16:creationId xmlns:a16="http://schemas.microsoft.com/office/drawing/2014/main" id="{36BB0FA6-21BE-7B4A-9D5F-7BE51349D190}"/>
              </a:ext>
            </a:extLst>
          </p:cNvPr>
          <p:cNvSpPr>
            <a:spLocks noGrp="1"/>
          </p:cNvSpPr>
          <p:nvPr>
            <p:ph type="sldNum" sz="quarter" idx="12"/>
          </p:nvPr>
        </p:nvSpPr>
        <p:spPr/>
        <p:txBody>
          <a:bodyPr/>
          <a:lstStyle/>
          <a:p>
            <a:fld id="{2CB0B10C-1642-FC46-B864-C0A2CDEA0834}" type="slidenum">
              <a:rPr lang="en-CH" smtClean="0"/>
              <a:t>4</a:t>
            </a:fld>
            <a:endParaRPr lang="en-CH"/>
          </a:p>
        </p:txBody>
      </p:sp>
    </p:spTree>
    <p:extLst>
      <p:ext uri="{BB962C8B-B14F-4D97-AF65-F5344CB8AC3E}">
        <p14:creationId xmlns:p14="http://schemas.microsoft.com/office/powerpoint/2010/main" val="3233970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B3A2F-5F65-8B4E-9DE6-D273F8F21DEE}"/>
              </a:ext>
            </a:extLst>
          </p:cNvPr>
          <p:cNvSpPr>
            <a:spLocks noGrp="1"/>
          </p:cNvSpPr>
          <p:nvPr>
            <p:ph type="title"/>
          </p:nvPr>
        </p:nvSpPr>
        <p:spPr>
          <a:xfrm>
            <a:off x="473202" y="640080"/>
            <a:ext cx="3614166" cy="1481328"/>
          </a:xfrm>
        </p:spPr>
        <p:txBody>
          <a:bodyPr anchor="b">
            <a:normAutofit/>
          </a:bodyPr>
          <a:lstStyle/>
          <a:p>
            <a:r>
              <a:rPr lang="en-US" sz="2900" b="1" dirty="0"/>
              <a:t>What about a different </a:t>
            </a:r>
            <a:br>
              <a:rPr lang="en-US" sz="2900" b="1" dirty="0"/>
            </a:br>
            <a:r>
              <a:rPr lang="en-US" sz="2900" b="1" dirty="0"/>
              <a:t>‘what’s next for narrative?</a:t>
            </a:r>
          </a:p>
        </p:txBody>
      </p:sp>
      <p:sp>
        <p:nvSpPr>
          <p:cNvPr id="7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431754-CF82-3E46-9DCB-D040F68FA098}"/>
              </a:ext>
            </a:extLst>
          </p:cNvPr>
          <p:cNvSpPr>
            <a:spLocks noGrp="1"/>
          </p:cNvSpPr>
          <p:nvPr>
            <p:ph idx="1"/>
          </p:nvPr>
        </p:nvSpPr>
        <p:spPr>
          <a:xfrm>
            <a:off x="473202" y="2660904"/>
            <a:ext cx="4098798" cy="3987418"/>
          </a:xfrm>
        </p:spPr>
        <p:txBody>
          <a:bodyPr anchor="t">
            <a:normAutofit/>
          </a:bodyPr>
          <a:lstStyle/>
          <a:p>
            <a:pPr marL="0" indent="0">
              <a:buNone/>
            </a:pPr>
            <a:r>
              <a:rPr lang="en-US" sz="1600" dirty="0"/>
              <a:t>“Myth expresses the ideology in narrative, rather than discursive or argumentative structure (Slotkin, 1998: p. 6)</a:t>
            </a:r>
          </a:p>
          <a:p>
            <a:pPr marL="0" indent="0">
              <a:buNone/>
            </a:pPr>
            <a:endParaRPr lang="en-US" sz="1600" dirty="0"/>
          </a:p>
          <a:p>
            <a:pPr marL="0" indent="0">
              <a:buNone/>
            </a:pPr>
            <a:r>
              <a:rPr lang="en-US" sz="1600" dirty="0"/>
              <a:t>Myth-making in the narrative (or story-telling) is one way to deflect logical and analytic discourse</a:t>
            </a:r>
          </a:p>
          <a:p>
            <a:pPr marL="0" indent="0">
              <a:buNone/>
            </a:pPr>
            <a:endParaRPr lang="en-US" sz="1600" dirty="0"/>
          </a:p>
          <a:p>
            <a:pPr marL="0" indent="0">
              <a:buNone/>
            </a:pPr>
            <a:r>
              <a:rPr lang="en-US" sz="1600" dirty="0"/>
              <a:t>Myth-making of ideology of the Gunfighter Nation, alleges cause-and-effect (emplotment) and therefore a ‘theory of history’.</a:t>
            </a:r>
          </a:p>
          <a:p>
            <a:pPr marL="0" indent="0">
              <a:buNone/>
            </a:pPr>
            <a:endParaRPr lang="en-US" sz="1600" dirty="0"/>
          </a:p>
          <a:p>
            <a:pPr marL="0" indent="0">
              <a:buNone/>
            </a:pPr>
            <a:r>
              <a:rPr lang="en-US" sz="1600" dirty="0"/>
              <a:t>So What? </a:t>
            </a:r>
          </a:p>
        </p:txBody>
      </p:sp>
      <p:pic>
        <p:nvPicPr>
          <p:cNvPr id="1026" name="Picture 2" descr="Gunfighter Nation : Richard Slotkin : 9780806130316">
            <a:extLst>
              <a:ext uri="{FF2B5EF4-FFF2-40B4-BE49-F238E27FC236}">
                <a16:creationId xmlns:a16="http://schemas.microsoft.com/office/drawing/2014/main" id="{065E9704-0268-4349-9487-367EE6EA33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3739" y="640080"/>
            <a:ext cx="3695319"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6462523-9F49-4841-B62D-F73DCBE583D1}"/>
              </a:ext>
            </a:extLst>
          </p:cNvPr>
          <p:cNvSpPr>
            <a:spLocks noGrp="1"/>
          </p:cNvSpPr>
          <p:nvPr>
            <p:ph type="sldNum" sz="quarter" idx="12"/>
          </p:nvPr>
        </p:nvSpPr>
        <p:spPr>
          <a:xfrm>
            <a:off x="6457950" y="6356350"/>
            <a:ext cx="2057400" cy="365125"/>
          </a:xfrm>
        </p:spPr>
        <p:txBody>
          <a:bodyPr>
            <a:normAutofit/>
          </a:bodyPr>
          <a:lstStyle/>
          <a:p>
            <a:pPr>
              <a:spcAft>
                <a:spcPts val="600"/>
              </a:spcAft>
            </a:pPr>
            <a:fld id="{2CB0B10C-1642-FC46-B864-C0A2CDEA0834}" type="slidenum">
              <a:rPr lang="en-CH" smtClean="0"/>
              <a:pPr>
                <a:spcAft>
                  <a:spcPts val="600"/>
                </a:spcAft>
              </a:pPr>
              <a:t>5</a:t>
            </a:fld>
            <a:endParaRPr lang="en-CH"/>
          </a:p>
        </p:txBody>
      </p:sp>
    </p:spTree>
    <p:extLst>
      <p:ext uri="{BB962C8B-B14F-4D97-AF65-F5344CB8AC3E}">
        <p14:creationId xmlns:p14="http://schemas.microsoft.com/office/powerpoint/2010/main" val="43180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93A690FE-A122-DB46-AFD1-33BBCFD388BC}"/>
              </a:ext>
            </a:extLst>
          </p:cNvPr>
          <p:cNvSpPr/>
          <p:nvPr/>
        </p:nvSpPr>
        <p:spPr>
          <a:xfrm>
            <a:off x="441026" y="5133714"/>
            <a:ext cx="6861474" cy="1357859"/>
          </a:xfrm>
          <a:prstGeom prst="roundRect">
            <a:avLst>
              <a:gd name="adj" fmla="val 10000"/>
            </a:avLst>
          </a:prstGeom>
          <a:solidFill>
            <a:schemeClr val="accent2">
              <a:lumMod val="40000"/>
              <a:lumOff val="60000"/>
              <a:alpha val="9000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ed Rectangle 4">
            <a:extLst>
              <a:ext uri="{FF2B5EF4-FFF2-40B4-BE49-F238E27FC236}">
                <a16:creationId xmlns:a16="http://schemas.microsoft.com/office/drawing/2014/main" id="{857CFFE0-AF06-0F47-9C67-2F8E2C566BED}"/>
              </a:ext>
            </a:extLst>
          </p:cNvPr>
          <p:cNvSpPr txBox="1"/>
          <p:nvPr/>
        </p:nvSpPr>
        <p:spPr>
          <a:xfrm>
            <a:off x="441026" y="5219628"/>
            <a:ext cx="7065903" cy="1278319"/>
          </a:xfrm>
          <a:prstGeom prst="rect">
            <a:avLst/>
          </a:prstGeom>
        </p:spPr>
        <p:txBody>
          <a:bodyPr vert="horz" lIns="91440" tIns="45720" rIns="91440" bIns="45720" rtlCol="0" anchor="ctr">
            <a:noAutofit/>
          </a:bodyPr>
          <a:lstStyle>
            <a:lvl1pPr>
              <a:lnSpc>
                <a:spcPct val="90000"/>
              </a:lnSpc>
              <a:spcBef>
                <a:spcPct val="0"/>
              </a:spcBef>
              <a:spcAft>
                <a:spcPts val="600"/>
              </a:spcAft>
              <a:buNone/>
              <a:defRPr sz="4500" b="1" spc="-1">
                <a:solidFill>
                  <a:schemeClr val="tx1"/>
                </a:solidFill>
                <a:latin typeface="+mj-lt"/>
                <a:ea typeface="+mj-ea"/>
                <a:cs typeface="+mj-cs"/>
              </a:defRPr>
            </a:lvl1pPr>
          </a:lstStyle>
          <a:p>
            <a:r>
              <a:rPr lang="en-US" sz="4000" dirty="0"/>
              <a:t>WHAT’s NEXT is em-PLACE-</a:t>
            </a:r>
            <a:r>
              <a:rPr lang="en-US" sz="4000" dirty="0" err="1"/>
              <a:t>ment</a:t>
            </a:r>
            <a:endParaRPr lang="en-US" sz="4000" dirty="0"/>
          </a:p>
          <a:p>
            <a:r>
              <a:rPr lang="en-US" sz="2800" dirty="0"/>
              <a:t>More maps, films, &amp; photos at my blog </a:t>
            </a:r>
          </a:p>
          <a:p>
            <a:r>
              <a:rPr lang="en-US" sz="2800" dirty="0"/>
              <a:t> </a:t>
            </a:r>
            <a:r>
              <a:rPr lang="en-US" sz="2800" dirty="0">
                <a:hlinkClick r:id="rId2"/>
              </a:rPr>
              <a:t>CLICK HERE</a:t>
            </a:r>
            <a:r>
              <a:rPr lang="en-US" sz="2800" dirty="0"/>
              <a:t>;  slides at </a:t>
            </a:r>
            <a:r>
              <a:rPr lang="en-US" sz="2800" dirty="0">
                <a:hlinkClick r:id="rId3"/>
              </a:rPr>
              <a:t>https://davidboje.com</a:t>
            </a:r>
            <a:r>
              <a:rPr lang="en-US" sz="2800" dirty="0"/>
              <a:t> </a:t>
            </a:r>
          </a:p>
        </p:txBody>
      </p:sp>
      <p:sp>
        <p:nvSpPr>
          <p:cNvPr id="14" name="Slide Number Placeholder 1">
            <a:extLst>
              <a:ext uri="{FF2B5EF4-FFF2-40B4-BE49-F238E27FC236}">
                <a16:creationId xmlns:a16="http://schemas.microsoft.com/office/drawing/2014/main" id="{0C1EED7E-780B-E448-B282-07ED6456E482}"/>
              </a:ext>
            </a:extLst>
          </p:cNvPr>
          <p:cNvSpPr txBox="1">
            <a:spLocks/>
          </p:cNvSpPr>
          <p:nvPr/>
        </p:nvSpPr>
        <p:spPr>
          <a:xfrm>
            <a:off x="5579723" y="6356350"/>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B0B10C-1642-FC46-B864-C0A2CDEA0834}" type="slidenum">
              <a:rPr lang="en-CH" smtClean="0">
                <a:solidFill>
                  <a:schemeClr val="accent2">
                    <a:lumMod val="20000"/>
                    <a:lumOff val="80000"/>
                  </a:schemeClr>
                </a:solidFill>
              </a:rPr>
              <a:pPr/>
              <a:t>6</a:t>
            </a:fld>
            <a:endParaRPr lang="en-CH">
              <a:solidFill>
                <a:schemeClr val="accent2">
                  <a:lumMod val="20000"/>
                  <a:lumOff val="80000"/>
                </a:schemeClr>
              </a:solidFill>
            </a:endParaRPr>
          </a:p>
        </p:txBody>
      </p:sp>
      <p:sp>
        <p:nvSpPr>
          <p:cNvPr id="2" name="Slide Number Placeholder 1">
            <a:extLst>
              <a:ext uri="{FF2B5EF4-FFF2-40B4-BE49-F238E27FC236}">
                <a16:creationId xmlns:a16="http://schemas.microsoft.com/office/drawing/2014/main" id="{6C4C7774-A2F4-3A40-889A-007AB5B8205A}"/>
              </a:ext>
            </a:extLst>
          </p:cNvPr>
          <p:cNvSpPr>
            <a:spLocks noGrp="1"/>
          </p:cNvSpPr>
          <p:nvPr>
            <p:ph type="sldNum" sz="quarter" idx="12"/>
          </p:nvPr>
        </p:nvSpPr>
        <p:spPr/>
        <p:txBody>
          <a:bodyPr/>
          <a:lstStyle/>
          <a:p>
            <a:fld id="{2CB0B10C-1642-FC46-B864-C0A2CDEA0834}" type="slidenum">
              <a:rPr lang="en-CH" smtClean="0"/>
              <a:t>6</a:t>
            </a:fld>
            <a:endParaRPr lang="en-CH"/>
          </a:p>
        </p:txBody>
      </p:sp>
      <p:pic>
        <p:nvPicPr>
          <p:cNvPr id="7170" name="Picture 2" descr="annotated ONX Map of hunting and shooting land&#10;              ownership">
            <a:extLst>
              <a:ext uri="{FF2B5EF4-FFF2-40B4-BE49-F238E27FC236}">
                <a16:creationId xmlns:a16="http://schemas.microsoft.com/office/drawing/2014/main" id="{2957A7D2-2E46-394C-A161-7EC1A577E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37177"/>
            <a:ext cx="8699500" cy="43316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E185CE-5E23-F449-AE66-550EA2319406}"/>
              </a:ext>
            </a:extLst>
          </p:cNvPr>
          <p:cNvSpPr txBox="1"/>
          <p:nvPr/>
        </p:nvSpPr>
        <p:spPr>
          <a:xfrm>
            <a:off x="6223000" y="1950369"/>
            <a:ext cx="1079500" cy="430887"/>
          </a:xfrm>
          <a:prstGeom prst="rect">
            <a:avLst/>
          </a:prstGeom>
          <a:solidFill>
            <a:schemeClr val="accent2">
              <a:lumMod val="20000"/>
              <a:lumOff val="80000"/>
            </a:schemeClr>
          </a:solidFill>
        </p:spPr>
        <p:txBody>
          <a:bodyPr wrap="square" rtlCol="0">
            <a:spAutoFit/>
          </a:bodyPr>
          <a:lstStyle/>
          <a:p>
            <a:r>
              <a:rPr lang="en-US" sz="1100" dirty="0"/>
              <a:t>$750 to $1,500 a year</a:t>
            </a:r>
          </a:p>
        </p:txBody>
      </p:sp>
    </p:spTree>
    <p:extLst>
      <p:ext uri="{BB962C8B-B14F-4D97-AF65-F5344CB8AC3E}">
        <p14:creationId xmlns:p14="http://schemas.microsoft.com/office/powerpoint/2010/main" val="273283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5B59BF-5CE1-DB4C-A2A5-98760D751672}"/>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defTabSz="914400"/>
            <a:r>
              <a:rPr lang="en-US" sz="2900" kern="1200" dirty="0">
                <a:solidFill>
                  <a:srgbClr val="FFFFFF"/>
                </a:solidFill>
                <a:latin typeface="+mj-lt"/>
                <a:ea typeface="+mj-ea"/>
                <a:cs typeface="+mj-cs"/>
              </a:rPr>
              <a:t>East Mesa is Future of Las Cruces Water </a:t>
            </a:r>
            <a:br>
              <a:rPr lang="en-US" sz="2900" kern="1200" dirty="0">
                <a:solidFill>
                  <a:srgbClr val="FFFFFF"/>
                </a:solidFill>
                <a:latin typeface="+mj-lt"/>
                <a:ea typeface="+mj-ea"/>
                <a:cs typeface="+mj-cs"/>
              </a:rPr>
            </a:br>
            <a:r>
              <a:rPr lang="en-US" sz="2900" kern="1200" dirty="0">
                <a:solidFill>
                  <a:srgbClr val="FFFFFF"/>
                </a:solidFill>
                <a:latin typeface="+mj-lt"/>
                <a:ea typeface="+mj-ea"/>
                <a:cs typeface="+mj-cs"/>
              </a:rPr>
              <a:t>(</a:t>
            </a:r>
            <a:r>
              <a:rPr lang="en-US" sz="2900" kern="1200" dirty="0">
                <a:solidFill>
                  <a:srgbClr val="FFFFFF"/>
                </a:solidFill>
                <a:latin typeface="+mj-lt"/>
                <a:ea typeface="+mj-ea"/>
                <a:cs typeface="+mj-cs"/>
                <a:hlinkClick r:id="rId3"/>
              </a:rPr>
              <a:t>Click here City’s 40-year plan</a:t>
            </a:r>
            <a:r>
              <a:rPr lang="en-US" sz="2900" kern="1200" dirty="0">
                <a:solidFill>
                  <a:srgbClr val="FFFFFF"/>
                </a:solidFill>
                <a:latin typeface="+mj-lt"/>
                <a:ea typeface="+mj-ea"/>
                <a:cs typeface="+mj-cs"/>
              </a:rPr>
              <a:t>)</a:t>
            </a:r>
          </a:p>
        </p:txBody>
      </p:sp>
      <p:cxnSp>
        <p:nvCxnSpPr>
          <p:cNvPr id="14" name="Straight Connector 1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Map&#10;&#10;Description automatically generated">
            <a:extLst>
              <a:ext uri="{FF2B5EF4-FFF2-40B4-BE49-F238E27FC236}">
                <a16:creationId xmlns:a16="http://schemas.microsoft.com/office/drawing/2014/main" id="{0DF69F67-AEE9-014F-9F4E-00CAF3946C7F}"/>
              </a:ext>
            </a:extLst>
          </p:cNvPr>
          <p:cNvPicPr>
            <a:picLocks noChangeAspect="1"/>
          </p:cNvPicPr>
          <p:nvPr/>
        </p:nvPicPr>
        <p:blipFill rotWithShape="1">
          <a:blip r:embed="rId4"/>
          <a:srcRect l="13574" r="17644" b="-2"/>
          <a:stretch/>
        </p:blipFill>
        <p:spPr>
          <a:xfrm>
            <a:off x="238226" y="321733"/>
            <a:ext cx="3120339" cy="6214534"/>
          </a:xfrm>
          <a:prstGeom prst="rect">
            <a:avLst/>
          </a:prstGeom>
        </p:spPr>
      </p:pic>
      <p:pic>
        <p:nvPicPr>
          <p:cNvPr id="5" name="Picture 4" descr="Diagram&#10;&#10;Description automatically generated">
            <a:extLst>
              <a:ext uri="{FF2B5EF4-FFF2-40B4-BE49-F238E27FC236}">
                <a16:creationId xmlns:a16="http://schemas.microsoft.com/office/drawing/2014/main" id="{6ED40E51-F4A2-F94A-A1AD-1A88A683282B}"/>
              </a:ext>
            </a:extLst>
          </p:cNvPr>
          <p:cNvPicPr>
            <a:picLocks noChangeAspect="1"/>
          </p:cNvPicPr>
          <p:nvPr/>
        </p:nvPicPr>
        <p:blipFill rotWithShape="1">
          <a:blip r:embed="rId5"/>
          <a:srcRect t="15245" b="4211"/>
          <a:stretch/>
        </p:blipFill>
        <p:spPr>
          <a:xfrm>
            <a:off x="3490722" y="299363"/>
            <a:ext cx="5412813" cy="3008188"/>
          </a:xfrm>
          <a:prstGeom prst="rect">
            <a:avLst/>
          </a:prstGeom>
        </p:spPr>
      </p:pic>
      <p:sp>
        <p:nvSpPr>
          <p:cNvPr id="3" name="Slide Number Placeholder 2">
            <a:extLst>
              <a:ext uri="{FF2B5EF4-FFF2-40B4-BE49-F238E27FC236}">
                <a16:creationId xmlns:a16="http://schemas.microsoft.com/office/drawing/2014/main" id="{7F06DF90-115D-654A-A2EE-D75E97A542BC}"/>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a:spcAft>
                <a:spcPts val="600"/>
              </a:spcAft>
            </a:pPr>
            <a:fld id="{2CB0B10C-1642-FC46-B864-C0A2CDEA0834}" type="slidenum">
              <a:rPr lang="en-US" sz="1200" smtClean="0"/>
              <a:pPr>
                <a:spcAft>
                  <a:spcPts val="600"/>
                </a:spcAft>
              </a:pPr>
              <a:t>7</a:t>
            </a:fld>
            <a:endParaRPr lang="en-US" sz="1200"/>
          </a:p>
        </p:txBody>
      </p:sp>
    </p:spTree>
    <p:extLst>
      <p:ext uri="{BB962C8B-B14F-4D97-AF65-F5344CB8AC3E}">
        <p14:creationId xmlns:p14="http://schemas.microsoft.com/office/powerpoint/2010/main" val="3080841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E0C4-97EC-124E-BB2A-406D5AD6F5F3}"/>
              </a:ext>
            </a:extLst>
          </p:cNvPr>
          <p:cNvSpPr>
            <a:spLocks noGrp="1"/>
          </p:cNvSpPr>
          <p:nvPr>
            <p:ph type="title"/>
          </p:nvPr>
        </p:nvSpPr>
        <p:spPr>
          <a:xfrm>
            <a:off x="317500" y="136525"/>
            <a:ext cx="8684588" cy="536575"/>
          </a:xfrm>
        </p:spPr>
        <p:txBody>
          <a:bodyPr>
            <a:noAutofit/>
          </a:bodyPr>
          <a:lstStyle/>
          <a:p>
            <a:r>
              <a:rPr lang="en-US" sz="1800" b="1" dirty="0"/>
              <a:t>PROBLEM: People act confused about discharging firearms, including AR-15s.</a:t>
            </a:r>
            <a:br>
              <a:rPr lang="en-US" sz="1800" b="1" dirty="0"/>
            </a:br>
            <a:r>
              <a:rPr lang="en-US" sz="1800" b="1" dirty="0"/>
              <a:t>City’s map of areas where discharging firearms in corporate city limits is prohibited </a:t>
            </a:r>
            <a:r>
              <a:rPr lang="en-US" sz="1800" b="1" dirty="0">
                <a:hlinkClick r:id="rId5"/>
              </a:rPr>
              <a:t>click here</a:t>
            </a:r>
            <a:endParaRPr lang="en-US" sz="1800" b="1" dirty="0"/>
          </a:p>
        </p:txBody>
      </p:sp>
      <p:sp>
        <p:nvSpPr>
          <p:cNvPr id="3" name="Slide Number Placeholder 2">
            <a:extLst>
              <a:ext uri="{FF2B5EF4-FFF2-40B4-BE49-F238E27FC236}">
                <a16:creationId xmlns:a16="http://schemas.microsoft.com/office/drawing/2014/main" id="{CC1F93DC-49A3-FE41-B3BF-FB48B8AB98CA}"/>
              </a:ext>
            </a:extLst>
          </p:cNvPr>
          <p:cNvSpPr>
            <a:spLocks noGrp="1"/>
          </p:cNvSpPr>
          <p:nvPr>
            <p:ph type="sldNum" sz="quarter" idx="12"/>
          </p:nvPr>
        </p:nvSpPr>
        <p:spPr/>
        <p:txBody>
          <a:bodyPr/>
          <a:lstStyle/>
          <a:p>
            <a:fld id="{2CB0B10C-1642-FC46-B864-C0A2CDEA0834}" type="slidenum">
              <a:rPr lang="en-CH" smtClean="0"/>
              <a:t>8</a:t>
            </a:fld>
            <a:endParaRPr lang="en-CH"/>
          </a:p>
        </p:txBody>
      </p:sp>
      <p:pic>
        <p:nvPicPr>
          <p:cNvPr id="5" name="Picture 2" descr="No photo description available.">
            <a:extLst>
              <a:ext uri="{FF2B5EF4-FFF2-40B4-BE49-F238E27FC236}">
                <a16:creationId xmlns:a16="http://schemas.microsoft.com/office/drawing/2014/main" id="{686DE23A-D15D-AC48-B3EB-480482F81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 y="673100"/>
            <a:ext cx="6186176" cy="4356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F869357-68B1-0F4C-AD6F-33EA28519275}"/>
              </a:ext>
            </a:extLst>
          </p:cNvPr>
          <p:cNvSpPr/>
          <p:nvPr/>
        </p:nvSpPr>
        <p:spPr>
          <a:xfrm>
            <a:off x="6609843" y="673100"/>
            <a:ext cx="2392245" cy="4401205"/>
          </a:xfrm>
          <a:prstGeom prst="rect">
            <a:avLst/>
          </a:prstGeom>
          <a:noFill/>
        </p:spPr>
        <p:txBody>
          <a:bodyPr wrap="squar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Dunn &amp;</a:t>
            </a:r>
          </a:p>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Aldrich location of Rancho Las Fincas</a:t>
            </a:r>
          </a:p>
          <a:p>
            <a:pPr algn="ctr"/>
            <a:r>
              <a:rPr lang="en-US" sz="4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Click for sound</a:t>
            </a:r>
          </a:p>
        </p:txBody>
      </p:sp>
      <p:pic>
        <p:nvPicPr>
          <p:cNvPr id="8" name="Graphic 7" descr="Arrow Right with solid fill">
            <a:extLst>
              <a:ext uri="{FF2B5EF4-FFF2-40B4-BE49-F238E27FC236}">
                <a16:creationId xmlns:a16="http://schemas.microsoft.com/office/drawing/2014/main" id="{F260A1AB-9ED7-D641-86E7-C5F1D725C0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412086">
            <a:off x="4406229" y="1090705"/>
            <a:ext cx="2541229" cy="914400"/>
          </a:xfrm>
          <a:prstGeom prst="rect">
            <a:avLst/>
          </a:prstGeom>
        </p:spPr>
      </p:pic>
      <p:sp>
        <p:nvSpPr>
          <p:cNvPr id="9" name="TextBox 8">
            <a:extLst>
              <a:ext uri="{FF2B5EF4-FFF2-40B4-BE49-F238E27FC236}">
                <a16:creationId xmlns:a16="http://schemas.microsoft.com/office/drawing/2014/main" id="{5DB49E8C-3AE9-1C4A-8E0A-7C87ACE3DF1F}"/>
              </a:ext>
            </a:extLst>
          </p:cNvPr>
          <p:cNvSpPr txBox="1"/>
          <p:nvPr/>
        </p:nvSpPr>
        <p:spPr>
          <a:xfrm>
            <a:off x="88900" y="5156021"/>
            <a:ext cx="9055100" cy="1477328"/>
          </a:xfrm>
          <a:prstGeom prst="rect">
            <a:avLst/>
          </a:prstGeom>
          <a:noFill/>
        </p:spPr>
        <p:txBody>
          <a:bodyPr wrap="square" rtlCol="0">
            <a:spAutoFit/>
          </a:bodyPr>
          <a:lstStyle/>
          <a:p>
            <a:r>
              <a:rPr lang="en-US" dirty="0">
                <a:highlight>
                  <a:srgbClr val="FFFF00"/>
                </a:highlight>
              </a:rPr>
              <a:t>PROBLEM: Police, Sherriff, City &amp; County codes, &amp; residents confused about which jurisdiction of which land areas apply (</a:t>
            </a:r>
            <a:r>
              <a:rPr lang="en-US" dirty="0" err="1">
                <a:highlight>
                  <a:srgbClr val="FFFF00"/>
                </a:highlight>
              </a:rPr>
              <a:t>e.g</a:t>
            </a:r>
            <a:r>
              <a:rPr lang="en-US" dirty="0">
                <a:highlight>
                  <a:srgbClr val="FFFF00"/>
                </a:highlight>
              </a:rPr>
              <a:t> is target practice legal, </a:t>
            </a:r>
          </a:p>
          <a:p>
            <a:r>
              <a:rPr lang="en-US" dirty="0">
                <a:highlight>
                  <a:srgbClr val="FFFF00"/>
                </a:highlight>
              </a:rPr>
              <a:t>Is off-roading legal. Bump-stocks on AR-15s?</a:t>
            </a:r>
          </a:p>
          <a:p>
            <a:endParaRPr lang="en-US" dirty="0"/>
          </a:p>
          <a:p>
            <a:r>
              <a:rPr lang="en-US" dirty="0">
                <a:highlight>
                  <a:srgbClr val="FFFF00"/>
                </a:highlight>
              </a:rPr>
              <a:t>SOLUTION: Inter-agency marketing campaign</a:t>
            </a:r>
          </a:p>
        </p:txBody>
      </p:sp>
      <p:pic>
        <p:nvPicPr>
          <p:cNvPr id="5124" name="Picture 4" descr="Armscor AR-15 shotgun, an awesome semi auto shotgun for sale - USA Gun Shop">
            <a:extLst>
              <a:ext uri="{FF2B5EF4-FFF2-40B4-BE49-F238E27FC236}">
                <a16:creationId xmlns:a16="http://schemas.microsoft.com/office/drawing/2014/main" id="{9A7BFF28-3614-1D48-A0D2-895904FE6B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4179" y="5559691"/>
            <a:ext cx="3103132" cy="125041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Jul 27, 2021 at 10:16:49 AM" descr="Audio Recording Jul 27, 2021 at 10:16:49 AM">
            <a:hlinkClick r:id="" action="ppaction://media"/>
            <a:extLst>
              <a:ext uri="{FF2B5EF4-FFF2-40B4-BE49-F238E27FC236}">
                <a16:creationId xmlns:a16="http://schemas.microsoft.com/office/drawing/2014/main" id="{7E090114-8AFB-8E44-9056-97CFDDDA9F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22372" y="1985922"/>
            <a:ext cx="812800" cy="812800"/>
          </a:xfrm>
          <a:prstGeom prst="rect">
            <a:avLst/>
          </a:prstGeom>
        </p:spPr>
      </p:pic>
    </p:spTree>
    <p:extLst>
      <p:ext uri="{BB962C8B-B14F-4D97-AF65-F5344CB8AC3E}">
        <p14:creationId xmlns:p14="http://schemas.microsoft.com/office/powerpoint/2010/main" val="199449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269295-CFE0-944E-A198-8002E515A9D2}"/>
              </a:ext>
            </a:extLst>
          </p:cNvPr>
          <p:cNvSpPr>
            <a:spLocks noGrp="1"/>
          </p:cNvSpPr>
          <p:nvPr>
            <p:ph type="sldNum" sz="quarter" idx="12"/>
          </p:nvPr>
        </p:nvSpPr>
        <p:spPr/>
        <p:txBody>
          <a:bodyPr/>
          <a:lstStyle/>
          <a:p>
            <a:fld id="{2CB0B10C-1642-FC46-B864-C0A2CDEA0834}" type="slidenum">
              <a:rPr lang="en-CH" smtClean="0"/>
              <a:t>9</a:t>
            </a:fld>
            <a:endParaRPr lang="en-CH"/>
          </a:p>
        </p:txBody>
      </p:sp>
      <p:sp>
        <p:nvSpPr>
          <p:cNvPr id="7" name="TextBox 6">
            <a:extLst>
              <a:ext uri="{FF2B5EF4-FFF2-40B4-BE49-F238E27FC236}">
                <a16:creationId xmlns:a16="http://schemas.microsoft.com/office/drawing/2014/main" id="{44CDA3B7-E821-0F49-B554-5293377DEEFA}"/>
              </a:ext>
            </a:extLst>
          </p:cNvPr>
          <p:cNvSpPr txBox="1"/>
          <p:nvPr/>
        </p:nvSpPr>
        <p:spPr>
          <a:xfrm>
            <a:off x="147831" y="4368800"/>
            <a:ext cx="2862068" cy="2123658"/>
          </a:xfrm>
          <a:prstGeom prst="rect">
            <a:avLst/>
          </a:prstGeom>
          <a:noFill/>
        </p:spPr>
        <p:txBody>
          <a:bodyPr wrap="square" rtlCol="0">
            <a:spAutoFit/>
          </a:bodyPr>
          <a:lstStyle/>
          <a:p>
            <a:r>
              <a:rPr lang="en-US" sz="1200" b="1" dirty="0">
                <a:hlinkClick r:id="rId5"/>
              </a:rPr>
              <a:t>Sec. 37-81 #4: Preliminary </a:t>
            </a:r>
            <a:r>
              <a:rPr lang="en-US" sz="1200" i="1" dirty="0">
                <a:hlinkClick r:id="rId5"/>
              </a:rPr>
              <a:t>plat</a:t>
            </a:r>
            <a:r>
              <a:rPr lang="en-US" sz="1200" b="1" dirty="0">
                <a:hlinkClick r:id="rId5"/>
              </a:rPr>
              <a:t> submittal requirements</a:t>
            </a:r>
            <a:endParaRPr lang="en-US" sz="1200" dirty="0"/>
          </a:p>
          <a:p>
            <a:r>
              <a:rPr lang="en-US" sz="1200" dirty="0"/>
              <a:t>“Detailed area/vicinity map clearly showing surrounding area and the proposal’s relationship to existing road networks, and existing natural and/or man-made features that may impact the development…”</a:t>
            </a:r>
          </a:p>
          <a:p>
            <a:r>
              <a:rPr lang="en-US" sz="1200" dirty="0"/>
              <a:t>Solution: Communicate true boundaries of corporate city limits (green on map) </a:t>
            </a:r>
            <a:r>
              <a:rPr lang="en-US" sz="1200" dirty="0">
                <a:hlinkClick r:id="rId6"/>
              </a:rPr>
              <a:t>Click here for map</a:t>
            </a:r>
            <a:endParaRPr lang="en-US" sz="1200" dirty="0"/>
          </a:p>
        </p:txBody>
      </p:sp>
      <p:pic>
        <p:nvPicPr>
          <p:cNvPr id="6146" name="Picture 2" descr="Photo taken&#10;            Jan 20, 2021 of burning native plants (see regulation #2)">
            <a:extLst>
              <a:ext uri="{FF2B5EF4-FFF2-40B4-BE49-F238E27FC236}">
                <a16:creationId xmlns:a16="http://schemas.microsoft.com/office/drawing/2014/main" id="{B597A66B-0929-1E42-89FC-62D8F85118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899" y="4368800"/>
            <a:ext cx="2831544" cy="21236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nd as it&#10;              is most of the year">
            <a:extLst>
              <a:ext uri="{FF2B5EF4-FFF2-40B4-BE49-F238E27FC236}">
                <a16:creationId xmlns:a16="http://schemas.microsoft.com/office/drawing/2014/main" id="{76C2754A-8505-5243-BE30-738F45EB02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1699" y="4368800"/>
            <a:ext cx="2610848" cy="23058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452CBEF-67B4-A84C-994E-42EE40B8B8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831" y="-52354"/>
            <a:ext cx="8974041" cy="428604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Jul 27, 2021 at 10:23:18 AM" descr="Audio Recording Jul 27, 2021 at 10:23:18 AM">
            <a:hlinkClick r:id="" action="ppaction://media"/>
            <a:extLst>
              <a:ext uri="{FF2B5EF4-FFF2-40B4-BE49-F238E27FC236}">
                <a16:creationId xmlns:a16="http://schemas.microsoft.com/office/drawing/2014/main" id="{8BC948C9-AB3B-FC4B-8FB5-03C81C9C3F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788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TSI_1">
      <a:dk1>
        <a:srgbClr val="000000"/>
      </a:dk1>
      <a:lt1>
        <a:srgbClr val="FFFFFF"/>
      </a:lt1>
      <a:dk2>
        <a:srgbClr val="515151"/>
      </a:dk2>
      <a:lt2>
        <a:srgbClr val="E7E6E6"/>
      </a:lt2>
      <a:accent1>
        <a:srgbClr val="595034"/>
      </a:accent1>
      <a:accent2>
        <a:srgbClr val="E2B553"/>
      </a:accent2>
      <a:accent3>
        <a:srgbClr val="909F43"/>
      </a:accent3>
      <a:accent4>
        <a:srgbClr val="495634"/>
      </a:accent4>
      <a:accent5>
        <a:srgbClr val="D8AF7F"/>
      </a:accent5>
      <a:accent6>
        <a:srgbClr val="80673B"/>
      </a:accent6>
      <a:hlink>
        <a:srgbClr val="8E7D69"/>
      </a:hlink>
      <a:folHlink>
        <a:srgbClr val="BB8A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7715</TotalTime>
  <Words>624</Words>
  <Application>Microsoft Macintosh PowerPoint</Application>
  <PresentationFormat>On-screen Show (4:3)</PresentationFormat>
  <Paragraphs>61</Paragraphs>
  <Slides>10</Slides>
  <Notes>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What’s Next for Narrative in Gunfighter Nation?</vt:lpstr>
      <vt:lpstr>Why AOM should not be  Bringing Manager Back In?  Why AOM needs to take a stand supporting Critical Race Theory</vt:lpstr>
      <vt:lpstr>PowerPoint Presentation</vt:lpstr>
      <vt:lpstr>Each story &amp; narrative casts a searchlight onto existence, &amp; leaves much in the shadows</vt:lpstr>
      <vt:lpstr>What about a different  ‘what’s next for narrative?</vt:lpstr>
      <vt:lpstr>PowerPoint Presentation</vt:lpstr>
      <vt:lpstr>East Mesa is Future of Las Cruces Water  (Click here City’s 40-year plan)</vt:lpstr>
      <vt:lpstr>PROBLEM: People act confused about discharging firearms, including AR-15s. City’s map of areas where discharging firearms in corporate city limits is prohibited click here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 Strzeletz Ivertsen</dc:creator>
  <cp:lastModifiedBy>David Boje</cp:lastModifiedBy>
  <cp:revision>77</cp:revision>
  <cp:lastPrinted>2021-05-31T19:22:02Z</cp:lastPrinted>
  <dcterms:created xsi:type="dcterms:W3CDTF">2021-05-29T13:13:37Z</dcterms:created>
  <dcterms:modified xsi:type="dcterms:W3CDTF">2021-07-29T16:05:02Z</dcterms:modified>
</cp:coreProperties>
</file>