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7" d="100"/>
          <a:sy n="97" d="100"/>
        </p:scale>
        <p:origin x="-608"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394789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79541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86471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3671320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5444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1601382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3008426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202750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979075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3051DB-036B-4067-B5E1-04700D82227F}" type="datetimeFigureOut">
              <a:rPr lang="en-US" smtClean="0"/>
              <a:t>3/13/18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156839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051DB-036B-4067-B5E1-04700D82227F}" type="datetimeFigureOut">
              <a:rPr lang="en-US" smtClean="0"/>
              <a:t>3/13/18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153740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3051DB-036B-4067-B5E1-04700D82227F}" type="datetimeFigureOut">
              <a:rPr lang="en-US" smtClean="0"/>
              <a:t>3/13/18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326170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3051DB-036B-4067-B5E1-04700D82227F}" type="datetimeFigureOut">
              <a:rPr lang="en-US" smtClean="0"/>
              <a:t>3/13/18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190321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051DB-036B-4067-B5E1-04700D82227F}" type="datetimeFigureOut">
              <a:rPr lang="en-US" smtClean="0"/>
              <a:t>3/13/18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416584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051DB-036B-4067-B5E1-04700D82227F}" type="datetimeFigureOut">
              <a:rPr lang="en-US" smtClean="0"/>
              <a:t>3/13/18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299321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3051DB-036B-4067-B5E1-04700D82227F}" type="datetimeFigureOut">
              <a:rPr lang="en-US" smtClean="0"/>
              <a:t>3/13/18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FAEBF-2BC8-44DF-90B6-2D069B10FD4E}" type="slidenum">
              <a:rPr lang="en-US" smtClean="0"/>
              <a:t>‹#›</a:t>
            </a:fld>
            <a:endParaRPr lang="en-US"/>
          </a:p>
        </p:txBody>
      </p:sp>
    </p:spTree>
    <p:extLst>
      <p:ext uri="{BB962C8B-B14F-4D97-AF65-F5344CB8AC3E}">
        <p14:creationId xmlns:p14="http://schemas.microsoft.com/office/powerpoint/2010/main" val="29115317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3051DB-036B-4067-B5E1-04700D82227F}" type="datetimeFigureOut">
              <a:rPr lang="en-US" smtClean="0"/>
              <a:t>3/13/18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AFAEBF-2BC8-44DF-90B6-2D069B10FD4E}" type="slidenum">
              <a:rPr lang="en-US" smtClean="0"/>
              <a:t>‹#›</a:t>
            </a:fld>
            <a:endParaRPr lang="en-US"/>
          </a:p>
        </p:txBody>
      </p:sp>
    </p:spTree>
    <p:extLst>
      <p:ext uri="{BB962C8B-B14F-4D97-AF65-F5344CB8AC3E}">
        <p14:creationId xmlns:p14="http://schemas.microsoft.com/office/powerpoint/2010/main" val="421454881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yboLgZPCAR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955" y="1249363"/>
            <a:ext cx="8980718" cy="4673600"/>
          </a:xfrm>
          <a:prstGeom prst="rect">
            <a:avLst/>
          </a:prstGeom>
        </p:spPr>
      </p:pic>
    </p:spTree>
    <p:extLst>
      <p:ext uri="{BB962C8B-B14F-4D97-AF65-F5344CB8AC3E}">
        <p14:creationId xmlns:p14="http://schemas.microsoft.com/office/powerpoint/2010/main" val="6169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hidden costs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https://www.youtube.com/watch?v=yboLgZPCAR8</a:t>
            </a:r>
            <a:endParaRPr lang="en-US" dirty="0" smtClean="0"/>
          </a:p>
          <a:p>
            <a:pPr marL="0" indent="0">
              <a:buNone/>
            </a:pPr>
            <a:endParaRPr lang="en-US" dirty="0"/>
          </a:p>
        </p:txBody>
      </p:sp>
    </p:spTree>
    <p:extLst>
      <p:ext uri="{BB962C8B-B14F-4D97-AF65-F5344CB8AC3E}">
        <p14:creationId xmlns:p14="http://schemas.microsoft.com/office/powerpoint/2010/main" val="288433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44734"/>
          </a:xfrm>
        </p:spPr>
        <p:txBody>
          <a:bodyPr>
            <a:normAutofit/>
          </a:bodyPr>
          <a:lstStyle/>
          <a:p>
            <a:pPr algn="ctr"/>
            <a:r>
              <a:rPr lang="en-US" b="1" dirty="0" smtClean="0"/>
              <a:t>INTRODUCTION</a:t>
            </a:r>
            <a:r>
              <a:rPr lang="en-US" dirty="0" smtClean="0"/>
              <a:t/>
            </a:r>
            <a:br>
              <a:rPr lang="en-US" dirty="0" smtClean="0"/>
            </a:br>
            <a:r>
              <a:rPr lang="en-US" dirty="0" smtClean="0"/>
              <a:t>		</a:t>
            </a:r>
            <a:endParaRPr lang="en-US" dirty="0"/>
          </a:p>
        </p:txBody>
      </p:sp>
      <p:sp>
        <p:nvSpPr>
          <p:cNvPr id="3" name="Content Placeholder 2"/>
          <p:cNvSpPr>
            <a:spLocks noGrp="1"/>
          </p:cNvSpPr>
          <p:nvPr>
            <p:ph idx="1"/>
          </p:nvPr>
        </p:nvSpPr>
        <p:spPr>
          <a:xfrm>
            <a:off x="838200" y="1725769"/>
            <a:ext cx="10515600" cy="4657256"/>
          </a:xfrm>
        </p:spPr>
        <p:txBody>
          <a:bodyPr>
            <a:normAutofit fontScale="92500" lnSpcReduction="10000"/>
          </a:bodyPr>
          <a:lstStyle/>
          <a:p>
            <a:pPr marL="0" indent="0" algn="ctr">
              <a:buNone/>
            </a:pPr>
            <a:r>
              <a:rPr lang="en-US" sz="4400" dirty="0" smtClean="0"/>
              <a:t>What is a hidden cost?</a:t>
            </a:r>
          </a:p>
          <a:p>
            <a:r>
              <a:rPr lang="en-US" sz="4400" dirty="0" smtClean="0"/>
              <a:t>It refers to those unseen costs which don’t merely show up on the company’s information system or financial budget. </a:t>
            </a:r>
          </a:p>
          <a:p>
            <a:r>
              <a:rPr lang="en-US" sz="4400" dirty="0" smtClean="0"/>
              <a:t>It can also be defined as the cost that is hidden behind the basic price of a commodity or equipment. </a:t>
            </a:r>
            <a:endParaRPr lang="en-US" sz="4400" dirty="0"/>
          </a:p>
        </p:txBody>
      </p:sp>
    </p:spTree>
    <p:extLst>
      <p:ext uri="{BB962C8B-B14F-4D97-AF65-F5344CB8AC3E}">
        <p14:creationId xmlns:p14="http://schemas.microsoft.com/office/powerpoint/2010/main" val="1604155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21252"/>
          </a:xfrm>
        </p:spPr>
        <p:txBody>
          <a:bodyPr/>
          <a:lstStyle/>
          <a:p>
            <a:r>
              <a:rPr lang="en-US" dirty="0" smtClean="0"/>
              <a:t>Why we should avoid hidden costs?	</a:t>
            </a:r>
            <a:endParaRPr lang="en-US" dirty="0"/>
          </a:p>
        </p:txBody>
      </p:sp>
      <p:sp>
        <p:nvSpPr>
          <p:cNvPr id="3" name="Content Placeholder 2"/>
          <p:cNvSpPr>
            <a:spLocks noGrp="1"/>
          </p:cNvSpPr>
          <p:nvPr>
            <p:ph idx="1"/>
          </p:nvPr>
        </p:nvSpPr>
        <p:spPr>
          <a:xfrm>
            <a:off x="838200" y="2245440"/>
            <a:ext cx="10515600" cy="4155360"/>
          </a:xfrm>
        </p:spPr>
        <p:txBody>
          <a:bodyPr>
            <a:normAutofit lnSpcReduction="10000"/>
          </a:bodyPr>
          <a:lstStyle/>
          <a:p>
            <a:r>
              <a:rPr lang="en-US" sz="2400" b="1" dirty="0" smtClean="0"/>
              <a:t>There are many reasons why to avoid hidden costs some are the following:</a:t>
            </a:r>
          </a:p>
          <a:p>
            <a:pPr marL="514350" indent="-514350">
              <a:buFont typeface="+mj-lt"/>
              <a:buAutoNum type="arabicPeriod"/>
            </a:pPr>
            <a:r>
              <a:rPr lang="en-US" sz="2800" dirty="0" smtClean="0"/>
              <a:t>Many businesses end up with failure due to incurring too much of hidden costs. ( assigned consulting project )</a:t>
            </a:r>
          </a:p>
          <a:p>
            <a:pPr marL="514350" indent="-514350">
              <a:buFont typeface="+mj-lt"/>
              <a:buAutoNum type="arabicPeriod"/>
            </a:pPr>
            <a:r>
              <a:rPr lang="en-US" sz="2800" dirty="0" smtClean="0"/>
              <a:t>Avoiding </a:t>
            </a:r>
            <a:r>
              <a:rPr lang="en-US" sz="2800" dirty="0"/>
              <a:t>hidden costs can stop companies lowering employees’ </a:t>
            </a:r>
            <a:r>
              <a:rPr lang="en-US" sz="2800" dirty="0" smtClean="0"/>
              <a:t>salaries </a:t>
            </a:r>
            <a:r>
              <a:rPr lang="en-US" sz="2800" dirty="0"/>
              <a:t>and bonuses.</a:t>
            </a:r>
          </a:p>
          <a:p>
            <a:pPr marL="514350" indent="-514350">
              <a:buFont typeface="+mj-lt"/>
              <a:buAutoNum type="arabicPeriod"/>
            </a:pPr>
            <a:r>
              <a:rPr lang="en-US" sz="2800" dirty="0" smtClean="0"/>
              <a:t>It </a:t>
            </a:r>
            <a:r>
              <a:rPr lang="en-US" sz="2800" dirty="0"/>
              <a:t>can also help business maintain consistent level of employment; in other words, it would decrease the lay off of employees at time of economic crisis.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2631" y="206062"/>
            <a:ext cx="2768958" cy="1880315"/>
          </a:xfrm>
          <a:prstGeom prst="rect">
            <a:avLst/>
          </a:prstGeom>
        </p:spPr>
      </p:pic>
    </p:spTree>
    <p:extLst>
      <p:ext uri="{BB962C8B-B14F-4D97-AF65-F5344CB8AC3E}">
        <p14:creationId xmlns:p14="http://schemas.microsoft.com/office/powerpoint/2010/main" val="3943355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you should know about hidden costs	</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US" dirty="0" smtClean="0"/>
              <a:t> </a:t>
            </a:r>
            <a:r>
              <a:rPr lang="en-US" sz="3200" dirty="0" smtClean="0"/>
              <a:t>Hidden costs are collectively produced; no single individual, in particular, is responsible of a particular cost. Inversely, each individual actor is jointly liable with other individuals for the production of these hidden costs. </a:t>
            </a:r>
          </a:p>
          <a:p>
            <a:pPr>
              <a:buFont typeface="Wingdings" panose="05000000000000000000" pitchFamily="2" charset="2"/>
              <a:buChar char="v"/>
            </a:pPr>
            <a:r>
              <a:rPr lang="en-US" sz="3200" dirty="0" smtClean="0"/>
              <a:t>Hidden costs can be avoided through the team work, liberating time and developing decision-making energy, then applying those decisions and ensuring they are respected by all company actors.</a:t>
            </a:r>
          </a:p>
          <a:p>
            <a:pPr marL="0" indent="0">
              <a:buNone/>
            </a:pPr>
            <a:endParaRPr lang="en-US" dirty="0"/>
          </a:p>
        </p:txBody>
      </p:sp>
    </p:spTree>
    <p:extLst>
      <p:ext uri="{BB962C8B-B14F-4D97-AF65-F5344CB8AC3E}">
        <p14:creationId xmlns:p14="http://schemas.microsoft.com/office/powerpoint/2010/main" val="405868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12914"/>
          </a:xfrm>
        </p:spPr>
        <p:txBody>
          <a:bodyPr/>
          <a:lstStyle/>
          <a:p>
            <a:r>
              <a:rPr lang="en-US" dirty="0" smtClean="0"/>
              <a:t>Hidden Costs Diagnostic Analysis</a:t>
            </a:r>
            <a:endParaRPr lang="en-US" dirty="0"/>
          </a:p>
        </p:txBody>
      </p:sp>
      <p:sp>
        <p:nvSpPr>
          <p:cNvPr id="3" name="Content Placeholder 2"/>
          <p:cNvSpPr>
            <a:spLocks noGrp="1"/>
          </p:cNvSpPr>
          <p:nvPr>
            <p:ph idx="1"/>
          </p:nvPr>
        </p:nvSpPr>
        <p:spPr>
          <a:xfrm>
            <a:off x="838200" y="1012914"/>
            <a:ext cx="10515600" cy="5164049"/>
          </a:xfrm>
        </p:spPr>
        <p:txBody>
          <a:bodyPr/>
          <a:lstStyle/>
          <a:p>
            <a:r>
              <a:rPr lang="en-US" dirty="0" smtClean="0"/>
              <a:t>The analysis can include five socio-economic indicators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558344"/>
            <a:ext cx="9207321" cy="4765183"/>
          </a:xfrm>
          <a:prstGeom prst="rect">
            <a:avLst/>
          </a:prstGeom>
        </p:spPr>
      </p:pic>
    </p:spTree>
    <p:extLst>
      <p:ext uri="{BB962C8B-B14F-4D97-AF65-F5344CB8AC3E}">
        <p14:creationId xmlns:p14="http://schemas.microsoft.com/office/powerpoint/2010/main" val="194177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95495"/>
          </a:xfrm>
        </p:spPr>
        <p:txBody>
          <a:bodyPr>
            <a:normAutofit fontScale="90000"/>
          </a:bodyPr>
          <a:lstStyle/>
          <a:p>
            <a:r>
              <a:rPr lang="en-US" b="1" dirty="0" smtClean="0"/>
              <a:t>CHAPTER ONE </a:t>
            </a:r>
            <a:r>
              <a:rPr lang="en-US" dirty="0" smtClean="0"/>
              <a:t>: causes of hidden costs &amp; general characteristics of the socio-economic method of enterprise analysis.(</a:t>
            </a:r>
            <a:r>
              <a:rPr lang="en-US" sz="2400" dirty="0" smtClean="0"/>
              <a:t>DYSFUNCTION, HIDDEN COST ANALYSIS, JOB-TRAINING)</a:t>
            </a:r>
            <a:endParaRPr lang="en-US" dirty="0"/>
          </a:p>
        </p:txBody>
      </p:sp>
      <p:sp>
        <p:nvSpPr>
          <p:cNvPr id="3" name="Content Placeholder 2"/>
          <p:cNvSpPr>
            <a:spLocks noGrp="1"/>
          </p:cNvSpPr>
          <p:nvPr>
            <p:ph idx="1"/>
          </p:nvPr>
        </p:nvSpPr>
        <p:spPr>
          <a:xfrm>
            <a:off x="838200" y="2382591"/>
            <a:ext cx="10515600" cy="4095482"/>
          </a:xfrm>
        </p:spPr>
        <p:txBody>
          <a:bodyPr/>
          <a:lstStyle/>
          <a:p>
            <a:pPr marL="0" indent="0" algn="ctr">
              <a:buNone/>
            </a:pPr>
            <a:r>
              <a:rPr lang="en-US" b="1" dirty="0" smtClean="0"/>
              <a:t> CAUSES OF HIDDEN COSTS	</a:t>
            </a:r>
          </a:p>
          <a:p>
            <a:pPr marL="0" indent="0" algn="ctr">
              <a:buNone/>
            </a:pPr>
            <a:endParaRPr lang="en-US" b="1" dirty="0" smtClean="0"/>
          </a:p>
          <a:p>
            <a:pPr marL="0" indent="0">
              <a:buNone/>
            </a:pPr>
            <a:endParaRPr lang="en-US" b="1" dirty="0"/>
          </a:p>
          <a:p>
            <a:pPr marL="0" indent="0" algn="ctr">
              <a:buNone/>
            </a:pPr>
            <a:endParaRPr lang="en-US" b="1" dirty="0" smtClean="0"/>
          </a:p>
          <a:p>
            <a:pPr marL="0" indent="0" algn="ctr">
              <a:buNone/>
            </a:pPr>
            <a:endParaRPr lang="en-US" b="1" dirty="0"/>
          </a:p>
          <a:p>
            <a:pPr marL="0" indent="0" algn="ctr">
              <a:buNone/>
            </a:pPr>
            <a:endParaRPr lang="en-US" b="1" dirty="0"/>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Structures</a:t>
            </a:r>
            <a:r>
              <a:rPr lang="en-US" dirty="0" smtClean="0"/>
              <a:t> and </a:t>
            </a:r>
            <a:r>
              <a:rPr lang="en-US" b="1" dirty="0" smtClean="0"/>
              <a:t>behaviors</a:t>
            </a:r>
            <a:r>
              <a:rPr lang="en-US" dirty="0" smtClean="0"/>
              <a:t> of company actors.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2419" y="2751920"/>
            <a:ext cx="4714894" cy="315948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751919"/>
            <a:ext cx="4724400" cy="3288273"/>
          </a:xfrm>
          <a:prstGeom prst="rect">
            <a:avLst/>
          </a:prstGeom>
        </p:spPr>
      </p:pic>
    </p:spTree>
    <p:extLst>
      <p:ext uri="{BB962C8B-B14F-4D97-AF65-F5344CB8AC3E}">
        <p14:creationId xmlns:p14="http://schemas.microsoft.com/office/powerpoint/2010/main" val="51573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r>
              <a:rPr lang="en-US" b="1" dirty="0" smtClean="0"/>
              <a:t>Structure of the business</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456" y="1030310"/>
            <a:ext cx="11642501" cy="5640946"/>
          </a:xfrm>
        </p:spPr>
      </p:pic>
    </p:spTree>
    <p:extLst>
      <p:ext uri="{BB962C8B-B14F-4D97-AF65-F5344CB8AC3E}">
        <p14:creationId xmlns:p14="http://schemas.microsoft.com/office/powerpoint/2010/main" val="62714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lstStyle/>
          <a:p>
            <a:r>
              <a:rPr lang="en-US" dirty="0" smtClean="0"/>
              <a:t>Behaviors of business actors</a:t>
            </a:r>
            <a:endParaRPr lang="en-US" dirty="0"/>
          </a:p>
        </p:txBody>
      </p:sp>
      <p:sp>
        <p:nvSpPr>
          <p:cNvPr id="3" name="Content Placeholder 2"/>
          <p:cNvSpPr>
            <a:spLocks noGrp="1"/>
          </p:cNvSpPr>
          <p:nvPr>
            <p:ph idx="1"/>
          </p:nvPr>
        </p:nvSpPr>
        <p:spPr>
          <a:xfrm>
            <a:off x="838200" y="1210614"/>
            <a:ext cx="10515600" cy="5069380"/>
          </a:xfrm>
        </p:spPr>
        <p:txBody>
          <a:bodyPr>
            <a:normAutofit/>
          </a:bodyPr>
          <a:lstStyle/>
          <a:p>
            <a:r>
              <a:rPr lang="en-US" sz="2400" dirty="0" smtClean="0"/>
              <a:t>Behavior is the observed human action that has an incidence on the physical and social environment. </a:t>
            </a:r>
          </a:p>
          <a:p>
            <a:r>
              <a:rPr lang="en-US" sz="2400" dirty="0" smtClean="0"/>
              <a:t>Employees often can follow five behavior rationales or logics depending on the situation in which he or she is placed and on the nature of the problems that is faced with. </a:t>
            </a:r>
          </a:p>
          <a:p>
            <a:pPr marL="514350" indent="-514350">
              <a:buFont typeface="+mj-lt"/>
              <a:buAutoNum type="arabicPeriod"/>
            </a:pPr>
            <a:r>
              <a:rPr lang="en-US" sz="2400" dirty="0" smtClean="0"/>
              <a:t>Individual logic ( personality, and family)  </a:t>
            </a:r>
          </a:p>
          <a:p>
            <a:pPr marL="514350" indent="-514350">
              <a:buFont typeface="+mj-lt"/>
              <a:buAutoNum type="arabicPeriod"/>
            </a:pPr>
            <a:r>
              <a:rPr lang="en-US" sz="2400" dirty="0" smtClean="0"/>
              <a:t>Group activity logic ( belongs to dept. – agency - … </a:t>
            </a:r>
            <a:r>
              <a:rPr lang="en-US" sz="2400" dirty="0" err="1" smtClean="0"/>
              <a:t>etc</a:t>
            </a:r>
            <a:r>
              <a:rPr lang="en-US" sz="2400" dirty="0"/>
              <a:t> </a:t>
            </a:r>
            <a:r>
              <a:rPr lang="en-US" sz="2400" dirty="0" smtClean="0"/>
              <a:t>).</a:t>
            </a:r>
          </a:p>
          <a:p>
            <a:pPr marL="514350" indent="-514350">
              <a:buFont typeface="+mj-lt"/>
              <a:buAutoNum type="arabicPeriod"/>
            </a:pPr>
            <a:r>
              <a:rPr lang="en-US" sz="2400" dirty="0" smtClean="0"/>
              <a:t>Categorical logic ( job categories, job positions )</a:t>
            </a:r>
          </a:p>
          <a:p>
            <a:pPr marL="514350" indent="-514350">
              <a:buFont typeface="+mj-lt"/>
              <a:buAutoNum type="arabicPeriod"/>
            </a:pPr>
            <a:r>
              <a:rPr lang="en-US" sz="2400" dirty="0" smtClean="0"/>
              <a:t>Affinity group logic (groups membership as political, religious… </a:t>
            </a:r>
            <a:r>
              <a:rPr lang="en-US" sz="2400" dirty="0" err="1" smtClean="0"/>
              <a:t>etc</a:t>
            </a:r>
            <a:r>
              <a:rPr lang="en-US" sz="2400" dirty="0" smtClean="0"/>
              <a:t>)</a:t>
            </a:r>
          </a:p>
          <a:p>
            <a:pPr marL="514350" indent="-514350">
              <a:buFont typeface="+mj-lt"/>
              <a:buAutoNum type="arabicPeriod"/>
            </a:pPr>
            <a:r>
              <a:rPr lang="en-US" sz="2400" dirty="0" smtClean="0"/>
              <a:t>Collective logic ( behaving as expected …. </a:t>
            </a:r>
            <a:r>
              <a:rPr lang="en-US" sz="2400" dirty="0"/>
              <a:t>(</a:t>
            </a:r>
            <a:r>
              <a:rPr lang="en-US" sz="2400" dirty="0" smtClean="0"/>
              <a:t>rare).</a:t>
            </a:r>
          </a:p>
        </p:txBody>
      </p:sp>
    </p:spTree>
    <p:extLst>
      <p:ext uri="{BB962C8B-B14F-4D97-AF65-F5344CB8AC3E}">
        <p14:creationId xmlns:p14="http://schemas.microsoft.com/office/powerpoint/2010/main" val="135564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Socio-economic four-leaf clover. (dysfunction)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7583" y="1930400"/>
            <a:ext cx="9311425" cy="4599189"/>
          </a:xfrm>
        </p:spPr>
      </p:pic>
    </p:spTree>
    <p:extLst>
      <p:ext uri="{BB962C8B-B14F-4D97-AF65-F5344CB8AC3E}">
        <p14:creationId xmlns:p14="http://schemas.microsoft.com/office/powerpoint/2010/main" val="38433386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150</TotalTime>
  <Words>400</Words>
  <Application>Microsoft Macintosh PowerPoint</Application>
  <PresentationFormat>Custom</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PowerPoint Presentation</vt:lpstr>
      <vt:lpstr>INTRODUCTION   </vt:lpstr>
      <vt:lpstr>Why we should avoid hidden costs? </vt:lpstr>
      <vt:lpstr>Things you should know about hidden costs </vt:lpstr>
      <vt:lpstr>Hidden Costs Diagnostic Analysis</vt:lpstr>
      <vt:lpstr>CHAPTER ONE : causes of hidden costs &amp; general characteristics of the socio-economic method of enterprise analysis.(DYSFUNCTION, HIDDEN COST ANALYSIS, JOB-TRAINING)</vt:lpstr>
      <vt:lpstr>Structure of the business</vt:lpstr>
      <vt:lpstr>Behaviors of business actors</vt:lpstr>
      <vt:lpstr>Socio-economic four-leaf clover. (dysfunction)</vt:lpstr>
      <vt:lpstr>Examples of hidden costs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abdulmalik alnoaman</dc:creator>
  <cp:lastModifiedBy>David Boje</cp:lastModifiedBy>
  <cp:revision>16</cp:revision>
  <dcterms:created xsi:type="dcterms:W3CDTF">2016-02-07T09:22:48Z</dcterms:created>
  <dcterms:modified xsi:type="dcterms:W3CDTF">2018-03-12T18:06:44Z</dcterms:modified>
</cp:coreProperties>
</file>