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2"/>
  </p:notesMasterIdLst>
  <p:sldIdLst>
    <p:sldId id="343" r:id="rId2"/>
    <p:sldId id="325" r:id="rId3"/>
    <p:sldId id="326" r:id="rId4"/>
    <p:sldId id="344" r:id="rId5"/>
    <p:sldId id="319" r:id="rId6"/>
    <p:sldId id="328" r:id="rId7"/>
    <p:sldId id="287" r:id="rId8"/>
    <p:sldId id="345" r:id="rId9"/>
    <p:sldId id="346" r:id="rId10"/>
    <p:sldId id="333" r:id="rId11"/>
    <p:sldId id="322" r:id="rId12"/>
    <p:sldId id="332" r:id="rId13"/>
    <p:sldId id="330" r:id="rId14"/>
    <p:sldId id="331" r:id="rId15"/>
    <p:sldId id="320" r:id="rId16"/>
    <p:sldId id="339" r:id="rId17"/>
    <p:sldId id="317" r:id="rId18"/>
    <p:sldId id="337" r:id="rId19"/>
    <p:sldId id="338" r:id="rId20"/>
    <p:sldId id="310" r:id="rId21"/>
    <p:sldId id="303" r:id="rId22"/>
    <p:sldId id="289" r:id="rId23"/>
    <p:sldId id="290" r:id="rId24"/>
    <p:sldId id="342" r:id="rId25"/>
    <p:sldId id="305" r:id="rId26"/>
    <p:sldId id="301" r:id="rId27"/>
    <p:sldId id="281" r:id="rId28"/>
    <p:sldId id="271" r:id="rId29"/>
    <p:sldId id="286" r:id="rId30"/>
    <p:sldId id="31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42"/>
    <p:restoredTop sz="91650" autoAdjust="0"/>
  </p:normalViewPr>
  <p:slideViewPr>
    <p:cSldViewPr snapToGrid="0" snapToObjects="1">
      <p:cViewPr varScale="1">
        <p:scale>
          <a:sx n="80" d="100"/>
          <a:sy n="80" d="100"/>
        </p:scale>
        <p:origin x="-8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599FE-39D3-994C-AD42-2B7FFDBB4785}" type="datetimeFigureOut">
              <a:rPr lang="en-US" smtClean="0"/>
              <a:t>8/17/20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5D68D-C1C5-BA40-964B-BEDC6F3E7F36}" type="slidenum">
              <a:rPr lang="en-US" smtClean="0"/>
              <a:t>‹#›</a:t>
            </a:fld>
            <a:endParaRPr lang="en-US"/>
          </a:p>
        </p:txBody>
      </p:sp>
    </p:spTree>
    <p:extLst>
      <p:ext uri="{BB962C8B-B14F-4D97-AF65-F5344CB8AC3E}">
        <p14:creationId xmlns:p14="http://schemas.microsoft.com/office/powerpoint/2010/main" val="19287674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Lundholt, M. W., &amp; Boje, D. (2018). Understanding Organizational Narrative-Counter-narratives Dynamics: An overview of Communication Constitutes Organization (CCO) and Storytelling Organization Theory (SOT) approaches. Communication and Language at Work, 5(1), 18-29.</a:t>
            </a:r>
          </a:p>
          <a:p>
            <a:r>
              <a:rPr lang="en-US" dirty="0"/>
              <a:t>Explain: </a:t>
            </a:r>
          </a:p>
          <a:p>
            <a:pPr marL="228600" indent="-228600">
              <a:buAutoNum type="arabicPeriod"/>
            </a:pPr>
            <a:r>
              <a:rPr lang="en-US" dirty="0"/>
              <a:t>Multiple simultaneous</a:t>
            </a:r>
            <a:r>
              <a:rPr lang="en-US" baseline="0" dirty="0"/>
              <a:t> f</a:t>
            </a:r>
            <a:r>
              <a:rPr lang="en-US" dirty="0"/>
              <a:t>ragmented stories</a:t>
            </a:r>
          </a:p>
          <a:p>
            <a:pPr marL="228600" indent="-228600">
              <a:buAutoNum type="arabicPeriod"/>
            </a:pPr>
            <a:r>
              <a:rPr lang="en-US" dirty="0"/>
              <a:t>That have permutations &amp; combinations (factorial)</a:t>
            </a:r>
          </a:p>
          <a:p>
            <a:pPr marL="228600" indent="-228600">
              <a:buAutoNum type="arabicPeriod"/>
            </a:pPr>
            <a:r>
              <a:rPr lang="en-US" dirty="0"/>
              <a:t>Different sides of </a:t>
            </a:r>
            <a:r>
              <a:rPr lang="en-US" dirty="0" err="1"/>
              <a:t>Personalitie</a:t>
            </a:r>
            <a:r>
              <a:rPr lang="en-US" dirty="0"/>
              <a:t> show up with</a:t>
            </a:r>
            <a:r>
              <a:rPr lang="en-US" baseline="0" dirty="0"/>
              <a:t> different characters in different rooms</a:t>
            </a:r>
          </a:p>
          <a:p>
            <a:pPr marL="228600" indent="-228600">
              <a:buAutoNum type="arabicPeriod"/>
            </a:pPr>
            <a:r>
              <a:rPr lang="en-US" baseline="0" dirty="0"/>
              <a:t>Meaning of story you get depends on sequence of rooms you were in BEFORE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t>We keep Diffracting the multiple histories coming unraveled and reweaving in Tamara-Land</a:t>
            </a:r>
          </a:p>
          <a:p>
            <a:pPr marL="0" indent="0">
              <a:buNone/>
            </a:pPr>
            <a:endParaRPr lang="en-US" dirty="0"/>
          </a:p>
        </p:txBody>
      </p:sp>
      <p:sp>
        <p:nvSpPr>
          <p:cNvPr id="4" name="Slide Number Placeholder 3"/>
          <p:cNvSpPr>
            <a:spLocks noGrp="1"/>
          </p:cNvSpPr>
          <p:nvPr>
            <p:ph type="sldNum" sz="quarter" idx="10"/>
          </p:nvPr>
        </p:nvSpPr>
        <p:spPr/>
        <p:txBody>
          <a:bodyPr/>
          <a:lstStyle/>
          <a:p>
            <a:fld id="{8605EFA6-9147-264D-9675-3E27B58E07DD}" type="slidenum">
              <a:rPr lang="en-US" smtClean="0"/>
              <a:t>5</a:t>
            </a:fld>
            <a:endParaRPr lang="en-US"/>
          </a:p>
        </p:txBody>
      </p:sp>
    </p:spTree>
    <p:extLst>
      <p:ext uri="{BB962C8B-B14F-4D97-AF65-F5344CB8AC3E}">
        <p14:creationId xmlns:p14="http://schemas.microsoft.com/office/powerpoint/2010/main" val="142324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5D68D-C1C5-BA40-964B-BEDC6F3E7F36}" type="slidenum">
              <a:rPr lang="en-US" smtClean="0"/>
              <a:t>7</a:t>
            </a:fld>
            <a:endParaRPr lang="en-US"/>
          </a:p>
        </p:txBody>
      </p:sp>
    </p:spTree>
    <p:extLst>
      <p:ext uri="{BB962C8B-B14F-4D97-AF65-F5344CB8AC3E}">
        <p14:creationId xmlns:p14="http://schemas.microsoft.com/office/powerpoint/2010/main" val="391851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WWOK</a:t>
            </a:r>
            <a:r>
              <a:rPr lang="en-US" baseline="0" dirty="0"/>
              <a:t> and IWOK are two different kinds of storytelling patterns that are intertwining </a:t>
            </a:r>
          </a:p>
          <a:p>
            <a:endParaRPr lang="en-US" dirty="0"/>
          </a:p>
        </p:txBody>
      </p:sp>
      <p:sp>
        <p:nvSpPr>
          <p:cNvPr id="4" name="Slide Number Placeholder 3"/>
          <p:cNvSpPr>
            <a:spLocks noGrp="1"/>
          </p:cNvSpPr>
          <p:nvPr>
            <p:ph type="sldNum" sz="quarter" idx="10"/>
          </p:nvPr>
        </p:nvSpPr>
        <p:spPr/>
        <p:txBody>
          <a:bodyPr/>
          <a:lstStyle/>
          <a:p>
            <a:fld id="{AA05D68D-C1C5-BA40-964B-BEDC6F3E7F36}" type="slidenum">
              <a:rPr lang="en-US" smtClean="0"/>
              <a:t>20</a:t>
            </a:fld>
            <a:endParaRPr lang="en-US"/>
          </a:p>
        </p:txBody>
      </p:sp>
    </p:spTree>
    <p:extLst>
      <p:ext uri="{BB962C8B-B14F-4D97-AF65-F5344CB8AC3E}">
        <p14:creationId xmlns:p14="http://schemas.microsoft.com/office/powerpoint/2010/main" val="194072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a plastic</a:t>
            </a:r>
            <a:r>
              <a:rPr lang="en-US" baseline="0" dirty="0"/>
              <a:t> water bottle 25% with OIL to illustrate how much oil it take. https://</a:t>
            </a:r>
            <a:r>
              <a:rPr lang="en-US" baseline="0" dirty="0" err="1"/>
              <a:t>www.portlandoregon.gov</a:t>
            </a:r>
            <a:r>
              <a:rPr lang="en-US" baseline="0" dirty="0"/>
              <a:t>/</a:t>
            </a:r>
            <a:r>
              <a:rPr lang="en-US" baseline="0" dirty="0" err="1"/>
              <a:t>sustainabilityatwork</a:t>
            </a:r>
            <a:r>
              <a:rPr lang="en-US" baseline="0" dirty="0"/>
              <a:t>/article/535746</a:t>
            </a:r>
          </a:p>
          <a:p>
            <a:r>
              <a:rPr lang="en-US" baseline="0" dirty="0"/>
              <a:t>USA consumes 50 billion plastic water bottles a year, 23% head to recycling, but 38 billion don’t go to recycling, and then only about 9% actually gets recycled, because China is no long taking them, and because it costs $$$ to sort the bottles, shred them, wash them, heat them to sanitize, then melt into pellets and sell to beverage companies</a:t>
            </a:r>
          </a:p>
          <a:p>
            <a:r>
              <a:rPr lang="en-US" baseline="0" dirty="0"/>
              <a:t>Billions of gallons of water are used to make the Billions of gallons of water in water bottles ( feed waters 3 to 1 final bottle of water)</a:t>
            </a:r>
          </a:p>
          <a:p>
            <a:r>
              <a:rPr lang="en-US" baseline="0" dirty="0"/>
              <a:t>50 billion USA plastic water bottles is 17 million gallons of oil. It takes 6,000 </a:t>
            </a:r>
            <a:r>
              <a:rPr lang="en-US" baseline="0" dirty="0" err="1"/>
              <a:t>megajoules</a:t>
            </a:r>
            <a:r>
              <a:rPr lang="en-US" baseline="0" dirty="0"/>
              <a:t> of electricity for each barrel of oil, and with all the oil for 40 billion bottles that is 106 billion </a:t>
            </a:r>
            <a:r>
              <a:rPr lang="en-US" baseline="0" dirty="0" err="1"/>
              <a:t>megajoules</a:t>
            </a:r>
            <a:r>
              <a:rPr lang="en-US" baseline="0" dirty="0"/>
              <a:t> of electricity, which is how the 25% oil calculation is based on.</a:t>
            </a:r>
          </a:p>
          <a:p>
            <a:endParaRPr lang="en-US" baseline="0" dirty="0"/>
          </a:p>
          <a:p>
            <a:r>
              <a:rPr lang="en-US" baseline="0" dirty="0"/>
              <a:t>OUR PROBLEM TO BE SOLVED GETS WORSE: 50 billion USA plastic water bottles, is small part of the 250 billion BEVERAGE bottles with juices, sodas, etc. in them </a:t>
            </a:r>
          </a:p>
          <a:p>
            <a:endParaRPr lang="en-US" baseline="0" dirty="0"/>
          </a:p>
          <a:p>
            <a:r>
              <a:rPr lang="en-US" baseline="0" dirty="0"/>
              <a:t>WORLDWIDE: USA is 50 billion plastic water bottles, but world total is 500 Billion, and that means five times that in Total World Beverage plastic bottles</a:t>
            </a:r>
          </a:p>
          <a:p>
            <a:endParaRPr lang="en-US" baseline="0" dirty="0"/>
          </a:p>
          <a:p>
            <a:r>
              <a:rPr lang="en-US" baseline="0" dirty="0"/>
              <a:t>PROBLEM GETS WORSE AGAIN: Most are made of PET </a:t>
            </a:r>
            <a:r>
              <a:rPr lang="mr-IN" baseline="0" dirty="0"/>
              <a:t>–</a:t>
            </a:r>
            <a:r>
              <a:rPr lang="en-US" b="1" baseline="0" dirty="0"/>
              <a:t>Polyethylene Terephthalate</a:t>
            </a:r>
            <a:r>
              <a:rPr lang="en-US" baseline="0" dirty="0"/>
              <a:t> and that has BPA in it.</a:t>
            </a:r>
          </a:p>
          <a:p>
            <a:r>
              <a:rPr lang="en-US" baseline="0" dirty="0"/>
              <a:t>https://</a:t>
            </a:r>
            <a:r>
              <a:rPr lang="en-US" baseline="0" dirty="0" err="1"/>
              <a:t>www.madesafe.org</a:t>
            </a:r>
            <a:r>
              <a:rPr lang="en-US" baseline="0" dirty="0"/>
              <a:t>/avoid-toxic-chemicals-plastics/</a:t>
            </a:r>
          </a:p>
          <a:p>
            <a:r>
              <a:rPr lang="en-US" baseline="0" dirty="0"/>
              <a:t>BPA stands for </a:t>
            </a:r>
            <a:r>
              <a:rPr lang="en-US" b="1" baseline="0" dirty="0"/>
              <a:t>Bisphenol-A and it is a carcinogen, cause low sperm count in boys, and  early puberty in girls. PBA is endocrine disruptor. </a:t>
            </a:r>
          </a:p>
          <a:p>
            <a:r>
              <a:rPr lang="en-US" b="1" baseline="0" dirty="0"/>
              <a:t>BPA has been a resin to make plastics clear and strong since the 1960s. https://</a:t>
            </a:r>
            <a:r>
              <a:rPr lang="en-US" b="1" baseline="0" dirty="0" err="1"/>
              <a:t>www.mayoclinic.org</a:t>
            </a:r>
            <a:r>
              <a:rPr lang="en-US" b="1" baseline="0" dirty="0"/>
              <a:t>/healthy-lifestyle/nutrition-and-healthy-eating/expert-answers/</a:t>
            </a:r>
            <a:r>
              <a:rPr lang="en-US" b="1" baseline="0" dirty="0" err="1"/>
              <a:t>bpa</a:t>
            </a:r>
            <a:r>
              <a:rPr lang="en-US" b="1" baseline="0" dirty="0"/>
              <a:t>/faq-20058331</a:t>
            </a:r>
          </a:p>
          <a:p>
            <a:r>
              <a:rPr lang="en-US" b="1" baseline="0" dirty="0"/>
              <a:t>It is not just making plastic bottles, but coats the insides of beverage cans, and used to make epoxy. </a:t>
            </a:r>
          </a:p>
          <a:p>
            <a:r>
              <a:rPr lang="en-US" b="1" baseline="0" dirty="0"/>
              <a:t>The FDA does not regulate it, saying low levels of BPA are SAFE to use in foods, and of no harm to human body. But Mayo Clinic says cut back on plastic bottles, and on metal cans (coated in BPA), for your good health life. </a:t>
            </a:r>
          </a:p>
          <a:p>
            <a:endParaRPr lang="en-US" b="1" baseline="0" dirty="0"/>
          </a:p>
          <a:p>
            <a:r>
              <a:rPr lang="en-US" b="1" baseline="0" dirty="0"/>
              <a:t>PROBLEM GETS WORSE: BPA has phthalates, and FDA refuses to regulate them either. Phthalates are industrial chemicals are binding agents, and to soften plastic, make it clearer and more </a:t>
            </a:r>
            <a:r>
              <a:rPr lang="en-US" b="1" baseline="0" dirty="0" err="1"/>
              <a:t>durable.Also</a:t>
            </a:r>
            <a:r>
              <a:rPr lang="en-US" b="1" baseline="0" dirty="0"/>
              <a:t> used in cosmetic consumer products. https://</a:t>
            </a:r>
            <a:r>
              <a:rPr lang="en-US" b="1" baseline="0" dirty="0" err="1"/>
              <a:t>www.fda.gov</a:t>
            </a:r>
            <a:r>
              <a:rPr lang="en-US" b="1" baseline="0" dirty="0"/>
              <a:t>/cosmetics/</a:t>
            </a:r>
            <a:r>
              <a:rPr lang="en-US" b="1" baseline="0" dirty="0" err="1"/>
              <a:t>productsingredients</a:t>
            </a:r>
            <a:r>
              <a:rPr lang="en-US" b="1" baseline="0" dirty="0"/>
              <a:t>/ingredients/ucm128250.htm  Phthalates however do cause reproductive, liver, kidney, and lung problems in human beings. See Canada https://</a:t>
            </a:r>
            <a:r>
              <a:rPr lang="en-US" b="1" baseline="0" dirty="0" err="1"/>
              <a:t>noharm-uscanada.org</a:t>
            </a:r>
            <a:r>
              <a:rPr lang="en-US" b="1" baseline="0" dirty="0"/>
              <a:t>/issues/us-</a:t>
            </a:r>
            <a:r>
              <a:rPr lang="en-US" b="1" baseline="0" dirty="0" err="1"/>
              <a:t>canada</a:t>
            </a:r>
            <a:r>
              <a:rPr lang="en-US" b="1" baseline="0" dirty="0"/>
              <a:t>/phthalates-and-</a:t>
            </a:r>
            <a:r>
              <a:rPr lang="en-US" b="1" baseline="0" dirty="0" err="1"/>
              <a:t>dehp</a:t>
            </a:r>
            <a:r>
              <a:rPr lang="en-US" b="1" baseline="0" dirty="0"/>
              <a:t>  Guardian https://</a:t>
            </a:r>
            <a:r>
              <a:rPr lang="en-US" b="1" baseline="0" dirty="0" err="1"/>
              <a:t>www.theguardian.com</a:t>
            </a:r>
            <a:r>
              <a:rPr lang="en-US" b="1" baseline="0" dirty="0"/>
              <a:t>/</a:t>
            </a:r>
            <a:r>
              <a:rPr lang="en-US" b="1" baseline="0" dirty="0" err="1"/>
              <a:t>lifeandstyle</a:t>
            </a:r>
            <a:r>
              <a:rPr lang="en-US" b="1" baseline="0" dirty="0"/>
              <a:t>/2015/</a:t>
            </a:r>
            <a:r>
              <a:rPr lang="en-US" b="1" baseline="0" dirty="0" err="1"/>
              <a:t>feb</a:t>
            </a:r>
            <a:r>
              <a:rPr lang="en-US" b="1" baseline="0" dirty="0"/>
              <a:t>/10/phthalates-plastics-chemicals-research-analysis  </a:t>
            </a:r>
          </a:p>
          <a:p>
            <a:endParaRPr lang="en-US" b="1" baseline="0" dirty="0"/>
          </a:p>
          <a:p>
            <a:r>
              <a:rPr lang="en-US" b="1" baseline="0" dirty="0"/>
              <a:t>CDC recommends further study, FDA says its safe to consume, but others say health hazard https://</a:t>
            </a:r>
            <a:r>
              <a:rPr lang="en-US" b="1" baseline="0" dirty="0" err="1"/>
              <a:t>www.theguardian.com</a:t>
            </a:r>
            <a:r>
              <a:rPr lang="en-US" b="1" baseline="0" dirty="0"/>
              <a:t>/</a:t>
            </a:r>
            <a:r>
              <a:rPr lang="en-US" b="1" baseline="0" dirty="0" err="1"/>
              <a:t>lifeandstyle</a:t>
            </a:r>
            <a:r>
              <a:rPr lang="en-US" b="1" baseline="0" dirty="0"/>
              <a:t>/2015/</a:t>
            </a:r>
            <a:r>
              <a:rPr lang="en-US" b="1" baseline="0" dirty="0" err="1"/>
              <a:t>feb</a:t>
            </a:r>
            <a:r>
              <a:rPr lang="en-US" b="1" baseline="0" dirty="0"/>
              <a:t>/10/phthalates-plastics-chemicals-research-analysis. 2008 Henry Waxman bill did ban phthalates in some baby products</a:t>
            </a:r>
          </a:p>
          <a:p>
            <a:r>
              <a:rPr lang="en-US" b="1" baseline="0" dirty="0"/>
              <a:t>BUT the science says phthalates linked to asthmas, attention-deficit disorder, breast cancer, Type II diabetes, autism, and male fertility disorders. Watch the milk because a lot of plastic tubes are used in milking machines, and the phthalates make their way into even glass bottles of milk. </a:t>
            </a:r>
          </a:p>
          <a:p>
            <a:endParaRPr lang="en-US" b="1" baseline="0" dirty="0"/>
          </a:p>
          <a:p>
            <a:r>
              <a:rPr lang="en-US" b="1" baseline="0" dirty="0" err="1"/>
              <a:t>rPET</a:t>
            </a:r>
            <a:r>
              <a:rPr lang="en-US" b="1" baseline="0" dirty="0"/>
              <a:t> is recycled PET https://</a:t>
            </a:r>
            <a:r>
              <a:rPr lang="en-US" b="1" baseline="0" dirty="0" err="1"/>
              <a:t>earthhero.com</a:t>
            </a:r>
            <a:r>
              <a:rPr lang="en-US" b="1" baseline="0" dirty="0"/>
              <a:t>/</a:t>
            </a:r>
            <a:r>
              <a:rPr lang="en-US" b="1" baseline="0" dirty="0" err="1"/>
              <a:t>whats</a:t>
            </a:r>
            <a:r>
              <a:rPr lang="en-US" b="1" baseline="0" dirty="0"/>
              <a:t>-the-deal-with-</a:t>
            </a:r>
            <a:r>
              <a:rPr lang="en-US" b="1" baseline="0" dirty="0" err="1"/>
              <a:t>rpet</a:t>
            </a:r>
            <a:r>
              <a:rPr lang="en-US" b="1" baseline="0" dirty="0"/>
              <a:t>/ Good news it uses 75% less energy to make </a:t>
            </a:r>
            <a:r>
              <a:rPr lang="en-US" b="1" baseline="0" dirty="0" err="1"/>
              <a:t>rPET</a:t>
            </a:r>
            <a:r>
              <a:rPr lang="en-US" b="1" baseline="0" dirty="0"/>
              <a:t>, less resource extraction, less CO2, </a:t>
            </a:r>
          </a:p>
          <a:p>
            <a:endParaRPr lang="en-US" b="1" baseline="0" dirty="0"/>
          </a:p>
          <a:p>
            <a:r>
              <a:rPr lang="en-US" b="1" baseline="0" dirty="0"/>
              <a:t>BUT ITS NOT A PERFECT SOLUTION TO NANOPLASTIC POLLUTION</a:t>
            </a:r>
          </a:p>
          <a:p>
            <a:r>
              <a:rPr lang="en-US" b="0" baseline="0" dirty="0"/>
              <a:t>The </a:t>
            </a:r>
            <a:r>
              <a:rPr lang="en-US" b="0" baseline="0" dirty="0" err="1"/>
              <a:t>rPET</a:t>
            </a:r>
            <a:r>
              <a:rPr lang="en-US" b="0" baseline="0" dirty="0"/>
              <a:t>, has microfibers, and with each washing, or swallow, it goes into the water, and these break down into microplastics, then into nanoplastic particles, which circulate in the water cycle with the PET nanoplastic particles, and it take 500 years to degrade, and that means all the plastic every made (except some incinerated) is still here, and worse problem, that are a lot of other plastics, and they break down to nanoparticles and head into food chain, so the water cycle gets more and more contaminated. </a:t>
            </a:r>
          </a:p>
          <a:p>
            <a:endParaRPr lang="en-US" b="0" baseline="0" dirty="0"/>
          </a:p>
          <a:p>
            <a:r>
              <a:rPr lang="en-US" b="0" baseline="0" dirty="0"/>
              <a:t>BOTTOM LINE</a:t>
            </a:r>
          </a:p>
          <a:p>
            <a:r>
              <a:rPr lang="en-US" b="0" baseline="0" dirty="0"/>
              <a:t>Our desire for plastic has change our Self. Other contaminants stick to the plastic and circulate in the water cycle, and the food chain, and that means plastic water and beverage bottles is a huge contributors to the human activities changing the global water cycle, and changing the Self of Water=Desire, Water=Life, Water=Memory, Water=Spirit, and Water=Matter  but also means we are in Water-Denial, so Water=$$$</a:t>
            </a:r>
          </a:p>
          <a:p>
            <a:endParaRPr lang="en-US" b="0" baseline="0" dirty="0"/>
          </a:p>
          <a:p>
            <a:r>
              <a:rPr lang="en-US" b="0" baseline="0" dirty="0"/>
              <a:t>Plastic is a waste byproduct of petrochemical manufacturing. The oil industry had to get rid of the waste, so making it into plastic was how to do that, now we are past peak oil, and past three water peaks, and Water=Desire (our Ego manipulated by marketing hype) is causing an evolutionary change in the Self, so instead of an authentic Self, we have the Self as Desired by DuPont (inventor of plastic), and by Nestle, Coke, and PepsiCo (and their imitators). This is why Boje says in his books we are in a culture of denial, as marketing sells us a new self, and corporate lobbies corrupt agencies like FDA, or defang the EPA, and fund the campaigns of political leaders with PAC </a:t>
            </a:r>
            <a:r>
              <a:rPr lang="en-US" b="0" baseline="0" dirty="0" err="1"/>
              <a:t>meney</a:t>
            </a:r>
            <a:r>
              <a:rPr lang="en-US" b="0" baseline="0" dirty="0"/>
              <a:t>, as the corporation became a legal person, then its PAC money declared free speech act in political elections, while a human citizen ahs a limit in USA of $2,500.</a:t>
            </a:r>
          </a:p>
          <a:p>
            <a:r>
              <a:rPr lang="en-US" b="0" baseline="0" dirty="0"/>
              <a:t>All this boils down to Water=Desire is a corruption of Water=Spirit (Radah, mistranslated from the Hebrew in King James bible 1611, and used to by Francis Bacon soon after to make scientific method about subduing and domination of nature as an improper translation of ‘dominion’ and this became a political ideology in the 1970s  e.g. James Watt, Secretary of the Interior to Reagan, said “After the last tree is felled, Christ will come back”</a:t>
            </a:r>
          </a:p>
          <a:p>
            <a:r>
              <a:rPr lang="en-US" b="0" baseline="0" dirty="0"/>
              <a:t>In sum bad bible translations of Radah are now being corrected so that it means ‘caring for creation’ and ‘stewardship, but the damage will take generations to undo, and by then the science says the water cycle will be destroyed. I.E. By 2030 global water demand will be 40% greater than it is today (McKinsey Report). By 2030 40% of world’s population will lack access to safe, sanitary water, in 2030 there will need 60% more fresh water to support demand than we have today in the water cycle. The developing nations are increasing water withdrawals by 50% and 18% in developing nations. In short, the fresh water system, if it were a bank, has more withdrawals than deposits, and is bankrupt!</a:t>
            </a:r>
          </a:p>
          <a:p>
            <a:endParaRPr lang="en-US" baseline="0" dirty="0"/>
          </a:p>
          <a:p>
            <a:r>
              <a:rPr lang="en-US" baseline="0" dirty="0"/>
              <a:t>https://</a:t>
            </a:r>
            <a:r>
              <a:rPr lang="en-US" baseline="0" dirty="0" err="1"/>
              <a:t>www.waterlogic.com</a:t>
            </a:r>
            <a:r>
              <a:rPr lang="en-US" baseline="0" dirty="0"/>
              <a:t>/en-us/resources-blog/world-oceans-day-plastic-pandemic/ for ocean impact</a:t>
            </a:r>
          </a:p>
        </p:txBody>
      </p:sp>
      <p:sp>
        <p:nvSpPr>
          <p:cNvPr id="4" name="Slide Number Placeholder 3"/>
          <p:cNvSpPr>
            <a:spLocks noGrp="1"/>
          </p:cNvSpPr>
          <p:nvPr>
            <p:ph type="sldNum" sz="quarter" idx="10"/>
          </p:nvPr>
        </p:nvSpPr>
        <p:spPr/>
        <p:txBody>
          <a:bodyPr/>
          <a:lstStyle/>
          <a:p>
            <a:fld id="{E0B34011-CC24-4AA9-A287-67993316E01C}" type="slidenum">
              <a:rPr lang="en-NZ" smtClean="0"/>
              <a:t>21</a:t>
            </a:fld>
            <a:endParaRPr lang="en-NZ"/>
          </a:p>
        </p:txBody>
      </p:sp>
    </p:spTree>
    <p:extLst>
      <p:ext uri="{BB962C8B-B14F-4D97-AF65-F5344CB8AC3E}">
        <p14:creationId xmlns:p14="http://schemas.microsoft.com/office/powerpoint/2010/main" val="414278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Denial,</a:t>
            </a:r>
            <a:r>
              <a:rPr lang="en-US" baseline="0" dirty="0" smtClean="0"/>
              <a:t> Anger, Bargaining, Depression, &amp; Acceptance (</a:t>
            </a:r>
            <a:r>
              <a:rPr lang="en-US" baseline="0" dirty="0" err="1" smtClean="0"/>
              <a:t>Kublar</a:t>
            </a:r>
            <a:r>
              <a:rPr lang="en-US" baseline="0" dirty="0" smtClean="0"/>
              <a:t>-Ross, 1969)</a:t>
            </a:r>
          </a:p>
          <a:p>
            <a:r>
              <a:rPr lang="en-US" baseline="0" dirty="0" smtClean="0"/>
              <a:t>We are using the revised stages of the grief curve</a:t>
            </a:r>
          </a:p>
          <a:p>
            <a:r>
              <a:rPr lang="en-US" sz="1200" kern="1200" dirty="0" err="1" smtClean="0">
                <a:solidFill>
                  <a:schemeClr val="tx1"/>
                </a:solidFill>
                <a:effectLst/>
                <a:latin typeface="+mn-lt"/>
                <a:ea typeface="+mn-ea"/>
                <a:cs typeface="+mn-cs"/>
              </a:rPr>
              <a:t>Cleverism.com</a:t>
            </a:r>
            <a:r>
              <a:rPr lang="en-US" sz="1200" kern="1200" dirty="0" smtClean="0">
                <a:solidFill>
                  <a:schemeClr val="tx1"/>
                </a:solidFill>
                <a:effectLst/>
                <a:latin typeface="+mn-lt"/>
                <a:ea typeface="+mn-ea"/>
                <a:cs typeface="+mn-cs"/>
              </a:rPr>
              <a:t> “Understanding the </a:t>
            </a:r>
            <a:r>
              <a:rPr lang="en-US" sz="1200" kern="1200" dirty="0" err="1" smtClean="0">
                <a:solidFill>
                  <a:schemeClr val="tx1"/>
                </a:solidFill>
                <a:effectLst/>
                <a:latin typeface="+mn-lt"/>
                <a:ea typeface="+mn-ea"/>
                <a:cs typeface="+mn-cs"/>
              </a:rPr>
              <a:t>Kubler</a:t>
            </a:r>
            <a:r>
              <a:rPr lang="en-US" sz="1200" kern="1200" dirty="0" smtClean="0">
                <a:solidFill>
                  <a:schemeClr val="tx1"/>
                </a:solidFill>
                <a:effectLst/>
                <a:latin typeface="+mn-lt"/>
                <a:ea typeface="+mn-ea"/>
                <a:cs typeface="+mn-cs"/>
              </a:rPr>
              <a:t>-Ross Change Curve” by Anastasia </a:t>
            </a:r>
            <a:r>
              <a:rPr lang="en-US" sz="1200" kern="1200" dirty="0" err="1" smtClean="0">
                <a:solidFill>
                  <a:schemeClr val="tx1"/>
                </a:solidFill>
                <a:effectLst/>
                <a:latin typeface="+mn-lt"/>
                <a:ea typeface="+mn-ea"/>
                <a:cs typeface="+mn-cs"/>
              </a:rPr>
              <a:t>Belyn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Anastas</a:t>
            </a:r>
            <a:r>
              <a:rPr lang="en-US" sz="1200" kern="1200" dirty="0" smtClean="0">
                <a:solidFill>
                  <a:schemeClr val="tx1"/>
                </a:solidFill>
                <a:effectLst/>
                <a:latin typeface="+mn-lt"/>
                <a:ea typeface="+mn-ea"/>
                <a:cs typeface="+mn-cs"/>
              </a:rPr>
              <a:t>.  Last updated July 28, 2020. Accessed Aug 16 2020 at https://</a:t>
            </a:r>
            <a:r>
              <a:rPr lang="en-US" sz="1200" kern="1200" dirty="0" err="1" smtClean="0">
                <a:solidFill>
                  <a:schemeClr val="tx1"/>
                </a:solidFill>
                <a:effectLst/>
                <a:latin typeface="+mn-lt"/>
                <a:ea typeface="+mn-ea"/>
                <a:cs typeface="+mn-cs"/>
              </a:rPr>
              <a:t>www.cleverism.com</a:t>
            </a:r>
            <a:r>
              <a:rPr lang="en-US" sz="1200" kern="1200" dirty="0" smtClean="0">
                <a:solidFill>
                  <a:schemeClr val="tx1"/>
                </a:solidFill>
                <a:effectLst/>
                <a:latin typeface="+mn-lt"/>
                <a:ea typeface="+mn-ea"/>
                <a:cs typeface="+mn-cs"/>
              </a:rPr>
              <a:t>/understanding-</a:t>
            </a:r>
            <a:r>
              <a:rPr lang="en-US" sz="1200" kern="1200" dirty="0" err="1" smtClean="0">
                <a:solidFill>
                  <a:schemeClr val="tx1"/>
                </a:solidFill>
                <a:effectLst/>
                <a:latin typeface="+mn-lt"/>
                <a:ea typeface="+mn-ea"/>
                <a:cs typeface="+mn-cs"/>
              </a:rPr>
              <a:t>kubler</a:t>
            </a:r>
            <a:r>
              <a:rPr lang="en-US" sz="1200" kern="1200" dirty="0" smtClean="0">
                <a:solidFill>
                  <a:schemeClr val="tx1"/>
                </a:solidFill>
                <a:effectLst/>
                <a:latin typeface="+mn-lt"/>
                <a:ea typeface="+mn-ea"/>
                <a:cs typeface="+mn-cs"/>
              </a:rPr>
              <a:t>-ross-change-curve; </a:t>
            </a:r>
          </a:p>
          <a:p>
            <a:r>
              <a:rPr lang="en-US" sz="1200" kern="1200" dirty="0" err="1" smtClean="0">
                <a:solidFill>
                  <a:schemeClr val="tx1"/>
                </a:solidFill>
                <a:effectLst/>
                <a:latin typeface="+mn-lt"/>
                <a:ea typeface="+mn-ea"/>
                <a:cs typeface="+mn-cs"/>
              </a:rPr>
              <a:t>Ekrroundation.org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Kübler</a:t>
            </a:r>
            <a:r>
              <a:rPr lang="en-US" sz="1200" kern="1200" dirty="0" smtClean="0">
                <a:solidFill>
                  <a:schemeClr val="tx1"/>
                </a:solidFill>
                <a:effectLst/>
                <a:latin typeface="+mn-lt"/>
                <a:ea typeface="+mn-ea"/>
                <a:cs typeface="+mn-cs"/>
              </a:rPr>
              <a:t>-Ross Change Curve”. Last updated 2020. Accessed Aug 16 2020 at https://</a:t>
            </a:r>
            <a:r>
              <a:rPr lang="en-US" sz="1200" kern="1200" dirty="0" err="1" smtClean="0">
                <a:solidFill>
                  <a:schemeClr val="tx1"/>
                </a:solidFill>
                <a:effectLst/>
                <a:latin typeface="+mn-lt"/>
                <a:ea typeface="+mn-ea"/>
                <a:cs typeface="+mn-cs"/>
              </a:rPr>
              <a:t>www.ekrfoundation.org</a:t>
            </a:r>
            <a:r>
              <a:rPr lang="en-US" sz="1200" kern="1200" dirty="0" smtClean="0">
                <a:solidFill>
                  <a:schemeClr val="tx1"/>
                </a:solidFill>
                <a:effectLst/>
                <a:latin typeface="+mn-lt"/>
                <a:ea typeface="+mn-ea"/>
                <a:cs typeface="+mn-cs"/>
              </a:rPr>
              <a:t>/5-stages-of-grief/change-curve/; </a:t>
            </a:r>
            <a:r>
              <a:rPr lang="en-US" sz="1200" kern="1200" dirty="0" err="1" smtClean="0">
                <a:solidFill>
                  <a:schemeClr val="tx1"/>
                </a:solidFill>
                <a:effectLst/>
                <a:latin typeface="+mn-lt"/>
                <a:ea typeface="+mn-ea"/>
                <a:cs typeface="+mn-cs"/>
              </a:rPr>
              <a:t>Manchester.ac.uk</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Kübler</a:t>
            </a:r>
            <a:r>
              <a:rPr lang="en-US" sz="1200" kern="1200" dirty="0" smtClean="0">
                <a:solidFill>
                  <a:schemeClr val="tx1"/>
                </a:solidFill>
                <a:effectLst/>
                <a:latin typeface="+mn-lt"/>
                <a:ea typeface="+mn-ea"/>
                <a:cs typeface="+mn-cs"/>
              </a:rPr>
              <a:t>-Ross Change Curve”. Accessed Aug 16, 2020 at http://</a:t>
            </a:r>
            <a:r>
              <a:rPr lang="en-US" sz="1200" kern="1200" dirty="0" err="1" smtClean="0">
                <a:solidFill>
                  <a:schemeClr val="tx1"/>
                </a:solidFill>
                <a:effectLst/>
                <a:latin typeface="+mn-lt"/>
                <a:ea typeface="+mn-ea"/>
                <a:cs typeface="+mn-cs"/>
              </a:rPr>
              <a:t>documents.manchester.ac.uk</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display.aspx?DocID</a:t>
            </a:r>
            <a:r>
              <a:rPr lang="en-US" sz="1200" kern="1200" dirty="0" smtClean="0">
                <a:solidFill>
                  <a:schemeClr val="tx1"/>
                </a:solidFill>
                <a:effectLst/>
                <a:latin typeface="+mn-lt"/>
                <a:ea typeface="+mn-ea"/>
                <a:cs typeface="+mn-cs"/>
              </a:rPr>
              <a:t>=31848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A05D68D-C1C5-BA40-964B-BEDC6F3E7F36}" type="slidenum">
              <a:rPr lang="en-US" smtClean="0"/>
              <a:t>24</a:t>
            </a:fld>
            <a:endParaRPr lang="en-US"/>
          </a:p>
        </p:txBody>
      </p:sp>
    </p:spTree>
    <p:extLst>
      <p:ext uri="{BB962C8B-B14F-4D97-AF65-F5344CB8AC3E}">
        <p14:creationId xmlns:p14="http://schemas.microsoft.com/office/powerpoint/2010/main" val="16804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Adapted from Bill </a:t>
            </a:r>
            <a:r>
              <a:rPr lang="da-DK" sz="1200" kern="1200" dirty="0" err="1">
                <a:solidFill>
                  <a:schemeClr val="tx1"/>
                </a:solidFill>
                <a:effectLst/>
                <a:latin typeface="+mn-lt"/>
                <a:ea typeface="+mn-ea"/>
                <a:cs typeface="+mn-cs"/>
              </a:rPr>
              <a:t>Sharpe’s</a:t>
            </a:r>
            <a:r>
              <a:rPr lang="da-DK" sz="1200" kern="1200" dirty="0">
                <a:solidFill>
                  <a:schemeClr val="tx1"/>
                </a:solidFill>
                <a:effectLst/>
                <a:latin typeface="+mn-lt"/>
                <a:ea typeface="+mn-ea"/>
                <a:cs typeface="+mn-cs"/>
              </a:rPr>
              <a:t> (2013) Three Horizons book</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E6D91A4-3D68-B441-BE37-5B6C6243C005}" type="slidenum">
              <a:rPr lang="en-US" smtClean="0"/>
              <a:t>26</a:t>
            </a:fld>
            <a:endParaRPr lang="en-US"/>
          </a:p>
        </p:txBody>
      </p:sp>
    </p:spTree>
    <p:extLst>
      <p:ext uri="{BB962C8B-B14F-4D97-AF65-F5344CB8AC3E}">
        <p14:creationId xmlns:p14="http://schemas.microsoft.com/office/powerpoint/2010/main" val="328413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34011-CC24-4AA9-A287-67993316E01C}" type="slidenum">
              <a:rPr lang="en-NZ" smtClean="0"/>
              <a:t>30</a:t>
            </a:fld>
            <a:endParaRPr lang="en-NZ"/>
          </a:p>
        </p:txBody>
      </p:sp>
    </p:spTree>
    <p:extLst>
      <p:ext uri="{BB962C8B-B14F-4D97-AF65-F5344CB8AC3E}">
        <p14:creationId xmlns:p14="http://schemas.microsoft.com/office/powerpoint/2010/main" val="306667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C3F878-F5E8-489B-AC8A-64F2A7E22C28}" type="datetimeFigureOut">
              <a:rPr lang="en-US" smtClean="0"/>
              <a:pPr/>
              <a:t>8/17/20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03049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65248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15817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28770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0103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C3F878-F5E8-489B-AC8A-64F2A7E22C28}" type="datetimeFigureOut">
              <a:rPr lang="en-US" smtClean="0"/>
              <a:pPr/>
              <a:t>8/17/20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41999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C3F878-F5E8-489B-AC8A-64F2A7E22C28}" type="datetimeFigureOut">
              <a:rPr lang="en-US" smtClean="0"/>
              <a:pPr/>
              <a:t>8/17/20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67321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C3F878-F5E8-489B-AC8A-64F2A7E22C28}" type="datetimeFigureOut">
              <a:rPr lang="en-US" smtClean="0"/>
              <a:pPr/>
              <a:t>8/17/20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1682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8/17/20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78348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8/17/20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94101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8/17/20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648283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8/17/20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32480350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aivdboje.com/Kold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PEoZVbYMxPY" TargetMode="Externa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mailto:garosile@nmsu.edu" TargetMode="External"/><Relationship Id="rId4" Type="http://schemas.openxmlformats.org/officeDocument/2006/relationships/hyperlink" Target="https://davidboje.com" TargetMode="External"/><Relationship Id="rId5" Type="http://schemas.openxmlformats.org/officeDocument/2006/relationships/hyperlink" Target="https://truestorytelling.blog" TargetMode="External"/><Relationship Id="rId6" Type="http://schemas.openxmlformats.org/officeDocument/2006/relationships/hyperlink" Target="https://true-storytelling.com" TargetMode="External"/><Relationship Id="rId1" Type="http://schemas.openxmlformats.org/officeDocument/2006/relationships/slideLayout" Target="../slideLayouts/slideLayout2.xml"/><Relationship Id="rId2" Type="http://schemas.openxmlformats.org/officeDocument/2006/relationships/hyperlink" Target="mailto:davidboje@gmail.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davidboje@gmail.com" TargetMode="External"/><Relationship Id="rId4" Type="http://schemas.openxmlformats.org/officeDocument/2006/relationships/hyperlink" Target="mailto:garosile@nmsu.edu" TargetMode="External"/><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hyperlink" Target="https://davidboje.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2A88B3-74E1-454C-B6C2-BF06FD93F837}"/>
              </a:ext>
            </a:extLst>
          </p:cNvPr>
          <p:cNvSpPr>
            <a:spLocks noGrp="1"/>
          </p:cNvSpPr>
          <p:nvPr>
            <p:ph type="title"/>
          </p:nvPr>
        </p:nvSpPr>
        <p:spPr>
          <a:xfrm>
            <a:off x="0" y="274638"/>
            <a:ext cx="9144000" cy="1582737"/>
          </a:xfrm>
        </p:spPr>
        <p:txBody>
          <a:bodyPr>
            <a:normAutofit fontScale="90000"/>
          </a:bodyPr>
          <a:lstStyle/>
          <a:p>
            <a:r>
              <a:rPr lang="en-US" sz="3600" dirty="0">
                <a:solidFill>
                  <a:srgbClr val="FF0000"/>
                </a:solidFill>
                <a:latin typeface="Arial Black"/>
                <a:cs typeface="Arial Black"/>
              </a:rPr>
              <a:t>Narratives and Counternarratives of Climate Change in </a:t>
            </a:r>
            <a:br>
              <a:rPr lang="en-US" sz="3600" dirty="0">
                <a:solidFill>
                  <a:srgbClr val="FF0000"/>
                </a:solidFill>
                <a:latin typeface="Arial Black"/>
                <a:cs typeface="Arial Black"/>
              </a:rPr>
            </a:br>
            <a:r>
              <a:rPr lang="en-US" sz="3600" dirty="0">
                <a:solidFill>
                  <a:srgbClr val="FF0000"/>
                </a:solidFill>
                <a:latin typeface="Arial Black"/>
                <a:cs typeface="Arial Black"/>
              </a:rPr>
              <a:t>Storytelling Organization </a:t>
            </a:r>
            <a:r>
              <a:rPr lang="en-US" sz="3600" dirty="0" smtClean="0">
                <a:solidFill>
                  <a:srgbClr val="FF0000"/>
                </a:solidFill>
                <a:latin typeface="Arial Black"/>
                <a:cs typeface="Arial Black"/>
              </a:rPr>
              <a:t>Research </a:t>
            </a:r>
            <a:endParaRPr lang="en-US" sz="3600" dirty="0">
              <a:solidFill>
                <a:srgbClr val="FF0000"/>
              </a:solidFill>
              <a:latin typeface="Arial Black"/>
              <a:cs typeface="Arial Black"/>
            </a:endParaRPr>
          </a:p>
        </p:txBody>
      </p:sp>
      <p:sp>
        <p:nvSpPr>
          <p:cNvPr id="3" name="Content Placeholder 2">
            <a:extLst>
              <a:ext uri="{FF2B5EF4-FFF2-40B4-BE49-F238E27FC236}">
                <a16:creationId xmlns:a16="http://schemas.microsoft.com/office/drawing/2014/main" xmlns="" id="{83161B26-446C-C941-902E-0BE9448C7124}"/>
              </a:ext>
            </a:extLst>
          </p:cNvPr>
          <p:cNvSpPr>
            <a:spLocks noGrp="1"/>
          </p:cNvSpPr>
          <p:nvPr>
            <p:ph idx="1"/>
          </p:nvPr>
        </p:nvSpPr>
        <p:spPr>
          <a:xfrm>
            <a:off x="1439371" y="1857375"/>
            <a:ext cx="6641004" cy="4540250"/>
          </a:xfrm>
        </p:spPr>
        <p:txBody>
          <a:bodyPr>
            <a:normAutofit fontScale="85000" lnSpcReduction="20000"/>
          </a:bodyPr>
          <a:lstStyle/>
          <a:p>
            <a:pPr marL="0" indent="0">
              <a:buNone/>
            </a:pPr>
            <a:r>
              <a:rPr lang="en-US" dirty="0"/>
              <a:t>        by </a:t>
            </a:r>
          </a:p>
          <a:p>
            <a:pPr marL="0" indent="0">
              <a:buNone/>
            </a:pPr>
            <a:r>
              <a:rPr lang="en-US" dirty="0"/>
              <a:t>David M. Boje, </a:t>
            </a:r>
          </a:p>
          <a:p>
            <a:pPr marL="0" indent="0">
              <a:buNone/>
            </a:pPr>
            <a:r>
              <a:rPr lang="en-US" dirty="0"/>
              <a:t>Professor, Aalborg University, and   </a:t>
            </a:r>
          </a:p>
          <a:p>
            <a:pPr marL="0" indent="0">
              <a:buNone/>
            </a:pPr>
            <a:r>
              <a:rPr lang="en-US" dirty="0"/>
              <a:t>Professor Emeritus of Management, </a:t>
            </a:r>
          </a:p>
          <a:p>
            <a:pPr marL="0" indent="0">
              <a:buNone/>
            </a:pPr>
            <a:r>
              <a:rPr lang="en-US" dirty="0"/>
              <a:t>New Mexico State University</a:t>
            </a:r>
          </a:p>
          <a:p>
            <a:pPr marL="0" indent="0">
              <a:buNone/>
            </a:pPr>
            <a:r>
              <a:rPr lang="en-US" dirty="0"/>
              <a:t>and</a:t>
            </a:r>
          </a:p>
          <a:p>
            <a:pPr marL="0" indent="0">
              <a:buNone/>
            </a:pPr>
            <a:r>
              <a:rPr lang="en-US" dirty="0"/>
              <a:t>Grace Ann Rosile, </a:t>
            </a:r>
          </a:p>
          <a:p>
            <a:pPr marL="0" indent="0">
              <a:buNone/>
            </a:pPr>
            <a:r>
              <a:rPr lang="en-US" dirty="0"/>
              <a:t>Professor Emeritus of Management,</a:t>
            </a:r>
          </a:p>
          <a:p>
            <a:pPr marL="0" indent="0">
              <a:buNone/>
            </a:pPr>
            <a:r>
              <a:rPr lang="en-US" dirty="0"/>
              <a:t>New Mexico State </a:t>
            </a:r>
            <a:r>
              <a:rPr lang="en-US" dirty="0" smtClean="0"/>
              <a:t>University</a:t>
            </a:r>
          </a:p>
          <a:p>
            <a:pPr marL="0" indent="0">
              <a:buNone/>
            </a:pPr>
            <a:r>
              <a:rPr lang="en-US" dirty="0" smtClean="0">
                <a:solidFill>
                  <a:srgbClr val="FF0000"/>
                </a:solidFill>
                <a:latin typeface="Arial Black"/>
                <a:cs typeface="Arial Black"/>
              </a:rPr>
              <a:t>SLIDES are available at </a:t>
            </a:r>
            <a:r>
              <a:rPr lang="en-US" dirty="0" smtClean="0">
                <a:solidFill>
                  <a:srgbClr val="FF0000"/>
                </a:solidFill>
                <a:latin typeface="Arial Black"/>
                <a:cs typeface="Arial Black"/>
                <a:hlinkClick r:id="rId2"/>
              </a:rPr>
              <a:t>https://daivdboje.com/Kolding</a:t>
            </a:r>
            <a:r>
              <a:rPr lang="en-US" dirty="0" smtClean="0">
                <a:solidFill>
                  <a:srgbClr val="FF0000"/>
                </a:solidFill>
                <a:latin typeface="Arial Black"/>
                <a:cs typeface="Arial Black"/>
              </a:rPr>
              <a:t> </a:t>
            </a:r>
            <a:endParaRPr lang="en-US" dirty="0" smtClean="0">
              <a:solidFill>
                <a:srgbClr val="FF0000"/>
              </a:solidFill>
              <a:latin typeface="Arial Black"/>
              <a:cs typeface="Arial Black"/>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055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1"/>
            <a:ext cx="9144000" cy="5967120"/>
          </a:xfrm>
          <a:prstGeom prst="rect">
            <a:avLst/>
          </a:prstGeom>
        </p:spPr>
      </p:pic>
      <p:sp>
        <p:nvSpPr>
          <p:cNvPr id="7" name="Rectangle 6"/>
          <p:cNvSpPr/>
          <p:nvPr/>
        </p:nvSpPr>
        <p:spPr>
          <a:xfrm>
            <a:off x="1188587" y="6392542"/>
            <a:ext cx="6808362" cy="369332"/>
          </a:xfrm>
          <a:prstGeom prst="rect">
            <a:avLst/>
          </a:prstGeom>
        </p:spPr>
        <p:txBody>
          <a:bodyPr wrap="none">
            <a:spAutoFit/>
          </a:bodyPr>
          <a:lstStyle/>
          <a:p>
            <a:r>
              <a:rPr lang="en-US" dirty="0"/>
              <a:t>Source article in review by David Boje and Kenneth Mølbjerg Jørgensen</a:t>
            </a:r>
          </a:p>
        </p:txBody>
      </p:sp>
    </p:spTree>
    <p:extLst>
      <p:ext uri="{BB962C8B-B14F-4D97-AF65-F5344CB8AC3E}">
        <p14:creationId xmlns:p14="http://schemas.microsoft.com/office/powerpoint/2010/main" val="322866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000" y="0"/>
            <a:ext cx="7341302" cy="6858000"/>
          </a:xfrm>
          <a:prstGeom prst="rect">
            <a:avLst/>
          </a:prstGeom>
        </p:spPr>
      </p:pic>
    </p:spTree>
    <p:extLst>
      <p:ext uri="{BB962C8B-B14F-4D97-AF65-F5344CB8AC3E}">
        <p14:creationId xmlns:p14="http://schemas.microsoft.com/office/powerpoint/2010/main" val="341675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Deconstruct a Narrative</a:t>
            </a:r>
          </a:p>
        </p:txBody>
      </p:sp>
      <p:pic>
        <p:nvPicPr>
          <p:cNvPr id="4" name="Picture 3"/>
          <p:cNvPicPr>
            <a:picLocks noChangeAspect="1"/>
          </p:cNvPicPr>
          <p:nvPr/>
        </p:nvPicPr>
        <p:blipFill>
          <a:blip r:embed="rId2"/>
          <a:stretch>
            <a:fillRect/>
          </a:stretch>
        </p:blipFill>
        <p:spPr>
          <a:xfrm>
            <a:off x="0" y="1232260"/>
            <a:ext cx="9144000" cy="5625740"/>
          </a:xfrm>
          <a:prstGeom prst="rect">
            <a:avLst/>
          </a:prstGeom>
        </p:spPr>
      </p:pic>
    </p:spTree>
    <p:extLst>
      <p:ext uri="{BB962C8B-B14F-4D97-AF65-F5344CB8AC3E}">
        <p14:creationId xmlns:p14="http://schemas.microsoft.com/office/powerpoint/2010/main" val="595252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24"/>
            <a:ext cx="9144000" cy="1538351"/>
          </a:xfrm>
        </p:spPr>
        <p:txBody>
          <a:bodyPr>
            <a:normAutofit fontScale="90000"/>
          </a:bodyPr>
          <a:lstStyle/>
          <a:p>
            <a:r>
              <a:rPr lang="en-US" sz="4000" dirty="0">
                <a:latin typeface="Arial Black"/>
                <a:cs typeface="Arial Black"/>
              </a:rPr>
              <a:t>Deconstruct this Book’s COUNTERNARRATIVE</a:t>
            </a:r>
            <a:br>
              <a:rPr lang="en-US" sz="4000" dirty="0">
                <a:latin typeface="Arial Black"/>
                <a:cs typeface="Arial Black"/>
              </a:rPr>
            </a:br>
            <a:r>
              <a:rPr lang="en-US" sz="3100" dirty="0">
                <a:latin typeface="Arial Black"/>
                <a:cs typeface="Arial Black"/>
                <a:hlinkClick r:id="rId2"/>
              </a:rPr>
              <a:t>https://youtu.be/PEoZVbYMxPY</a:t>
            </a:r>
            <a:r>
              <a:rPr lang="en-US" sz="3100" dirty="0">
                <a:latin typeface="Arial Black"/>
                <a:cs typeface="Arial Black"/>
              </a:rPr>
              <a:t> </a:t>
            </a:r>
          </a:p>
        </p:txBody>
      </p:sp>
      <p:sp>
        <p:nvSpPr>
          <p:cNvPr id="7" name="Content Placeholder 6"/>
          <p:cNvSpPr>
            <a:spLocks noGrp="1"/>
          </p:cNvSpPr>
          <p:nvPr>
            <p:ph idx="1"/>
          </p:nvPr>
        </p:nvSpPr>
        <p:spPr>
          <a:xfrm>
            <a:off x="3829154" y="1630374"/>
            <a:ext cx="5314846" cy="5227625"/>
          </a:xfrm>
        </p:spPr>
        <p:txBody>
          <a:bodyPr>
            <a:normAutofit lnSpcReduction="10000"/>
          </a:bodyPr>
          <a:lstStyle/>
          <a:p>
            <a:pPr marL="514350" indent="-514350">
              <a:buFont typeface="+mj-lt"/>
              <a:buAutoNum type="arabicPeriod"/>
            </a:pPr>
            <a:r>
              <a:rPr lang="en-US" dirty="0"/>
              <a:t>Dualities </a:t>
            </a:r>
          </a:p>
          <a:p>
            <a:pPr marL="514350" indent="-514350">
              <a:buFont typeface="+mj-lt"/>
              <a:buAutoNum type="arabicPeriod"/>
            </a:pPr>
            <a:r>
              <a:rPr lang="en-US" dirty="0"/>
              <a:t>Reinterpret Hierarchy</a:t>
            </a:r>
          </a:p>
          <a:p>
            <a:pPr marL="514350" indent="-514350">
              <a:buFont typeface="+mj-lt"/>
              <a:buAutoNum type="arabicPeriod"/>
            </a:pPr>
            <a:r>
              <a:rPr lang="en-US" dirty="0"/>
              <a:t>Rebel Voice</a:t>
            </a:r>
          </a:p>
          <a:p>
            <a:pPr marL="514350" indent="-514350">
              <a:buFont typeface="+mj-lt"/>
              <a:buAutoNum type="arabicPeriod"/>
            </a:pPr>
            <a:r>
              <a:rPr lang="en-US" dirty="0"/>
              <a:t>Other Side of the Story</a:t>
            </a:r>
          </a:p>
          <a:p>
            <a:pPr marL="514350" indent="-514350">
              <a:buFont typeface="+mj-lt"/>
              <a:buAutoNum type="arabicPeriod"/>
            </a:pPr>
            <a:r>
              <a:rPr lang="en-US" dirty="0"/>
              <a:t>Deny Plot</a:t>
            </a:r>
          </a:p>
          <a:p>
            <a:pPr marL="514350" indent="-514350">
              <a:buFont typeface="+mj-lt"/>
              <a:buAutoNum type="arabicPeriod"/>
            </a:pPr>
            <a:r>
              <a:rPr lang="en-US" dirty="0"/>
              <a:t>Find Exceptions</a:t>
            </a:r>
          </a:p>
          <a:p>
            <a:pPr marL="514350" indent="-514350">
              <a:buFont typeface="+mj-lt"/>
              <a:buAutoNum type="arabicPeriod"/>
            </a:pPr>
            <a:r>
              <a:rPr lang="en-US" dirty="0"/>
              <a:t>Between the Lines</a:t>
            </a:r>
          </a:p>
          <a:p>
            <a:pPr marL="514350" indent="-514350">
              <a:buFont typeface="+mj-lt"/>
              <a:buAutoNum type="arabicPeriod"/>
            </a:pPr>
            <a:r>
              <a:rPr lang="en-US" dirty="0"/>
              <a:t>ALL THE ABOVE </a:t>
            </a:r>
            <a:r>
              <a:rPr lang="en-US" dirty="0">
                <a:sym typeface="Wingdings"/>
              </a:rPr>
              <a:t> </a:t>
            </a:r>
          </a:p>
          <a:p>
            <a:pPr marL="0" indent="0" algn="r">
              <a:buNone/>
            </a:pPr>
            <a:r>
              <a:rPr lang="en-US" dirty="0">
                <a:sym typeface="Wingdings"/>
              </a:rPr>
              <a:t>For A </a:t>
            </a:r>
            <a:r>
              <a:rPr lang="en-US" dirty="0">
                <a:latin typeface="Arial Black"/>
                <a:cs typeface="Arial Black"/>
                <a:sym typeface="Wingdings"/>
              </a:rPr>
              <a:t>Resituation</a:t>
            </a:r>
            <a:endParaRPr lang="en-US" dirty="0">
              <a:latin typeface="Arial Black"/>
              <a:cs typeface="Arial Black"/>
            </a:endParaRP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6" name="Picture 5"/>
          <p:cNvPicPr>
            <a:picLocks noChangeAspect="1"/>
          </p:cNvPicPr>
          <p:nvPr/>
        </p:nvPicPr>
        <p:blipFill>
          <a:blip r:embed="rId3"/>
          <a:stretch>
            <a:fillRect/>
          </a:stretch>
        </p:blipFill>
        <p:spPr>
          <a:xfrm>
            <a:off x="0" y="1630374"/>
            <a:ext cx="3829154" cy="5227625"/>
          </a:xfrm>
          <a:prstGeom prst="rect">
            <a:avLst/>
          </a:prstGeom>
        </p:spPr>
      </p:pic>
    </p:spTree>
    <p:extLst>
      <p:ext uri="{BB962C8B-B14F-4D97-AF65-F5344CB8AC3E}">
        <p14:creationId xmlns:p14="http://schemas.microsoft.com/office/powerpoint/2010/main" val="153046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966286" cy="1116833"/>
          </a:xfrm>
        </p:spPr>
        <p:txBody>
          <a:bodyPr>
            <a:noAutofit/>
          </a:bodyPr>
          <a:lstStyle/>
          <a:p>
            <a:r>
              <a:rPr lang="en-US" sz="4800" dirty="0">
                <a:solidFill>
                  <a:srgbClr val="FF0000"/>
                </a:solidFill>
                <a:latin typeface="Arial Black"/>
                <a:cs typeface="Arial Black"/>
              </a:rPr>
              <a:t>BREAKOUT 2</a:t>
            </a:r>
            <a:r>
              <a:rPr lang="en-US" sz="3600" dirty="0">
                <a:solidFill>
                  <a:srgbClr val="FF0000"/>
                </a:solidFill>
                <a:latin typeface="Arial Black"/>
                <a:cs typeface="Arial Black"/>
              </a:rPr>
              <a:t> </a:t>
            </a:r>
            <a:br>
              <a:rPr lang="en-US" sz="3600" dirty="0">
                <a:solidFill>
                  <a:srgbClr val="FF0000"/>
                </a:solidFill>
                <a:latin typeface="Arial Black"/>
                <a:cs typeface="Arial Black"/>
              </a:rPr>
            </a:br>
            <a:r>
              <a:rPr lang="en-US" sz="3600" dirty="0">
                <a:solidFill>
                  <a:srgbClr val="FF0000"/>
                </a:solidFill>
                <a:latin typeface="Arial Black"/>
                <a:cs typeface="Arial Black"/>
              </a:rPr>
              <a:t>Using Deconstruction Method </a:t>
            </a:r>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pPr marL="0" indent="0">
              <a:buNone/>
            </a:pPr>
            <a:r>
              <a:rPr lang="en-US" dirty="0"/>
              <a:t>PRE-Work: 3 minutes in silence to prepare your deconstruction</a:t>
            </a:r>
          </a:p>
          <a:p>
            <a:pPr marL="0" indent="0">
              <a:buNone/>
            </a:pPr>
            <a:r>
              <a:rPr lang="en-US" dirty="0"/>
              <a:t>TOTAL time: 6 minutes in pairs (3 minutes each)</a:t>
            </a:r>
            <a:br>
              <a:rPr lang="en-US" dirty="0"/>
            </a:br>
            <a:r>
              <a:rPr lang="en-US" dirty="0"/>
              <a:t/>
            </a:r>
            <a:br>
              <a:rPr lang="en-US" dirty="0"/>
            </a:br>
            <a:r>
              <a:rPr lang="en-US" dirty="0"/>
              <a:t>Pick who goes 1</a:t>
            </a:r>
            <a:r>
              <a:rPr lang="en-US" baseline="30000" dirty="0"/>
              <a:t>st</a:t>
            </a:r>
            <a:r>
              <a:rPr lang="en-US" dirty="0"/>
              <a:t> who is 2</a:t>
            </a:r>
            <a:r>
              <a:rPr lang="en-US" baseline="30000" dirty="0"/>
              <a:t>nd. </a:t>
            </a:r>
            <a:r>
              <a:rPr lang="en-US" dirty="0"/>
              <a:t> First person asks these questions, 2</a:t>
            </a:r>
            <a:r>
              <a:rPr lang="en-US" baseline="30000" dirty="0"/>
              <a:t>nd</a:t>
            </a:r>
            <a:r>
              <a:rPr lang="en-US" dirty="0"/>
              <a:t> answers, then switch.</a:t>
            </a:r>
          </a:p>
          <a:p>
            <a:pPr marL="514350" indent="-514350">
              <a:buFont typeface="+mj-lt"/>
              <a:buAutoNum type="arabicPeriod"/>
            </a:pPr>
            <a:r>
              <a:rPr lang="en-US" dirty="0"/>
              <a:t>Dualities </a:t>
            </a:r>
          </a:p>
          <a:p>
            <a:pPr marL="514350" indent="-514350">
              <a:buFont typeface="+mj-lt"/>
              <a:buAutoNum type="arabicPeriod"/>
            </a:pPr>
            <a:r>
              <a:rPr lang="en-US" dirty="0"/>
              <a:t>Reinterpret Hierarchy</a:t>
            </a:r>
          </a:p>
          <a:p>
            <a:pPr marL="514350" indent="-514350">
              <a:buFont typeface="+mj-lt"/>
              <a:buAutoNum type="arabicPeriod"/>
            </a:pPr>
            <a:r>
              <a:rPr lang="en-US" dirty="0"/>
              <a:t>Rebel Voice</a:t>
            </a:r>
          </a:p>
          <a:p>
            <a:pPr marL="514350" indent="-514350">
              <a:buFont typeface="+mj-lt"/>
              <a:buAutoNum type="arabicPeriod"/>
            </a:pPr>
            <a:r>
              <a:rPr lang="en-US" dirty="0"/>
              <a:t>Other Side of the Story</a:t>
            </a:r>
          </a:p>
          <a:p>
            <a:pPr marL="514350" indent="-514350">
              <a:buFont typeface="+mj-lt"/>
              <a:buAutoNum type="arabicPeriod"/>
            </a:pPr>
            <a:r>
              <a:rPr lang="en-US" dirty="0"/>
              <a:t>Deny Plot</a:t>
            </a:r>
          </a:p>
          <a:p>
            <a:pPr marL="514350" indent="-514350">
              <a:buFont typeface="+mj-lt"/>
              <a:buAutoNum type="arabicPeriod"/>
            </a:pPr>
            <a:r>
              <a:rPr lang="en-US" dirty="0"/>
              <a:t>Find Exceptions</a:t>
            </a:r>
          </a:p>
          <a:p>
            <a:pPr marL="514350" indent="-514350">
              <a:buFont typeface="+mj-lt"/>
              <a:buAutoNum type="arabicPeriod"/>
            </a:pPr>
            <a:r>
              <a:rPr lang="en-US" dirty="0"/>
              <a:t>Between the Lines</a:t>
            </a:r>
          </a:p>
          <a:p>
            <a:pPr marL="514350" indent="-514350">
              <a:buFont typeface="+mj-lt"/>
              <a:buAutoNum type="arabicPeriod"/>
            </a:pPr>
            <a:r>
              <a:rPr lang="en-US" dirty="0"/>
              <a:t>ALL THE ABOVE </a:t>
            </a:r>
            <a:r>
              <a:rPr lang="en-US" dirty="0">
                <a:sym typeface="Wingdings"/>
              </a:rPr>
              <a:t> </a:t>
            </a:r>
          </a:p>
          <a:p>
            <a:pPr marL="0" indent="0" algn="r">
              <a:buNone/>
            </a:pPr>
            <a:endParaRPr lang="en-US" dirty="0">
              <a:sym typeface="Wingdings"/>
            </a:endParaRPr>
          </a:p>
          <a:p>
            <a:pPr marL="0" indent="0">
              <a:buNone/>
            </a:pPr>
            <a:r>
              <a:rPr lang="en-US" dirty="0">
                <a:sym typeface="Wingdings"/>
              </a:rPr>
              <a:t>For A </a:t>
            </a:r>
            <a:r>
              <a:rPr lang="en-US" dirty="0">
                <a:latin typeface="Arial Black"/>
                <a:cs typeface="Arial Black"/>
                <a:sym typeface="Wingdings"/>
              </a:rPr>
              <a:t>Resituation</a:t>
            </a:r>
            <a:endParaRPr lang="en-US" dirty="0"/>
          </a:p>
        </p:txBody>
      </p:sp>
      <p:sp>
        <p:nvSpPr>
          <p:cNvPr id="5" name="Content Placeholder 6"/>
          <p:cNvSpPr txBox="1">
            <a:spLocks/>
          </p:cNvSpPr>
          <p:nvPr/>
        </p:nvSpPr>
        <p:spPr>
          <a:xfrm>
            <a:off x="3829154" y="1630374"/>
            <a:ext cx="5314846" cy="5227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endParaRPr lang="en-US" dirty="0"/>
          </a:p>
        </p:txBody>
      </p:sp>
      <p:pic>
        <p:nvPicPr>
          <p:cNvPr id="6" name="Picture 5"/>
          <p:cNvPicPr>
            <a:picLocks noChangeAspect="1"/>
          </p:cNvPicPr>
          <p:nvPr/>
        </p:nvPicPr>
        <p:blipFill>
          <a:blip r:embed="rId2"/>
          <a:stretch>
            <a:fillRect/>
          </a:stretch>
        </p:blipFill>
        <p:spPr>
          <a:xfrm>
            <a:off x="3317336" y="2782321"/>
            <a:ext cx="5648950" cy="4075678"/>
          </a:xfrm>
          <a:prstGeom prst="rect">
            <a:avLst/>
          </a:prstGeom>
        </p:spPr>
      </p:pic>
    </p:spTree>
    <p:extLst>
      <p:ext uri="{BB962C8B-B14F-4D97-AF65-F5344CB8AC3E}">
        <p14:creationId xmlns:p14="http://schemas.microsoft.com/office/powerpoint/2010/main" val="1437843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39326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63525"/>
            <a:ext cx="9144000" cy="6194475"/>
          </a:xfrm>
          <a:prstGeom prst="rect">
            <a:avLst/>
          </a:prstGeom>
        </p:spPr>
      </p:pic>
      <p:sp>
        <p:nvSpPr>
          <p:cNvPr id="5" name="Title 4"/>
          <p:cNvSpPr>
            <a:spLocks noGrp="1"/>
          </p:cNvSpPr>
          <p:nvPr>
            <p:ph type="title"/>
          </p:nvPr>
        </p:nvSpPr>
        <p:spPr>
          <a:xfrm>
            <a:off x="457200" y="42279"/>
            <a:ext cx="8229600" cy="464718"/>
          </a:xfrm>
        </p:spPr>
        <p:txBody>
          <a:bodyPr>
            <a:normAutofit fontScale="90000"/>
          </a:bodyPr>
          <a:lstStyle/>
          <a:p>
            <a:r>
              <a:rPr lang="en-US" dirty="0">
                <a:latin typeface="Arial Black"/>
                <a:cs typeface="Arial Black"/>
              </a:rPr>
              <a:t>What is Antenarrative?</a:t>
            </a:r>
          </a:p>
        </p:txBody>
      </p:sp>
    </p:spTree>
    <p:extLst>
      <p:ext uri="{BB962C8B-B14F-4D97-AF65-F5344CB8AC3E}">
        <p14:creationId xmlns:p14="http://schemas.microsoft.com/office/powerpoint/2010/main" val="376981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17</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64596" y="246976"/>
            <a:ext cx="8696392" cy="6280252"/>
          </a:xfrm>
          <a:prstGeom prst="rect">
            <a:avLst/>
          </a:prstGeom>
          <a:noFill/>
          <a:ln>
            <a:noFill/>
          </a:ln>
        </p:spPr>
      </p:pic>
    </p:spTree>
    <p:extLst>
      <p:ext uri="{BB962C8B-B14F-4D97-AF65-F5344CB8AC3E}">
        <p14:creationId xmlns:p14="http://schemas.microsoft.com/office/powerpoint/2010/main" val="4134879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b="1" dirty="0"/>
              <a:t>There are differences between Western Ways of Narrative and Indigenous Ways of Living Story</a:t>
            </a:r>
          </a:p>
        </p:txBody>
      </p:sp>
      <p:sp>
        <p:nvSpPr>
          <p:cNvPr id="3" name="Content Placeholder 2"/>
          <p:cNvSpPr>
            <a:spLocks noGrp="1"/>
          </p:cNvSpPr>
          <p:nvPr>
            <p:ph idx="1"/>
          </p:nvPr>
        </p:nvSpPr>
        <p:spPr/>
        <p:txBody>
          <a:bodyPr/>
          <a:lstStyle/>
          <a:p>
            <a:pPr marL="0" indent="0">
              <a:buNone/>
            </a:pPr>
            <a:r>
              <a:rPr lang="en-US" b="1" dirty="0">
                <a:solidFill>
                  <a:srgbClr val="FF0000"/>
                </a:solidFill>
                <a:latin typeface="Arial Black"/>
                <a:cs typeface="Arial Black"/>
              </a:rPr>
              <a:t>WWOK</a:t>
            </a:r>
            <a:r>
              <a:rPr lang="en-US" dirty="0"/>
              <a:t> </a:t>
            </a:r>
            <a:r>
              <a:rPr lang="mr-IN" dirty="0"/>
              <a:t>–</a:t>
            </a:r>
            <a:r>
              <a:rPr lang="en-US" dirty="0"/>
              <a:t> Western Ways of Knowing privileges Narrative-Counternarrative polemics, compare-contrast linear dualisms</a:t>
            </a:r>
          </a:p>
          <a:p>
            <a:pPr marL="0" indent="0">
              <a:buNone/>
            </a:pPr>
            <a:endParaRPr lang="en-US" dirty="0"/>
          </a:p>
          <a:p>
            <a:pPr marL="0" indent="0">
              <a:buNone/>
            </a:pPr>
            <a:r>
              <a:rPr lang="en-US" b="1" dirty="0">
                <a:solidFill>
                  <a:srgbClr val="FF0000"/>
                </a:solidFill>
                <a:latin typeface="Arial Black"/>
                <a:cs typeface="Arial Black"/>
              </a:rPr>
              <a:t>IWOK</a:t>
            </a:r>
            <a:r>
              <a:rPr lang="en-US" dirty="0">
                <a:solidFill>
                  <a:srgbClr val="FF0000"/>
                </a:solidFill>
              </a:rPr>
              <a:t> </a:t>
            </a:r>
            <a:r>
              <a:rPr lang="mr-IN" dirty="0"/>
              <a:t>–</a:t>
            </a:r>
            <a:r>
              <a:rPr lang="en-US" dirty="0"/>
              <a:t> Indigenous Ways of Knowing privileges ‘Living Story Webs’ of community, in which Nature (all species &amp; all elements) are energetic spirits, circular and simultaneous logics</a:t>
            </a:r>
          </a:p>
          <a:p>
            <a:pPr marL="0" indent="0">
              <a:buNone/>
            </a:pPr>
            <a:endParaRPr lang="en-US" dirty="0"/>
          </a:p>
        </p:txBody>
      </p:sp>
    </p:spTree>
    <p:extLst>
      <p:ext uri="{BB962C8B-B14F-4D97-AF65-F5344CB8AC3E}">
        <p14:creationId xmlns:p14="http://schemas.microsoft.com/office/powerpoint/2010/main" val="4535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a:cs typeface="Arial Black"/>
              </a:rPr>
              <a:t>What is LIVING STORY Web?</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6000" dirty="0"/>
              <a:t>Has a place</a:t>
            </a:r>
          </a:p>
          <a:p>
            <a:pPr marL="514350" indent="-514350">
              <a:buFont typeface="+mj-lt"/>
              <a:buAutoNum type="arabicPeriod"/>
            </a:pPr>
            <a:r>
              <a:rPr lang="en-US" sz="6000" dirty="0"/>
              <a:t>Has a time (non-linear)</a:t>
            </a:r>
          </a:p>
          <a:p>
            <a:pPr marL="514350" indent="-514350">
              <a:buFont typeface="+mj-lt"/>
              <a:buAutoNum type="arabicPeriod"/>
            </a:pPr>
            <a:r>
              <a:rPr lang="en-US" sz="6000" dirty="0"/>
              <a:t>Has a mind (an aliveness of spirit)</a:t>
            </a:r>
          </a:p>
        </p:txBody>
      </p:sp>
    </p:spTree>
    <p:extLst>
      <p:ext uri="{BB962C8B-B14F-4D97-AF65-F5344CB8AC3E}">
        <p14:creationId xmlns:p14="http://schemas.microsoft.com/office/powerpoint/2010/main" val="267698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a:cs typeface="Arial Black"/>
              </a:rPr>
              <a:t>David And Grace Ann</a:t>
            </a:r>
          </a:p>
        </p:txBody>
      </p:sp>
      <p:sp>
        <p:nvSpPr>
          <p:cNvPr id="3" name="Content Placeholder 2"/>
          <p:cNvSpPr>
            <a:spLocks noGrp="1"/>
          </p:cNvSpPr>
          <p:nvPr>
            <p:ph idx="1"/>
          </p:nvPr>
        </p:nvSpPr>
        <p:spPr/>
        <p:txBody>
          <a:bodyPr>
            <a:normAutofit fontScale="92500" lnSpcReduction="10000"/>
          </a:bodyPr>
          <a:lstStyle/>
          <a:p>
            <a:r>
              <a:rPr lang="en-US" dirty="0"/>
              <a:t>David started teaching a class in storytelling and a class in complex adaptive systems at UCLA in 1979. In 25 books &amp; 140 journal articles he began to combine these two topics.</a:t>
            </a:r>
          </a:p>
          <a:p>
            <a:r>
              <a:rPr lang="en-US" dirty="0"/>
              <a:t>Grace Ann met David in 1993, and since then, they have led conferences together, and write and teach together. They married in 1995. Her book is </a:t>
            </a:r>
            <a:r>
              <a:rPr lang="en-US" b="1" i="1" dirty="0">
                <a:solidFill>
                  <a:srgbClr val="FF0000"/>
                </a:solidFill>
              </a:rPr>
              <a:t>Tribal Wisdom for Business Ethics </a:t>
            </a:r>
            <a:r>
              <a:rPr lang="en-US" dirty="0"/>
              <a:t>(2016), </a:t>
            </a:r>
          </a:p>
          <a:p>
            <a:r>
              <a:rPr lang="en-US" dirty="0"/>
              <a:t>Their co-authored book is </a:t>
            </a:r>
            <a:r>
              <a:rPr lang="en-US" b="1" i="1" dirty="0">
                <a:solidFill>
                  <a:srgbClr val="FF0000"/>
                </a:solidFill>
              </a:rPr>
              <a:t>Doing Conversational Storytelling Interviewing (</a:t>
            </a:r>
            <a:r>
              <a:rPr lang="en-US" dirty="0"/>
              <a:t>out in Oct 2020).</a:t>
            </a:r>
          </a:p>
        </p:txBody>
      </p:sp>
    </p:spTree>
    <p:extLst>
      <p:ext uri="{BB962C8B-B14F-4D97-AF65-F5344CB8AC3E}">
        <p14:creationId xmlns:p14="http://schemas.microsoft.com/office/powerpoint/2010/main" val="1582426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08-15 at 9.26.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9710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90117" y="2350112"/>
            <a:ext cx="4114104" cy="2648454"/>
          </a:xfrm>
          <a:prstGeom prst="rect">
            <a:avLst/>
          </a:prstGeom>
        </p:spPr>
      </p:pic>
      <p:pic>
        <p:nvPicPr>
          <p:cNvPr id="3" name="Picture 2"/>
          <p:cNvPicPr>
            <a:picLocks noChangeAspect="1"/>
          </p:cNvPicPr>
          <p:nvPr/>
        </p:nvPicPr>
        <p:blipFill>
          <a:blip r:embed="rId4"/>
          <a:stretch>
            <a:fillRect/>
          </a:stretch>
        </p:blipFill>
        <p:spPr>
          <a:xfrm>
            <a:off x="4901353" y="960081"/>
            <a:ext cx="3619265" cy="4825687"/>
          </a:xfrm>
          <a:prstGeom prst="rect">
            <a:avLst/>
          </a:prstGeom>
        </p:spPr>
      </p:pic>
      <p:pic>
        <p:nvPicPr>
          <p:cNvPr id="5" name="Picture 4" descr="Screen Shot 2019-04-15 at 9.41.3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677" y="244664"/>
            <a:ext cx="8458200" cy="6464300"/>
          </a:xfrm>
          <a:prstGeom prst="rect">
            <a:avLst/>
          </a:prstGeom>
        </p:spPr>
      </p:pic>
      <p:sp>
        <p:nvSpPr>
          <p:cNvPr id="4" name="TextBox 3"/>
          <p:cNvSpPr txBox="1"/>
          <p:nvPr/>
        </p:nvSpPr>
        <p:spPr>
          <a:xfrm>
            <a:off x="685800" y="5816600"/>
            <a:ext cx="7172325" cy="923330"/>
          </a:xfrm>
          <a:prstGeom prst="rect">
            <a:avLst/>
          </a:prstGeom>
          <a:noFill/>
        </p:spPr>
        <p:txBody>
          <a:bodyPr wrap="square" rtlCol="0">
            <a:spAutoFit/>
          </a:bodyPr>
          <a:lstStyle/>
          <a:p>
            <a:pPr algn="ctr"/>
            <a:r>
              <a:rPr lang="en-US" b="1" dirty="0">
                <a:solidFill>
                  <a:srgbClr val="FFFF00"/>
                </a:solidFill>
              </a:rPr>
              <a:t>QUESTION: How to pursue a good life for oneself, as oneself, in the context of a broader world that is structured by inequality, exploitation and forms of effacement </a:t>
            </a:r>
            <a:r>
              <a:rPr lang="mr-IN" b="1" dirty="0">
                <a:solidFill>
                  <a:srgbClr val="FFFF00"/>
                </a:solidFill>
              </a:rPr>
              <a:t>–</a:t>
            </a:r>
            <a:r>
              <a:rPr lang="en-US" b="1" dirty="0">
                <a:solidFill>
                  <a:srgbClr val="FFFF00"/>
                </a:solidFill>
              </a:rPr>
              <a:t> Hannah Arendt </a:t>
            </a:r>
          </a:p>
        </p:txBody>
      </p:sp>
    </p:spTree>
    <p:extLst>
      <p:ext uri="{BB962C8B-B14F-4D97-AF65-F5344CB8AC3E}">
        <p14:creationId xmlns:p14="http://schemas.microsoft.com/office/powerpoint/2010/main" val="3101455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torying spiral by itsel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664" y="1481960"/>
            <a:ext cx="4679335" cy="5025202"/>
          </a:xfrm>
          <a:prstGeom prst="rect">
            <a:avLst/>
          </a:prstGeom>
        </p:spPr>
      </p:pic>
      <p:sp>
        <p:nvSpPr>
          <p:cNvPr id="2" name="Title 1"/>
          <p:cNvSpPr>
            <a:spLocks noGrp="1"/>
          </p:cNvSpPr>
          <p:nvPr>
            <p:ph type="title"/>
          </p:nvPr>
        </p:nvSpPr>
        <p:spPr>
          <a:xfrm>
            <a:off x="628650" y="365126"/>
            <a:ext cx="7886700" cy="974723"/>
          </a:xfrm>
        </p:spPr>
        <p:txBody>
          <a:bodyPr>
            <a:noAutofit/>
          </a:bodyPr>
          <a:lstStyle/>
          <a:p>
            <a:r>
              <a:rPr lang="en-US" sz="3600" dirty="0">
                <a:solidFill>
                  <a:srgbClr val="FF0000"/>
                </a:solidFill>
              </a:rPr>
              <a:t>BREAKOUT 3 </a:t>
            </a:r>
            <a:r>
              <a:rPr lang="mr-IN" sz="3600" dirty="0">
                <a:solidFill>
                  <a:srgbClr val="FF0000"/>
                </a:solidFill>
              </a:rPr>
              <a:t>–</a:t>
            </a:r>
            <a:r>
              <a:rPr lang="en-US" sz="3600" dirty="0">
                <a:solidFill>
                  <a:srgbClr val="FF0000"/>
                </a:solidFill>
              </a:rPr>
              <a:t> Using </a:t>
            </a:r>
            <a:r>
              <a:rPr lang="en-US" sz="3600" dirty="0" err="1">
                <a:solidFill>
                  <a:srgbClr val="FF0000"/>
                </a:solidFill>
              </a:rPr>
              <a:t>Restorying</a:t>
            </a:r>
            <a:r>
              <a:rPr lang="en-US" sz="3600" dirty="0">
                <a:solidFill>
                  <a:srgbClr val="FF0000"/>
                </a:solidFill>
              </a:rPr>
              <a:t> Method</a:t>
            </a:r>
            <a:br>
              <a:rPr lang="en-US" sz="3600" dirty="0">
                <a:solidFill>
                  <a:srgbClr val="FF0000"/>
                </a:solidFill>
              </a:rPr>
            </a:br>
            <a:r>
              <a:rPr lang="en-US" sz="2400" dirty="0">
                <a:solidFill>
                  <a:srgbClr val="FF0000"/>
                </a:solidFill>
              </a:rPr>
              <a:t>(successful at both the individual and the corporate levels)</a:t>
            </a:r>
            <a:r>
              <a:rPr lang="en-US" sz="3600" dirty="0">
                <a:solidFill>
                  <a:srgbClr val="FF0000"/>
                </a:solidFill>
              </a:rPr>
              <a:t> </a:t>
            </a:r>
          </a:p>
        </p:txBody>
      </p:sp>
      <p:sp>
        <p:nvSpPr>
          <p:cNvPr id="3" name="Content Placeholder 2"/>
          <p:cNvSpPr>
            <a:spLocks noGrp="1"/>
          </p:cNvSpPr>
          <p:nvPr>
            <p:ph idx="1"/>
          </p:nvPr>
        </p:nvSpPr>
        <p:spPr>
          <a:xfrm>
            <a:off x="0" y="1600200"/>
            <a:ext cx="4671945" cy="5257800"/>
          </a:xfrm>
        </p:spPr>
        <p:txBody>
          <a:bodyPr>
            <a:normAutofit fontScale="40000" lnSpcReduction="20000"/>
          </a:bodyPr>
          <a:lstStyle/>
          <a:p>
            <a:pPr marL="0" indent="0">
              <a:buNone/>
            </a:pPr>
            <a:r>
              <a:rPr lang="en-US" dirty="0"/>
              <a:t>PRE-Work: 3 minutes in silence to prepare answers to 6 questions.</a:t>
            </a:r>
          </a:p>
          <a:p>
            <a:pPr marL="0" indent="0">
              <a:buNone/>
            </a:pPr>
            <a:r>
              <a:rPr lang="en-US" dirty="0"/>
              <a:t>TOTAL time: 6 minutes in pairs (3 minutes each)</a:t>
            </a:r>
            <a:br>
              <a:rPr lang="en-US" dirty="0"/>
            </a:br>
            <a:r>
              <a:rPr lang="en-US" dirty="0"/>
              <a:t/>
            </a:r>
            <a:br>
              <a:rPr lang="en-US" dirty="0"/>
            </a:br>
            <a:r>
              <a:rPr lang="en-US" dirty="0"/>
              <a:t>Pick who goes 1</a:t>
            </a:r>
            <a:r>
              <a:rPr lang="en-US" baseline="30000" dirty="0"/>
              <a:t>st</a:t>
            </a:r>
            <a:r>
              <a:rPr lang="en-US" dirty="0"/>
              <a:t> who is 2</a:t>
            </a:r>
            <a:r>
              <a:rPr lang="en-US" baseline="30000" dirty="0"/>
              <a:t>nd. </a:t>
            </a:r>
            <a:r>
              <a:rPr lang="en-US" dirty="0"/>
              <a:t> First person asks these questions, 2</a:t>
            </a:r>
            <a:r>
              <a:rPr lang="en-US" baseline="30000" dirty="0"/>
              <a:t>nd</a:t>
            </a:r>
            <a:r>
              <a:rPr lang="en-US" dirty="0"/>
              <a:t> answers, then switch.</a:t>
            </a:r>
          </a:p>
          <a:p>
            <a:pPr marL="457200" indent="-457200">
              <a:buFont typeface="+mj-lt"/>
              <a:buAutoNum type="arabicPeriod"/>
            </a:pPr>
            <a:r>
              <a:rPr lang="en-US" b="1" dirty="0"/>
              <a:t>RECHARACTERIZE</a:t>
            </a:r>
            <a:r>
              <a:rPr lang="en-US" dirty="0"/>
              <a:t>: Tell the story of your ‘best self’. Tell of a problem you have, when you are NOT at your best (‘I use too many plastic water bottles’).</a:t>
            </a:r>
          </a:p>
          <a:p>
            <a:pPr marL="457200" indent="-457200">
              <a:buFont typeface="+mj-lt"/>
              <a:buAutoNum type="arabicPeriod"/>
            </a:pPr>
            <a:endParaRPr lang="en-US" dirty="0"/>
          </a:p>
          <a:p>
            <a:pPr marL="457200" indent="-457200">
              <a:buFont typeface="+mj-lt"/>
              <a:buAutoNum type="arabicPeriod"/>
            </a:pPr>
            <a:r>
              <a:rPr lang="en-US" b="1" dirty="0"/>
              <a:t>EXTERNALIZE</a:t>
            </a:r>
            <a:r>
              <a:rPr lang="en-US" dirty="0"/>
              <a:t> A PROBLEM/CHALLENGE: Make the problem a character, so problem is ‘Pat Plastic’ not you the person.</a:t>
            </a:r>
          </a:p>
          <a:p>
            <a:pPr marL="457200" indent="-457200">
              <a:buFont typeface="+mj-lt"/>
              <a:buAutoNum type="arabicPeriod"/>
            </a:pPr>
            <a:endParaRPr lang="en-US" dirty="0"/>
          </a:p>
          <a:p>
            <a:pPr marL="457200" indent="-457200">
              <a:buFont typeface="+mj-lt"/>
              <a:buAutoNum type="arabicPeriod"/>
            </a:pPr>
            <a:r>
              <a:rPr lang="en-US" b="1" dirty="0"/>
              <a:t>PROS &amp; CONS </a:t>
            </a:r>
            <a:r>
              <a:rPr lang="en-US" dirty="0"/>
              <a:t>of this problem: convenient &amp; clean vs weight &amp; maintenance/cleaning, etc.</a:t>
            </a:r>
          </a:p>
          <a:p>
            <a:pPr marL="457200" indent="-457200">
              <a:buFont typeface="+mj-lt"/>
              <a:buAutoNum type="arabicPeriod"/>
            </a:pPr>
            <a:endParaRPr lang="en-US" dirty="0"/>
          </a:p>
          <a:p>
            <a:pPr marL="457200" indent="-457200">
              <a:buFont typeface="+mj-lt"/>
              <a:buAutoNum type="arabicPeriod"/>
            </a:pPr>
            <a:r>
              <a:rPr lang="en-US" b="1" dirty="0"/>
              <a:t>Little Wow Moments </a:t>
            </a:r>
            <a:r>
              <a:rPr lang="en-US" dirty="0"/>
              <a:t>of exception when you bested the problem (borrowed a friend’s stainless bottle).</a:t>
            </a:r>
          </a:p>
          <a:p>
            <a:pPr marL="457200" indent="-457200">
              <a:buFont typeface="+mj-lt"/>
              <a:buAutoNum type="arabicPeriod"/>
            </a:pPr>
            <a:endParaRPr lang="en-US" dirty="0"/>
          </a:p>
          <a:p>
            <a:pPr marL="457200" indent="-457200">
              <a:buFont typeface="+mj-lt"/>
              <a:buAutoNum type="arabicPeriod"/>
            </a:pPr>
            <a:r>
              <a:rPr lang="en-US" b="1" dirty="0"/>
              <a:t>EXPERIMENTS </a:t>
            </a:r>
            <a:r>
              <a:rPr lang="en-US" dirty="0"/>
              <a:t>that</a:t>
            </a:r>
            <a:r>
              <a:rPr lang="en-US" b="1" dirty="0"/>
              <a:t> </a:t>
            </a:r>
            <a:r>
              <a:rPr lang="en-US" dirty="0"/>
              <a:t>can make Little Wow Moments into your ‘New Story’ for the future (shopped for bottles with better features than old warped plastic bottle).</a:t>
            </a:r>
          </a:p>
          <a:p>
            <a:pPr marL="457200" indent="-457200">
              <a:buFont typeface="+mj-lt"/>
              <a:buAutoNum type="arabicPeriod"/>
            </a:pPr>
            <a:endParaRPr lang="en-US" dirty="0"/>
          </a:p>
          <a:p>
            <a:pPr marL="457200" indent="-457200">
              <a:buFont typeface="+mj-lt"/>
              <a:buAutoNum type="arabicPeriod"/>
            </a:pPr>
            <a:r>
              <a:rPr lang="en-US" dirty="0"/>
              <a:t>What is your ‘</a:t>
            </a:r>
            <a:r>
              <a:rPr lang="en-US" b="1" dirty="0"/>
              <a:t>New</a:t>
            </a:r>
            <a:r>
              <a:rPr lang="en-US" dirty="0"/>
              <a:t> </a:t>
            </a:r>
            <a:r>
              <a:rPr lang="en-US" b="1" dirty="0"/>
              <a:t>Story</a:t>
            </a:r>
            <a:r>
              <a:rPr lang="en-US" dirty="0"/>
              <a:t>’ for the future in one sentence? (Grace Ann sent Pat Plastic away and replaced her with turquoise stainless steel bottle with built-in anti-bacterial plastic straw.) Who in your network can you enlist to support your new story? (Grace Ann got David a blue stainless bottle like hers.)</a:t>
            </a:r>
          </a:p>
          <a:p>
            <a:pPr marL="0" indent="0">
              <a:buNone/>
            </a:pPr>
            <a:r>
              <a:rPr lang="en-US" dirty="0"/>
              <a:t>SWITCH ROLES</a:t>
            </a:r>
          </a:p>
        </p:txBody>
      </p:sp>
    </p:spTree>
    <p:extLst>
      <p:ext uri="{BB962C8B-B14F-4D97-AF65-F5344CB8AC3E}">
        <p14:creationId xmlns:p14="http://schemas.microsoft.com/office/powerpoint/2010/main" val="3371163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e storytelling inner and outter plot and timing princip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54" y="1093516"/>
            <a:ext cx="8830446" cy="5764483"/>
          </a:xfrm>
          <a:prstGeom prst="rect">
            <a:avLst/>
          </a:prstGeom>
        </p:spPr>
      </p:pic>
      <p:sp>
        <p:nvSpPr>
          <p:cNvPr id="3" name="Title 2"/>
          <p:cNvSpPr>
            <a:spLocks noGrp="1"/>
          </p:cNvSpPr>
          <p:nvPr>
            <p:ph type="title"/>
          </p:nvPr>
        </p:nvSpPr>
        <p:spPr>
          <a:xfrm>
            <a:off x="-1" y="4488"/>
            <a:ext cx="8996855" cy="1325563"/>
          </a:xfrm>
        </p:spPr>
        <p:txBody>
          <a:bodyPr>
            <a:normAutofit fontScale="90000"/>
          </a:bodyPr>
          <a:lstStyle/>
          <a:p>
            <a:pPr algn="ctr"/>
            <a:r>
              <a:rPr lang="en-US" b="1" dirty="0">
                <a:solidFill>
                  <a:srgbClr val="FF0000"/>
                </a:solidFill>
              </a:rPr>
              <a:t>Aligning Inner and Outer, and Self and Other</a:t>
            </a:r>
          </a:p>
        </p:txBody>
      </p:sp>
    </p:spTree>
    <p:extLst>
      <p:ext uri="{BB962C8B-B14F-4D97-AF65-F5344CB8AC3E}">
        <p14:creationId xmlns:p14="http://schemas.microsoft.com/office/powerpoint/2010/main" val="268735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08-16 at 7.14.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1522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00190-33C4-BA4A-A132-F178570BE769}"/>
              </a:ext>
            </a:extLst>
          </p:cNvPr>
          <p:cNvSpPr>
            <a:spLocks noGrp="1"/>
          </p:cNvSpPr>
          <p:nvPr>
            <p:ph type="title"/>
          </p:nvPr>
        </p:nvSpPr>
        <p:spPr>
          <a:xfrm>
            <a:off x="0" y="1"/>
            <a:ext cx="9144000" cy="2047446"/>
          </a:xfrm>
        </p:spPr>
        <p:txBody>
          <a:bodyPr>
            <a:noAutofit/>
          </a:bodyPr>
          <a:lstStyle/>
          <a:p>
            <a:r>
              <a:rPr lang="en-US" sz="3200" dirty="0">
                <a:solidFill>
                  <a:srgbClr val="FF0000"/>
                </a:solidFill>
                <a:latin typeface="Arial Black"/>
                <a:cs typeface="Arial Black"/>
              </a:rPr>
              <a:t/>
            </a:r>
            <a:br>
              <a:rPr lang="en-US" sz="3200" dirty="0">
                <a:solidFill>
                  <a:srgbClr val="FF0000"/>
                </a:solidFill>
                <a:latin typeface="Arial Black"/>
                <a:cs typeface="Arial Black"/>
              </a:rPr>
            </a:br>
            <a:r>
              <a:rPr lang="en-US" sz="3200" dirty="0">
                <a:solidFill>
                  <a:srgbClr val="FF0000"/>
                </a:solidFill>
                <a:latin typeface="Arial Black"/>
                <a:cs typeface="Arial Black"/>
              </a:rPr>
              <a:t>Break-out #4: Regarding Kubler-Ross’</a:t>
            </a:r>
            <a:br>
              <a:rPr lang="en-US" sz="3200" dirty="0">
                <a:solidFill>
                  <a:srgbClr val="FF0000"/>
                </a:solidFill>
                <a:latin typeface="Arial Black"/>
                <a:cs typeface="Arial Black"/>
              </a:rPr>
            </a:br>
            <a:r>
              <a:rPr lang="en-US" sz="3200" dirty="0">
                <a:solidFill>
                  <a:srgbClr val="FF0000"/>
                </a:solidFill>
                <a:latin typeface="Arial Black"/>
                <a:cs typeface="Arial Black"/>
              </a:rPr>
              <a:t>STAGES, where are you now?</a:t>
            </a:r>
            <a:br>
              <a:rPr lang="en-US" sz="3200" dirty="0">
                <a:solidFill>
                  <a:srgbClr val="FF0000"/>
                </a:solidFill>
                <a:latin typeface="Arial Black"/>
                <a:cs typeface="Arial Black"/>
              </a:rPr>
            </a:br>
            <a:r>
              <a:rPr lang="en-US" sz="3200" dirty="0">
                <a:solidFill>
                  <a:srgbClr val="FF0000"/>
                </a:solidFill>
                <a:latin typeface="Arial Black"/>
                <a:cs typeface="Arial Black"/>
              </a:rPr>
              <a:t>Where do you want to be next? </a:t>
            </a:r>
            <a:br>
              <a:rPr lang="en-US" sz="3200" dirty="0">
                <a:solidFill>
                  <a:srgbClr val="FF0000"/>
                </a:solidFill>
                <a:latin typeface="Arial Black"/>
                <a:cs typeface="Arial Black"/>
              </a:rPr>
            </a:br>
            <a:r>
              <a:rPr lang="en-US" sz="3200" dirty="0">
                <a:solidFill>
                  <a:srgbClr val="FF0000"/>
                </a:solidFill>
                <a:latin typeface="Arial Black"/>
                <a:cs typeface="Arial Black"/>
              </a:rPr>
              <a:t>How will you get there?</a:t>
            </a:r>
            <a:br>
              <a:rPr lang="en-US" sz="3200" dirty="0">
                <a:solidFill>
                  <a:srgbClr val="FF0000"/>
                </a:solidFill>
                <a:latin typeface="Arial Black"/>
                <a:cs typeface="Arial Black"/>
              </a:rPr>
            </a:br>
            <a:endParaRPr lang="en-US" sz="3200" dirty="0">
              <a:solidFill>
                <a:srgbClr val="FF0000"/>
              </a:solidFill>
              <a:latin typeface="Arial Black"/>
              <a:cs typeface="Arial Black"/>
            </a:endParaRPr>
          </a:p>
        </p:txBody>
      </p:sp>
      <p:sp>
        <p:nvSpPr>
          <p:cNvPr id="3" name="Content Placeholder 2">
            <a:extLst>
              <a:ext uri="{FF2B5EF4-FFF2-40B4-BE49-F238E27FC236}">
                <a16:creationId xmlns:a16="http://schemas.microsoft.com/office/drawing/2014/main" xmlns="" id="{CD5DC30E-4BCC-8A45-BF92-1204F279DBD2}"/>
              </a:ext>
            </a:extLst>
          </p:cNvPr>
          <p:cNvSpPr>
            <a:spLocks noGrp="1"/>
          </p:cNvSpPr>
          <p:nvPr>
            <p:ph idx="1"/>
          </p:nvPr>
        </p:nvSpPr>
        <p:spPr>
          <a:xfrm>
            <a:off x="303299" y="2375338"/>
            <a:ext cx="8700899" cy="4127201"/>
          </a:xfrm>
        </p:spPr>
        <p:txBody>
          <a:bodyPr>
            <a:normAutofit fontScale="85000" lnSpcReduction="20000"/>
          </a:bodyPr>
          <a:lstStyle/>
          <a:p>
            <a:pPr marL="0" indent="0">
              <a:buNone/>
            </a:pPr>
            <a:r>
              <a:rPr lang="en-US" sz="2400" b="1" u="sng" dirty="0"/>
              <a:t>Stages</a:t>
            </a:r>
            <a:r>
              <a:rPr lang="en-US" sz="2400" b="1" dirty="0"/>
              <a:t>: Shock, Denial, Frustration, Depression, Experiment, Decision, Integration</a:t>
            </a:r>
          </a:p>
          <a:p>
            <a:pPr marL="0" indent="0">
              <a:buNone/>
            </a:pPr>
            <a:r>
              <a:rPr lang="en-US" sz="2400" b="1" dirty="0"/>
              <a:t>INSTRUCTIONS </a:t>
            </a:r>
          </a:p>
          <a:p>
            <a:pPr marL="0" indent="0">
              <a:buNone/>
            </a:pPr>
            <a:r>
              <a:rPr lang="en-US" sz="2400" b="1" dirty="0"/>
              <a:t>Pre-work: Take 1 Minute to consider your answers to the questions below. </a:t>
            </a:r>
          </a:p>
          <a:p>
            <a:pPr marL="0" indent="0">
              <a:buNone/>
            </a:pPr>
            <a:r>
              <a:rPr lang="en-US" sz="2400" b="1" dirty="0"/>
              <a:t>Take 2 minutes for Partner 1 to ask the 3 questions to Partner 2, then switch.</a:t>
            </a:r>
          </a:p>
          <a:p>
            <a:pPr marL="514350" indent="-514350">
              <a:buAutoNum type="arabicPeriod"/>
            </a:pPr>
            <a:r>
              <a:rPr lang="en-US" sz="2400" b="1" dirty="0"/>
              <a:t>Which stage are you at NOW?</a:t>
            </a:r>
          </a:p>
          <a:p>
            <a:pPr marL="514350" indent="-514350">
              <a:buAutoNum type="arabicPeriod"/>
            </a:pPr>
            <a:r>
              <a:rPr lang="en-US" sz="2400" b="1" dirty="0"/>
              <a:t>Where do you want to be NEXT?</a:t>
            </a:r>
          </a:p>
          <a:p>
            <a:pPr marL="514350" indent="-514350">
              <a:buAutoNum type="arabicPeriod"/>
            </a:pPr>
            <a:r>
              <a:rPr lang="en-US" sz="2400" b="1" dirty="0"/>
              <a:t>How will you use your support network (of both objects and support people) to help you get there?</a:t>
            </a:r>
          </a:p>
          <a:p>
            <a:pPr marL="0" indent="0">
              <a:buNone/>
            </a:pPr>
            <a:endParaRPr lang="en-US" sz="2400" b="1" dirty="0"/>
          </a:p>
          <a:p>
            <a:pPr marL="0" indent="0">
              <a:buNone/>
            </a:pPr>
            <a:r>
              <a:rPr lang="en-US" sz="2400" b="1" dirty="0"/>
              <a:t>SWITCH ROLES</a:t>
            </a:r>
          </a:p>
          <a:p>
            <a:pPr marL="0" indent="0">
              <a:buNone/>
            </a:pPr>
            <a:r>
              <a:rPr lang="en-US" sz="2400" b="1" dirty="0"/>
              <a:t>After both have done the activity, have a conversation about:</a:t>
            </a:r>
          </a:p>
          <a:p>
            <a:pPr marL="457200" indent="-457200">
              <a:buAutoNum type="arabicPeriod"/>
            </a:pPr>
            <a:r>
              <a:rPr lang="en-US" sz="2400" b="1" dirty="0"/>
              <a:t>What did you learn?</a:t>
            </a:r>
          </a:p>
          <a:p>
            <a:pPr marL="457200" indent="-457200">
              <a:buAutoNum type="arabicPeriod"/>
            </a:pPr>
            <a:r>
              <a:rPr lang="en-US" sz="2400" b="1" dirty="0"/>
              <a:t>What questions do you have?</a:t>
            </a:r>
            <a:endParaRPr lang="da-DK" sz="2400" b="1" dirty="0"/>
          </a:p>
          <a:p>
            <a:endParaRPr lang="en-US" dirty="0"/>
          </a:p>
        </p:txBody>
      </p:sp>
      <p:sp>
        <p:nvSpPr>
          <p:cNvPr id="4" name="Slide Number Placeholder 3">
            <a:extLst>
              <a:ext uri="{FF2B5EF4-FFF2-40B4-BE49-F238E27FC236}">
                <a16:creationId xmlns:a16="http://schemas.microsoft.com/office/drawing/2014/main" xmlns="" id="{AC7633B7-303C-1446-8529-573BA71E6746}"/>
              </a:ext>
            </a:extLst>
          </p:cNvPr>
          <p:cNvSpPr>
            <a:spLocks noGrp="1"/>
          </p:cNvSpPr>
          <p:nvPr>
            <p:ph type="sldNum" sz="quarter" idx="12"/>
          </p:nvPr>
        </p:nvSpPr>
        <p:spPr/>
        <p:txBody>
          <a:bodyPr/>
          <a:lstStyle/>
          <a:p>
            <a:fld id="{D739C4FB-7D33-419B-8833-D1372BFD11C8}" type="slidenum">
              <a:rPr lang="en-US" smtClean="0"/>
              <a:t>25</a:t>
            </a:fld>
            <a:endParaRPr lang="en-US" dirty="0"/>
          </a:p>
        </p:txBody>
      </p:sp>
    </p:spTree>
    <p:extLst>
      <p:ext uri="{BB962C8B-B14F-4D97-AF65-F5344CB8AC3E}">
        <p14:creationId xmlns:p14="http://schemas.microsoft.com/office/powerpoint/2010/main" val="94414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e storytelling principles 3 and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93" y="181428"/>
            <a:ext cx="9144000" cy="6495143"/>
          </a:xfrm>
          <a:prstGeom prst="rect">
            <a:avLst/>
          </a:prstGeom>
        </p:spPr>
      </p:pic>
    </p:spTree>
    <p:extLst>
      <p:ext uri="{BB962C8B-B14F-4D97-AF65-F5344CB8AC3E}">
        <p14:creationId xmlns:p14="http://schemas.microsoft.com/office/powerpoint/2010/main" val="3754702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a:cs typeface="Arial Black"/>
              </a:rPr>
              <a:t>Thank you</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Any questions</a:t>
            </a:r>
          </a:p>
          <a:p>
            <a:endParaRPr lang="en-US" dirty="0"/>
          </a:p>
          <a:p>
            <a:r>
              <a:rPr lang="en-US" dirty="0">
                <a:hlinkClick r:id="rId2"/>
              </a:rPr>
              <a:t>davidboje@gmail.com</a:t>
            </a:r>
            <a:endParaRPr lang="en-US" dirty="0"/>
          </a:p>
          <a:p>
            <a:r>
              <a:rPr lang="en-US" dirty="0">
                <a:hlinkClick r:id="rId3"/>
              </a:rPr>
              <a:t>garosile@nmsu.edu</a:t>
            </a:r>
            <a:r>
              <a:rPr lang="en-US" dirty="0"/>
              <a:t> </a:t>
            </a:r>
          </a:p>
          <a:p>
            <a:pPr marL="0" indent="0">
              <a:buNone/>
            </a:pPr>
            <a:endParaRPr lang="en-US" dirty="0"/>
          </a:p>
          <a:p>
            <a:pPr marL="0" indent="0">
              <a:buNone/>
            </a:pPr>
            <a:r>
              <a:rPr lang="en-US" dirty="0"/>
              <a:t>More info</a:t>
            </a:r>
          </a:p>
          <a:p>
            <a:r>
              <a:rPr lang="en-US" dirty="0">
                <a:hlinkClick r:id="rId4"/>
              </a:rPr>
              <a:t>https://davidboje.com</a:t>
            </a:r>
            <a:endParaRPr lang="en-US" dirty="0"/>
          </a:p>
          <a:p>
            <a:r>
              <a:rPr lang="en-US" dirty="0">
                <a:hlinkClick r:id="rId5"/>
              </a:rPr>
              <a:t>https://truestorytelling.blog</a:t>
            </a:r>
            <a:r>
              <a:rPr lang="en-US" dirty="0"/>
              <a:t> </a:t>
            </a:r>
          </a:p>
          <a:p>
            <a:r>
              <a:rPr lang="en-US" dirty="0">
                <a:hlinkClick r:id="rId6"/>
              </a:rPr>
              <a:t>https://true-storytelling.com</a:t>
            </a:r>
            <a:r>
              <a:rPr lang="en-US" dirty="0"/>
              <a:t> </a:t>
            </a:r>
          </a:p>
        </p:txBody>
      </p:sp>
    </p:spTree>
    <p:extLst>
      <p:ext uri="{BB962C8B-B14F-4D97-AF65-F5344CB8AC3E}">
        <p14:creationId xmlns:p14="http://schemas.microsoft.com/office/powerpoint/2010/main" val="1833804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3987800" cy="3611562"/>
          </a:xfrm>
        </p:spPr>
        <p:txBody>
          <a:bodyPr>
            <a:normAutofit/>
          </a:bodyPr>
          <a:lstStyle/>
          <a:p>
            <a:r>
              <a:rPr lang="en-US" sz="3200" b="1" dirty="0" smtClean="0">
                <a:solidFill>
                  <a:srgbClr val="FF0000"/>
                </a:solidFill>
              </a:rPr>
              <a:t>For advanced method of Storytelling Research, our new book available in Oct 2020</a:t>
            </a:r>
            <a:endParaRPr lang="en-US" sz="3200" b="1" dirty="0">
              <a:solidFill>
                <a:srgbClr val="FF0000"/>
              </a:solidFill>
            </a:endParaRPr>
          </a:p>
        </p:txBody>
      </p:sp>
      <p:sp>
        <p:nvSpPr>
          <p:cNvPr id="5" name="Subtitle 4"/>
          <p:cNvSpPr>
            <a:spLocks noGrp="1"/>
          </p:cNvSpPr>
          <p:nvPr>
            <p:ph type="subTitle" idx="4294967295"/>
          </p:nvPr>
        </p:nvSpPr>
        <p:spPr>
          <a:xfrm>
            <a:off x="0" y="3886200"/>
            <a:ext cx="4876800" cy="2971800"/>
          </a:xfrm>
        </p:spPr>
        <p:txBody>
          <a:bodyPr>
            <a:normAutofit fontScale="85000" lnSpcReduction="20000"/>
          </a:bodyPr>
          <a:lstStyle/>
          <a:p>
            <a:r>
              <a:rPr lang="en-US" dirty="0"/>
              <a:t>David M. Boje and Grace Ann Rosile</a:t>
            </a:r>
          </a:p>
          <a:p>
            <a:r>
              <a:rPr lang="en-US" dirty="0">
                <a:hlinkClick r:id="rId2"/>
              </a:rPr>
              <a:t>https://davidboje.com</a:t>
            </a:r>
            <a:endParaRPr lang="en-US" dirty="0"/>
          </a:p>
          <a:p>
            <a:r>
              <a:rPr lang="en-US" dirty="0">
                <a:hlinkClick r:id="rId3"/>
              </a:rPr>
              <a:t>davidboje@gmail.com</a:t>
            </a:r>
            <a:endParaRPr lang="en-US" dirty="0"/>
          </a:p>
          <a:p>
            <a:r>
              <a:rPr lang="en-US" dirty="0">
                <a:hlinkClick r:id="rId4"/>
              </a:rPr>
              <a:t>garosile@nmsu.edu</a:t>
            </a:r>
            <a:r>
              <a:rPr lang="en-US" dirty="0"/>
              <a:t> </a:t>
            </a:r>
          </a:p>
          <a:p>
            <a:r>
              <a:rPr lang="en-US" dirty="0"/>
              <a:t>We live in Las Cruces New Mexico</a:t>
            </a:r>
          </a:p>
          <a:p>
            <a:endParaRPr lang="en-US" dirty="0"/>
          </a:p>
        </p:txBody>
      </p:sp>
      <p:pic>
        <p:nvPicPr>
          <p:cNvPr id="3" name="Picture 2"/>
          <p:cNvPicPr>
            <a:picLocks noChangeAspect="1"/>
          </p:cNvPicPr>
          <p:nvPr/>
        </p:nvPicPr>
        <p:blipFill>
          <a:blip r:embed="rId5"/>
          <a:stretch>
            <a:fillRect/>
          </a:stretch>
        </p:blipFill>
        <p:spPr>
          <a:xfrm>
            <a:off x="4876800" y="0"/>
            <a:ext cx="4267200" cy="5816600"/>
          </a:xfrm>
          <a:prstGeom prst="rect">
            <a:avLst/>
          </a:prstGeom>
        </p:spPr>
      </p:pic>
    </p:spTree>
    <p:extLst>
      <p:ext uri="{BB962C8B-B14F-4D97-AF65-F5344CB8AC3E}">
        <p14:creationId xmlns:p14="http://schemas.microsoft.com/office/powerpoint/2010/main" val="3975205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08-15 at 8.21.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382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a:cs typeface="Arial Black"/>
              </a:rPr>
              <a:t>Purpose today</a:t>
            </a:r>
          </a:p>
        </p:txBody>
      </p:sp>
      <p:sp>
        <p:nvSpPr>
          <p:cNvPr id="3" name="Content Placeholder 2"/>
          <p:cNvSpPr>
            <a:spLocks noGrp="1"/>
          </p:cNvSpPr>
          <p:nvPr>
            <p:ph idx="1"/>
          </p:nvPr>
        </p:nvSpPr>
        <p:spPr/>
        <p:txBody>
          <a:bodyPr>
            <a:normAutofit fontScale="85000" lnSpcReduction="10000"/>
          </a:bodyPr>
          <a:lstStyle/>
          <a:p>
            <a:r>
              <a:rPr lang="en-US" dirty="0"/>
              <a:t>Use a combination of Storytelling tools and complex adaptive systems tools to examine Global Heating in relation to the Global Water Cycle.</a:t>
            </a:r>
          </a:p>
          <a:p>
            <a:r>
              <a:rPr lang="en-US" dirty="0"/>
              <a:t>Define and identify tipping points.</a:t>
            </a:r>
          </a:p>
          <a:p>
            <a:r>
              <a:rPr lang="en-US" dirty="0"/>
              <a:t>Apply several storytelling systems tools to assess tipping points</a:t>
            </a:r>
          </a:p>
          <a:p>
            <a:r>
              <a:rPr lang="en-US" dirty="0"/>
              <a:t>Compare the tipping point scenario to counternarratives that say it is alarmist.</a:t>
            </a:r>
          </a:p>
          <a:p>
            <a:r>
              <a:rPr lang="en-US" dirty="0"/>
              <a:t>Explore these two scenarios in detail in breakout sessions to foster ante-story analysis and </a:t>
            </a:r>
            <a:r>
              <a:rPr lang="en-US" dirty="0" err="1"/>
              <a:t>restorying</a:t>
            </a:r>
            <a:endParaRPr lang="en-US" dirty="0"/>
          </a:p>
          <a:p>
            <a:pPr marL="0" indent="0">
              <a:buNone/>
            </a:pPr>
            <a:endParaRPr lang="en-US" dirty="0"/>
          </a:p>
        </p:txBody>
      </p:sp>
    </p:spTree>
    <p:extLst>
      <p:ext uri="{BB962C8B-B14F-4D97-AF65-F5344CB8AC3E}">
        <p14:creationId xmlns:p14="http://schemas.microsoft.com/office/powerpoint/2010/main" val="2759001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76415" y="1106150"/>
            <a:ext cx="2228850" cy="3079964"/>
          </a:xfrm>
          <a:prstGeom prst="rect">
            <a:avLst/>
          </a:prstGeom>
        </p:spPr>
      </p:pic>
      <p:sp>
        <p:nvSpPr>
          <p:cNvPr id="5" name="Rectangle 4"/>
          <p:cNvSpPr/>
          <p:nvPr/>
        </p:nvSpPr>
        <p:spPr>
          <a:xfrm>
            <a:off x="2063204" y="2150747"/>
            <a:ext cx="1588596"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2011</a:t>
            </a:r>
          </a:p>
        </p:txBody>
      </p:sp>
      <p:pic>
        <p:nvPicPr>
          <p:cNvPr id="6" name="Picture 5"/>
          <p:cNvPicPr>
            <a:picLocks noChangeAspect="1"/>
          </p:cNvPicPr>
          <p:nvPr/>
        </p:nvPicPr>
        <p:blipFill>
          <a:blip r:embed="rId4"/>
          <a:stretch>
            <a:fillRect/>
          </a:stretch>
        </p:blipFill>
        <p:spPr>
          <a:xfrm>
            <a:off x="5121780" y="949673"/>
            <a:ext cx="1934876" cy="3236441"/>
          </a:xfrm>
          <a:prstGeom prst="rect">
            <a:avLst/>
          </a:prstGeom>
        </p:spPr>
      </p:pic>
      <p:sp>
        <p:nvSpPr>
          <p:cNvPr id="7" name="Rectangle 6"/>
          <p:cNvSpPr/>
          <p:nvPr/>
        </p:nvSpPr>
        <p:spPr>
          <a:xfrm>
            <a:off x="4433778" y="1722802"/>
            <a:ext cx="1588596"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2016</a:t>
            </a:r>
          </a:p>
        </p:txBody>
      </p:sp>
      <p:pic>
        <p:nvPicPr>
          <p:cNvPr id="9" name="Picture 8"/>
          <p:cNvPicPr>
            <a:picLocks noChangeAspect="1"/>
          </p:cNvPicPr>
          <p:nvPr/>
        </p:nvPicPr>
        <p:blipFill>
          <a:blip r:embed="rId5"/>
          <a:stretch>
            <a:fillRect/>
          </a:stretch>
        </p:blipFill>
        <p:spPr>
          <a:xfrm>
            <a:off x="971551" y="3416586"/>
            <a:ext cx="2148317" cy="3556000"/>
          </a:xfrm>
          <a:prstGeom prst="rect">
            <a:avLst/>
          </a:prstGeom>
        </p:spPr>
      </p:pic>
      <p:sp>
        <p:nvSpPr>
          <p:cNvPr id="8" name="Rectangle 7"/>
          <p:cNvSpPr/>
          <p:nvPr/>
        </p:nvSpPr>
        <p:spPr>
          <a:xfrm>
            <a:off x="-143289" y="4580521"/>
            <a:ext cx="1588596"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p>
        </p:txBody>
      </p:sp>
      <p:pic>
        <p:nvPicPr>
          <p:cNvPr id="10" name="Picture 9"/>
          <p:cNvPicPr>
            <a:picLocks noChangeAspect="1"/>
          </p:cNvPicPr>
          <p:nvPr/>
        </p:nvPicPr>
        <p:blipFill>
          <a:blip r:embed="rId6"/>
          <a:stretch>
            <a:fillRect/>
          </a:stretch>
        </p:blipFill>
        <p:spPr>
          <a:xfrm>
            <a:off x="7073845" y="101600"/>
            <a:ext cx="2070155" cy="3056235"/>
          </a:xfrm>
          <a:prstGeom prst="rect">
            <a:avLst/>
          </a:prstGeom>
        </p:spPr>
      </p:pic>
      <p:sp>
        <p:nvSpPr>
          <p:cNvPr id="12" name="Rectangle 11"/>
          <p:cNvSpPr/>
          <p:nvPr/>
        </p:nvSpPr>
        <p:spPr>
          <a:xfrm>
            <a:off x="5485249" y="136212"/>
            <a:ext cx="1588596"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2019</a:t>
            </a:r>
          </a:p>
        </p:txBody>
      </p:sp>
      <p:pic>
        <p:nvPicPr>
          <p:cNvPr id="11" name="Picture 10" descr="Screen Shot 2019-02-21 at 6.04.28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5249" y="3830654"/>
            <a:ext cx="1970829" cy="3027346"/>
          </a:xfrm>
          <a:prstGeom prst="rect">
            <a:avLst/>
          </a:prstGeom>
        </p:spPr>
      </p:pic>
      <p:sp>
        <p:nvSpPr>
          <p:cNvPr id="2" name="TextBox 1"/>
          <p:cNvSpPr txBox="1"/>
          <p:nvPr/>
        </p:nvSpPr>
        <p:spPr>
          <a:xfrm>
            <a:off x="666154" y="157034"/>
            <a:ext cx="4819095" cy="646331"/>
          </a:xfrm>
          <a:prstGeom prst="rect">
            <a:avLst/>
          </a:prstGeom>
          <a:noFill/>
        </p:spPr>
        <p:txBody>
          <a:bodyPr wrap="square" rtlCol="0">
            <a:spAutoFit/>
          </a:bodyPr>
          <a:lstStyle/>
          <a:p>
            <a:r>
              <a:rPr lang="en-US" sz="3600" dirty="0">
                <a:solidFill>
                  <a:srgbClr val="FF0000"/>
                </a:solidFill>
              </a:rPr>
              <a:t>Antenarrative Books:</a:t>
            </a:r>
          </a:p>
        </p:txBody>
      </p:sp>
    </p:spTree>
    <p:extLst>
      <p:ext uri="{BB962C8B-B14F-4D97-AF65-F5344CB8AC3E}">
        <p14:creationId xmlns:p14="http://schemas.microsoft.com/office/powerpoint/2010/main" val="248799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F459B7-5E4B-364D-888B-3712BAD703DD}"/>
              </a:ext>
            </a:extLst>
          </p:cNvPr>
          <p:cNvSpPr>
            <a:spLocks noGrp="1"/>
          </p:cNvSpPr>
          <p:nvPr>
            <p:ph type="title"/>
          </p:nvPr>
        </p:nvSpPr>
        <p:spPr/>
        <p:txBody>
          <a:bodyPr/>
          <a:lstStyle/>
          <a:p>
            <a:r>
              <a:rPr lang="en-US" dirty="0"/>
              <a:t>Story Research as Tamara-land</a:t>
            </a:r>
          </a:p>
        </p:txBody>
      </p:sp>
      <p:sp>
        <p:nvSpPr>
          <p:cNvPr id="3" name="Content Placeholder 2">
            <a:extLst>
              <a:ext uri="{FF2B5EF4-FFF2-40B4-BE49-F238E27FC236}">
                <a16:creationId xmlns:a16="http://schemas.microsoft.com/office/drawing/2014/main" xmlns="" id="{B80D296C-1188-8B45-95B8-833F2BECE82C}"/>
              </a:ext>
            </a:extLst>
          </p:cNvPr>
          <p:cNvSpPr>
            <a:spLocks noGrp="1"/>
          </p:cNvSpPr>
          <p:nvPr>
            <p:ph idx="1"/>
          </p:nvPr>
        </p:nvSpPr>
        <p:spPr>
          <a:xfrm>
            <a:off x="1119352" y="1862959"/>
            <a:ext cx="7567448" cy="4525963"/>
          </a:xfrm>
        </p:spPr>
        <p:txBody>
          <a:bodyPr>
            <a:normAutofit lnSpcReduction="10000"/>
          </a:bodyPr>
          <a:lstStyle/>
          <a:p>
            <a:r>
              <a:rPr lang="en-US" dirty="0"/>
              <a:t>Text, Context, &amp; Subtext</a:t>
            </a:r>
          </a:p>
          <a:p>
            <a:r>
              <a:rPr lang="en-US" dirty="0"/>
              <a:t>Intertextuality &amp; Intersubjectivity </a:t>
            </a:r>
          </a:p>
          <a:p>
            <a:r>
              <a:rPr lang="en-US" dirty="0"/>
              <a:t>Antenarrative and Ante-story</a:t>
            </a:r>
          </a:p>
          <a:p>
            <a:r>
              <a:rPr lang="en-US" dirty="0"/>
              <a:t>6 B’s of Antenarrative</a:t>
            </a:r>
          </a:p>
          <a:p>
            <a:r>
              <a:rPr lang="en-US" dirty="0"/>
              <a:t>Story Deconstruction</a:t>
            </a:r>
          </a:p>
          <a:p>
            <a:r>
              <a:rPr lang="en-US" dirty="0"/>
              <a:t>IWOK &amp; WWOK ontologies/epistemologies</a:t>
            </a:r>
          </a:p>
          <a:p>
            <a:r>
              <a:rPr lang="en-US" dirty="0" err="1"/>
              <a:t>Restorying</a:t>
            </a:r>
            <a:endParaRPr lang="en-US" dirty="0"/>
          </a:p>
        </p:txBody>
      </p:sp>
    </p:spTree>
    <p:extLst>
      <p:ext uri="{BB962C8B-B14F-4D97-AF65-F5344CB8AC3E}">
        <p14:creationId xmlns:p14="http://schemas.microsoft.com/office/powerpoint/2010/main" val="69987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31228"/>
            <a:ext cx="9144000" cy="6858000"/>
          </a:xfrm>
          <a:prstGeom prst="rect">
            <a:avLst/>
          </a:prstGeom>
        </p:spPr>
      </p:pic>
    </p:spTree>
    <p:extLst>
      <p:ext uri="{BB962C8B-B14F-4D97-AF65-F5344CB8AC3E}">
        <p14:creationId xmlns:p14="http://schemas.microsoft.com/office/powerpoint/2010/main" val="262071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961847" y="4048363"/>
            <a:ext cx="5345650" cy="2809637"/>
          </a:xfrm>
          <a:prstGeom prst="rect">
            <a:avLst/>
          </a:prstGeom>
        </p:spPr>
      </p:pic>
      <p:sp>
        <p:nvSpPr>
          <p:cNvPr id="4" name="Title 3"/>
          <p:cNvSpPr>
            <a:spLocks noGrp="1"/>
          </p:cNvSpPr>
          <p:nvPr>
            <p:ph type="title"/>
          </p:nvPr>
        </p:nvSpPr>
        <p:spPr>
          <a:xfrm>
            <a:off x="0" y="28186"/>
            <a:ext cx="9144000" cy="521591"/>
          </a:xfrm>
        </p:spPr>
        <p:txBody>
          <a:bodyPr>
            <a:normAutofit fontScale="90000"/>
          </a:bodyPr>
          <a:lstStyle/>
          <a:p>
            <a:r>
              <a:rPr lang="en-US" dirty="0">
                <a:solidFill>
                  <a:srgbClr val="FF0000"/>
                </a:solidFill>
                <a:latin typeface="Arial Black"/>
                <a:cs typeface="Arial Black"/>
              </a:rPr>
              <a:t>Narrative - Counternarrative</a:t>
            </a:r>
          </a:p>
        </p:txBody>
      </p:sp>
      <p:pic>
        <p:nvPicPr>
          <p:cNvPr id="7" name="Picture 6"/>
          <p:cNvPicPr>
            <a:picLocks noChangeAspect="1"/>
          </p:cNvPicPr>
          <p:nvPr/>
        </p:nvPicPr>
        <p:blipFill>
          <a:blip r:embed="rId3"/>
          <a:stretch>
            <a:fillRect/>
          </a:stretch>
        </p:blipFill>
        <p:spPr>
          <a:xfrm>
            <a:off x="257268" y="947892"/>
            <a:ext cx="4026835" cy="5568867"/>
          </a:xfrm>
          <a:prstGeom prst="rect">
            <a:avLst/>
          </a:prstGeom>
        </p:spPr>
      </p:pic>
      <p:pic>
        <p:nvPicPr>
          <p:cNvPr id="8" name="Picture 7"/>
          <p:cNvPicPr>
            <a:picLocks noChangeAspect="1"/>
          </p:cNvPicPr>
          <p:nvPr/>
        </p:nvPicPr>
        <p:blipFill>
          <a:blip r:embed="rId4"/>
          <a:stretch>
            <a:fillRect/>
          </a:stretch>
        </p:blipFill>
        <p:spPr>
          <a:xfrm>
            <a:off x="4587402" y="549777"/>
            <a:ext cx="3980804" cy="3180177"/>
          </a:xfrm>
          <a:prstGeom prst="rect">
            <a:avLst/>
          </a:prstGeom>
        </p:spPr>
      </p:pic>
    </p:spTree>
    <p:extLst>
      <p:ext uri="{BB962C8B-B14F-4D97-AF65-F5344CB8AC3E}">
        <p14:creationId xmlns:p14="http://schemas.microsoft.com/office/powerpoint/2010/main" val="413030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7048"/>
          </a:xfrm>
        </p:spPr>
        <p:txBody>
          <a:bodyPr>
            <a:noAutofit/>
          </a:bodyPr>
          <a:lstStyle/>
          <a:p>
            <a:r>
              <a:rPr lang="en-US" sz="2800" dirty="0">
                <a:solidFill>
                  <a:srgbClr val="FF0000"/>
                </a:solidFill>
                <a:latin typeface="Arial Black"/>
                <a:cs typeface="Arial Black"/>
              </a:rPr>
              <a:t>BREAK OUT PROCESS</a:t>
            </a:r>
            <a:br>
              <a:rPr lang="en-US" sz="2800" dirty="0">
                <a:solidFill>
                  <a:srgbClr val="FF0000"/>
                </a:solidFill>
                <a:latin typeface="Arial Black"/>
                <a:cs typeface="Arial Black"/>
              </a:rPr>
            </a:br>
            <a:r>
              <a:rPr lang="en-US" sz="2800" dirty="0">
                <a:solidFill>
                  <a:srgbClr val="FF0000"/>
                </a:solidFill>
                <a:latin typeface="Arial Black"/>
                <a:cs typeface="Arial Black"/>
              </a:rPr>
              <a:t> </a:t>
            </a:r>
          </a:p>
        </p:txBody>
      </p:sp>
      <p:sp>
        <p:nvSpPr>
          <p:cNvPr id="3" name="Content Placeholder 2"/>
          <p:cNvSpPr>
            <a:spLocks noGrp="1"/>
          </p:cNvSpPr>
          <p:nvPr>
            <p:ph idx="1"/>
          </p:nvPr>
        </p:nvSpPr>
        <p:spPr>
          <a:xfrm>
            <a:off x="901975" y="1327048"/>
            <a:ext cx="8242025" cy="5530951"/>
          </a:xfrm>
        </p:spPr>
        <p:txBody>
          <a:bodyPr>
            <a:normAutofit fontScale="77500" lnSpcReduction="20000"/>
          </a:bodyPr>
          <a:lstStyle/>
          <a:p>
            <a:pPr lvl="1"/>
            <a:r>
              <a:rPr lang="en-US" sz="3400" b="1" dirty="0"/>
              <a:t>SPEAKERS</a:t>
            </a:r>
            <a:r>
              <a:rPr lang="en-US" sz="3400" dirty="0"/>
              <a:t>: Pick someone to share their story first. The person who speaks holds the Talking Stick, and only they have the authority to speak. They will share one (and only one) story. When done, the speaker says ‘I’m done’ or ‘Ho’ or ’I’m complete’ so people know when they are done. The current speaker chooses who will speak next and passes the Talking Stick to that person.</a:t>
            </a:r>
          </a:p>
          <a:p>
            <a:pPr lvl="1"/>
            <a:r>
              <a:rPr lang="en-US" sz="3400" b="1" dirty="0"/>
              <a:t>LISTENERS</a:t>
            </a:r>
            <a:r>
              <a:rPr lang="en-US" sz="3400" dirty="0"/>
              <a:t>: Use deep listening; do not ask questions of the storyteller, do not give advice, and please hold a space for silence because silence speaks. </a:t>
            </a:r>
          </a:p>
          <a:p>
            <a:pPr lvl="1"/>
            <a:r>
              <a:rPr lang="en-US" sz="3400" b="1" dirty="0"/>
              <a:t>PASS OPTION</a:t>
            </a:r>
            <a:r>
              <a:rPr lang="en-US" sz="3400" dirty="0"/>
              <a:t>: It is OK to ‘pass’ and wait for another opportunity;</a:t>
            </a:r>
          </a:p>
          <a:p>
            <a:pPr lvl="1"/>
            <a:r>
              <a:rPr lang="en-US" sz="3400" b="1" dirty="0"/>
              <a:t>TIME</a:t>
            </a:r>
            <a:r>
              <a:rPr lang="en-US" sz="3400" dirty="0"/>
              <a:t>: Continue to Story Circle until all have shared once, and if time remains you may do another round.</a:t>
            </a:r>
            <a:endParaRPr lang="en-US" dirty="0"/>
          </a:p>
        </p:txBody>
      </p:sp>
      <p:pic>
        <p:nvPicPr>
          <p:cNvPr id="4" name="Picture 3" descr="Boje s talkingstick.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8000"/>
            <a:ext cx="1206500" cy="5080000"/>
          </a:xfrm>
          <a:prstGeom prst="rect">
            <a:avLst/>
          </a:prstGeom>
        </p:spPr>
      </p:pic>
    </p:spTree>
    <p:extLst>
      <p:ext uri="{BB962C8B-B14F-4D97-AF65-F5344CB8AC3E}">
        <p14:creationId xmlns:p14="http://schemas.microsoft.com/office/powerpoint/2010/main" val="1393118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141A4-6F09-E148-84D7-B3580C949C5C}"/>
              </a:ext>
            </a:extLst>
          </p:cNvPr>
          <p:cNvSpPr>
            <a:spLocks noGrp="1"/>
          </p:cNvSpPr>
          <p:nvPr>
            <p:ph type="title"/>
          </p:nvPr>
        </p:nvSpPr>
        <p:spPr>
          <a:xfrm>
            <a:off x="457200" y="274637"/>
            <a:ext cx="8229600" cy="2258356"/>
          </a:xfrm>
        </p:spPr>
        <p:txBody>
          <a:bodyPr>
            <a:normAutofit fontScale="90000"/>
          </a:bodyPr>
          <a:lstStyle/>
          <a:p>
            <a:r>
              <a:rPr lang="en-US" sz="3100" dirty="0">
                <a:solidFill>
                  <a:srgbClr val="FF0000"/>
                </a:solidFill>
                <a:latin typeface="Arial Black"/>
                <a:cs typeface="Arial Black"/>
              </a:rPr>
              <a:t/>
            </a:r>
            <a:br>
              <a:rPr lang="en-US" sz="3100" dirty="0">
                <a:solidFill>
                  <a:srgbClr val="FF0000"/>
                </a:solidFill>
                <a:latin typeface="Arial Black"/>
                <a:cs typeface="Arial Black"/>
              </a:rPr>
            </a:br>
            <a:r>
              <a:rPr lang="en-US" sz="3100" dirty="0">
                <a:solidFill>
                  <a:srgbClr val="FF0000"/>
                </a:solidFill>
                <a:latin typeface="Arial Black"/>
                <a:cs typeface="Arial Black"/>
              </a:rPr>
              <a:t>Break Out #1: Tell a brief story about some way in which you think </a:t>
            </a:r>
            <a:br>
              <a:rPr lang="en-US" sz="3100" dirty="0">
                <a:solidFill>
                  <a:srgbClr val="FF0000"/>
                </a:solidFill>
                <a:latin typeface="Arial Black"/>
                <a:cs typeface="Arial Black"/>
              </a:rPr>
            </a:br>
            <a:r>
              <a:rPr lang="en-US" sz="3100" dirty="0">
                <a:solidFill>
                  <a:srgbClr val="FF0000"/>
                </a:solidFill>
                <a:latin typeface="Arial Black"/>
                <a:cs typeface="Arial Black"/>
              </a:rPr>
              <a:t>Global Warming is </a:t>
            </a:r>
            <a:br>
              <a:rPr lang="en-US" sz="3100" dirty="0">
                <a:solidFill>
                  <a:srgbClr val="FF0000"/>
                </a:solidFill>
                <a:latin typeface="Arial Black"/>
                <a:cs typeface="Arial Black"/>
              </a:rPr>
            </a:br>
            <a:r>
              <a:rPr lang="en-US" sz="3100" dirty="0">
                <a:solidFill>
                  <a:srgbClr val="FF0000"/>
                </a:solidFill>
                <a:latin typeface="Arial Black"/>
                <a:cs typeface="Arial Black"/>
              </a:rPr>
              <a:t>overestimated </a:t>
            </a:r>
            <a:r>
              <a:rPr lang="en-US" sz="3100" u="sng" dirty="0">
                <a:solidFill>
                  <a:srgbClr val="FF0000"/>
                </a:solidFill>
                <a:latin typeface="Arial Black"/>
                <a:cs typeface="Arial Black"/>
              </a:rPr>
              <a:t>or</a:t>
            </a:r>
            <a:r>
              <a:rPr lang="en-US" sz="3100" dirty="0">
                <a:solidFill>
                  <a:srgbClr val="FF0000"/>
                </a:solidFill>
                <a:latin typeface="Arial Black"/>
                <a:cs typeface="Arial Black"/>
              </a:rPr>
              <a:t> underestimated </a:t>
            </a:r>
            <a:br>
              <a:rPr lang="en-US" sz="3100" dirty="0">
                <a:solidFill>
                  <a:srgbClr val="FF0000"/>
                </a:solidFill>
                <a:latin typeface="Arial Black"/>
                <a:cs typeface="Arial Black"/>
              </a:rPr>
            </a:br>
            <a:r>
              <a:rPr lang="en-US" sz="3100" dirty="0">
                <a:solidFill>
                  <a:srgbClr val="FF0000"/>
                </a:solidFill>
                <a:latin typeface="Arial Black"/>
                <a:cs typeface="Arial Black"/>
              </a:rPr>
              <a:t>as a problem.</a:t>
            </a:r>
            <a:r>
              <a:rPr lang="en-US" dirty="0">
                <a:solidFill>
                  <a:srgbClr val="FF0000"/>
                </a:solidFill>
                <a:latin typeface="Arial Black"/>
                <a:cs typeface="Arial Black"/>
              </a:rPr>
              <a:t> </a:t>
            </a:r>
            <a:br>
              <a:rPr lang="en-US" dirty="0">
                <a:solidFill>
                  <a:srgbClr val="FF0000"/>
                </a:solidFill>
                <a:latin typeface="Arial Black"/>
                <a:cs typeface="Arial Black"/>
              </a:rPr>
            </a:br>
            <a:endParaRPr lang="en-US" dirty="0"/>
          </a:p>
        </p:txBody>
      </p:sp>
      <p:sp>
        <p:nvSpPr>
          <p:cNvPr id="3" name="Content Placeholder 2">
            <a:extLst>
              <a:ext uri="{FF2B5EF4-FFF2-40B4-BE49-F238E27FC236}">
                <a16:creationId xmlns:a16="http://schemas.microsoft.com/office/drawing/2014/main" xmlns="" id="{210F9CBF-6ADD-E04B-B9D8-D4DE41899E77}"/>
              </a:ext>
            </a:extLst>
          </p:cNvPr>
          <p:cNvSpPr>
            <a:spLocks noGrp="1"/>
          </p:cNvSpPr>
          <p:nvPr>
            <p:ph idx="1"/>
          </p:nvPr>
        </p:nvSpPr>
        <p:spPr>
          <a:xfrm>
            <a:off x="457200" y="2995447"/>
            <a:ext cx="8229600" cy="3130715"/>
          </a:xfrm>
        </p:spPr>
        <p:txBody>
          <a:bodyPr>
            <a:normAutofit/>
          </a:bodyPr>
          <a:lstStyle/>
          <a:p>
            <a:r>
              <a:rPr lang="en-US" sz="2400" dirty="0"/>
              <a:t>Choose a timekeeper for the group.</a:t>
            </a:r>
          </a:p>
          <a:p>
            <a:r>
              <a:rPr lang="en-US" sz="2400" dirty="0"/>
              <a:t>Tell your story in 1 minute or less.</a:t>
            </a:r>
          </a:p>
          <a:p>
            <a:r>
              <a:rPr lang="en-US" sz="2400" dirty="0"/>
              <a:t>This is information-seeking (we want a range of stories)</a:t>
            </a:r>
          </a:p>
          <a:p>
            <a:r>
              <a:rPr lang="en-US" sz="2400" u="sng" dirty="0"/>
              <a:t>NOT</a:t>
            </a:r>
            <a:r>
              <a:rPr lang="en-US" sz="2400" dirty="0"/>
              <a:t> argumentative, </a:t>
            </a:r>
            <a:r>
              <a:rPr lang="en-US" sz="2400" u="sng" dirty="0"/>
              <a:t>NOT</a:t>
            </a:r>
            <a:r>
              <a:rPr lang="en-US" sz="2400" dirty="0"/>
              <a:t> problem-solving, just </a:t>
            </a:r>
            <a:r>
              <a:rPr lang="en-US" sz="2400" u="sng" dirty="0"/>
              <a:t>story-sharing</a:t>
            </a:r>
          </a:p>
          <a:p>
            <a:r>
              <a:rPr lang="en-US" sz="2400" dirty="0"/>
              <a:t>When you return to the large group, we will ask if you have noticed a) Intertextuality (reliance on another text) </a:t>
            </a:r>
          </a:p>
          <a:p>
            <a:r>
              <a:rPr lang="en-US" sz="2400" dirty="0"/>
              <a:t>and/or b) Intersubjectivity (reliance on shared understanding)</a:t>
            </a:r>
          </a:p>
        </p:txBody>
      </p:sp>
    </p:spTree>
    <p:extLst>
      <p:ext uri="{BB962C8B-B14F-4D97-AF65-F5344CB8AC3E}">
        <p14:creationId xmlns:p14="http://schemas.microsoft.com/office/powerpoint/2010/main" val="398231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0D5895-0649-4E44-9A4D-CF8C5B3439C9}"/>
              </a:ext>
            </a:extLst>
          </p:cNvPr>
          <p:cNvSpPr>
            <a:spLocks noGrp="1"/>
          </p:cNvSpPr>
          <p:nvPr>
            <p:ph type="title"/>
          </p:nvPr>
        </p:nvSpPr>
        <p:spPr/>
        <p:txBody>
          <a:bodyPr/>
          <a:lstStyle/>
          <a:p>
            <a:r>
              <a:rPr lang="en-US" dirty="0"/>
              <a:t>Break Out #1 Debrief</a:t>
            </a:r>
          </a:p>
        </p:txBody>
      </p:sp>
      <p:sp>
        <p:nvSpPr>
          <p:cNvPr id="3" name="Content Placeholder 2">
            <a:extLst>
              <a:ext uri="{FF2B5EF4-FFF2-40B4-BE49-F238E27FC236}">
                <a16:creationId xmlns:a16="http://schemas.microsoft.com/office/drawing/2014/main" xmlns="" id="{28C8E1FA-EC6E-BC4F-9EA8-620C99C4E95A}"/>
              </a:ext>
            </a:extLst>
          </p:cNvPr>
          <p:cNvSpPr>
            <a:spLocks noGrp="1"/>
          </p:cNvSpPr>
          <p:nvPr>
            <p:ph idx="1"/>
          </p:nvPr>
        </p:nvSpPr>
        <p:spPr>
          <a:xfrm>
            <a:off x="457200" y="1600200"/>
            <a:ext cx="8229600" cy="4983162"/>
          </a:xfrm>
        </p:spPr>
        <p:txBody>
          <a:bodyPr>
            <a:normAutofit fontScale="92500" lnSpcReduction="10000"/>
          </a:bodyPr>
          <a:lstStyle/>
          <a:p>
            <a:r>
              <a:rPr lang="en-US" sz="2400" dirty="0"/>
              <a:t>Intertextuality:</a:t>
            </a:r>
          </a:p>
          <a:p>
            <a:pPr lvl="1"/>
            <a:r>
              <a:rPr lang="en-US" sz="2400" dirty="0"/>
              <a:t>	</a:t>
            </a:r>
            <a:r>
              <a:rPr lang="en-US" sz="2000" dirty="0"/>
              <a:t>Between corporate charters and environmental regulations</a:t>
            </a:r>
          </a:p>
          <a:p>
            <a:pPr lvl="1"/>
            <a:r>
              <a:rPr lang="en-US" sz="2000" dirty="0"/>
              <a:t>Between capitalist business practices and environmental science</a:t>
            </a:r>
            <a:endParaRPr lang="en-US" sz="2400" dirty="0"/>
          </a:p>
          <a:p>
            <a:r>
              <a:rPr lang="en-US" sz="2400" dirty="0"/>
              <a:t>Intersubjectivity </a:t>
            </a:r>
          </a:p>
          <a:p>
            <a:pPr marL="457200" lvl="1" indent="0">
              <a:buNone/>
            </a:pPr>
            <a:r>
              <a:rPr lang="en-US" sz="2000" dirty="0"/>
              <a:t>Taken-for-granted, unspoken parts of the story that ‘everyone knows’</a:t>
            </a:r>
          </a:p>
          <a:p>
            <a:pPr marL="457200" lvl="1" indent="0">
              <a:buNone/>
            </a:pPr>
            <a:r>
              <a:rPr lang="en-US" sz="2000" dirty="0"/>
              <a:t>Different for Indigenous-Ways-of-Knowing and Western-W-of-K</a:t>
            </a:r>
          </a:p>
          <a:p>
            <a:pPr marL="457200" lvl="1" indent="0">
              <a:buNone/>
            </a:pPr>
            <a:r>
              <a:rPr lang="en-US" sz="2000" dirty="0"/>
              <a:t>“You’ll be walking the stairs!” or “Man is in the Forest!”</a:t>
            </a:r>
          </a:p>
          <a:p>
            <a:pPr lvl="1"/>
            <a:endParaRPr lang="en-US" sz="2400" dirty="0"/>
          </a:p>
          <a:p>
            <a:pPr lvl="1"/>
            <a:r>
              <a:rPr lang="en-US" sz="2400" dirty="0"/>
              <a:t>Genesis 1:26-1:31  </a:t>
            </a:r>
            <a:r>
              <a:rPr lang="en-US" sz="2000" dirty="0"/>
              <a:t>And God said, 'Let us make </a:t>
            </a:r>
            <a:r>
              <a:rPr lang="en-US" sz="2000" b="1" dirty="0"/>
              <a:t>man</a:t>
            </a:r>
            <a:r>
              <a:rPr lang="en-US" sz="2000" dirty="0"/>
              <a:t> in our image, according to our likeness; and let them </a:t>
            </a:r>
            <a:r>
              <a:rPr lang="en-US" sz="2000" b="1" dirty="0"/>
              <a:t>have dominion over</a:t>
            </a:r>
            <a:r>
              <a:rPr lang="en-US" sz="2000" dirty="0"/>
              <a:t> the fish of the sea, and </a:t>
            </a:r>
            <a:r>
              <a:rPr lang="en-US" sz="2000" b="1" dirty="0"/>
              <a:t>over</a:t>
            </a:r>
            <a:r>
              <a:rPr lang="en-US" sz="2000" dirty="0"/>
              <a:t> the birds of the air, and </a:t>
            </a:r>
            <a:r>
              <a:rPr lang="en-US" sz="2000" b="1" dirty="0"/>
              <a:t>over</a:t>
            </a:r>
            <a:r>
              <a:rPr lang="en-US" sz="2000" dirty="0"/>
              <a:t>all the wild </a:t>
            </a:r>
            <a:r>
              <a:rPr lang="en-US" sz="2000" b="1" dirty="0"/>
              <a:t>animals</a:t>
            </a:r>
            <a:r>
              <a:rPr lang="en-US" sz="2000" dirty="0"/>
              <a:t> of the earth, and </a:t>
            </a:r>
            <a:r>
              <a:rPr lang="en-US" sz="2000" b="1" dirty="0"/>
              <a:t>over</a:t>
            </a:r>
            <a:r>
              <a:rPr lang="en-US" sz="2000" dirty="0"/>
              <a:t> every creeping thing that creeps upon the earth. ‘</a:t>
            </a:r>
          </a:p>
          <a:p>
            <a:pPr marL="457200" lvl="1" indent="0">
              <a:buNone/>
            </a:pPr>
            <a:endParaRPr lang="en-US" sz="2000" dirty="0"/>
          </a:p>
          <a:p>
            <a:pPr marL="457200" lvl="1" indent="0">
              <a:buNone/>
            </a:pPr>
            <a:r>
              <a:rPr lang="en-US" sz="2000" dirty="0"/>
              <a:t>What does ”dominion” mean? In IWOK or WWOK?</a:t>
            </a:r>
          </a:p>
        </p:txBody>
      </p:sp>
    </p:spTree>
    <p:extLst>
      <p:ext uri="{BB962C8B-B14F-4D97-AF65-F5344CB8AC3E}">
        <p14:creationId xmlns:p14="http://schemas.microsoft.com/office/powerpoint/2010/main" val="2762669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1224</TotalTime>
  <Words>2538</Words>
  <Application>Microsoft Macintosh PowerPoint</Application>
  <PresentationFormat>On-screen Show (4:3)</PresentationFormat>
  <Paragraphs>199</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Narratives and Counternarratives of Climate Change in  Storytelling Organization Research </vt:lpstr>
      <vt:lpstr>David And Grace Ann</vt:lpstr>
      <vt:lpstr>Purpose today</vt:lpstr>
      <vt:lpstr>Story Research as Tamara-land</vt:lpstr>
      <vt:lpstr>PowerPoint Presentation</vt:lpstr>
      <vt:lpstr>Narrative - Counternarrative</vt:lpstr>
      <vt:lpstr>BREAK OUT PROCESS  </vt:lpstr>
      <vt:lpstr> Break Out #1: Tell a brief story about some way in which you think  Global Warming is  overestimated or underestimated  as a problem.  </vt:lpstr>
      <vt:lpstr>Break Out #1 Debrief</vt:lpstr>
      <vt:lpstr>PowerPoint Presentation</vt:lpstr>
      <vt:lpstr>PowerPoint Presentation</vt:lpstr>
      <vt:lpstr>How to Deconstruct a Narrative</vt:lpstr>
      <vt:lpstr>Deconstruct this Book’s COUNTERNARRATIVE https://youtu.be/PEoZVbYMxPY </vt:lpstr>
      <vt:lpstr>BREAKOUT 2  Using Deconstruction Method </vt:lpstr>
      <vt:lpstr>PowerPoint Presentation</vt:lpstr>
      <vt:lpstr>What is Antenarrative?</vt:lpstr>
      <vt:lpstr>PowerPoint Presentation</vt:lpstr>
      <vt:lpstr>There are differences between Western Ways of Narrative and Indigenous Ways of Living Story</vt:lpstr>
      <vt:lpstr>What is LIVING STORY Web?</vt:lpstr>
      <vt:lpstr>PowerPoint Presentation</vt:lpstr>
      <vt:lpstr>PowerPoint Presentation</vt:lpstr>
      <vt:lpstr>BREAKOUT 3 – Using Restorying Method (successful at both the individual and the corporate levels) </vt:lpstr>
      <vt:lpstr>Aligning Inner and Outer, and Self and Other</vt:lpstr>
      <vt:lpstr>PowerPoint Presentation</vt:lpstr>
      <vt:lpstr> Break-out #4: Regarding Kubler-Ross’ STAGES, where are you now? Where do you want to be next?  How will you get there? </vt:lpstr>
      <vt:lpstr>PowerPoint Presentation</vt:lpstr>
      <vt:lpstr>Thank you</vt:lpstr>
      <vt:lpstr>For advanced method of Storytelling Research, our new book available in Oct 2020</vt:lpstr>
      <vt:lpstr>PowerPoint Presentation</vt:lpstr>
      <vt:lpstr>PowerPoint Presentation</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Boje</dc:creator>
  <cp:lastModifiedBy>David Boje</cp:lastModifiedBy>
  <cp:revision>71</cp:revision>
  <cp:lastPrinted>2020-08-16T14:41:56Z</cp:lastPrinted>
  <dcterms:created xsi:type="dcterms:W3CDTF">2020-07-08T18:43:08Z</dcterms:created>
  <dcterms:modified xsi:type="dcterms:W3CDTF">2020-08-17T10:37:00Z</dcterms:modified>
</cp:coreProperties>
</file>