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0"/>
  </p:notesMasterIdLst>
  <p:sldIdLst>
    <p:sldId id="256" r:id="rId2"/>
    <p:sldId id="276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6" r:id="rId13"/>
    <p:sldId id="272" r:id="rId14"/>
    <p:sldId id="273" r:id="rId15"/>
    <p:sldId id="268" r:id="rId16"/>
    <p:sldId id="277" r:id="rId17"/>
    <p:sldId id="274" r:id="rId18"/>
    <p:sldId id="263" r:id="rId19"/>
    <p:sldId id="267" r:id="rId20"/>
    <p:sldId id="262" r:id="rId21"/>
    <p:sldId id="261" r:id="rId22"/>
    <p:sldId id="260" r:id="rId23"/>
    <p:sldId id="259" r:id="rId24"/>
    <p:sldId id="270" r:id="rId25"/>
    <p:sldId id="257" r:id="rId26"/>
    <p:sldId id="271" r:id="rId27"/>
    <p:sldId id="269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9824-E22A-D543-9DEC-41EF5190C270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71F98-3BFA-D74E-BD30-EB5E20390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Braided River in</a:t>
            </a:r>
            <a:r>
              <a:rPr lang="en-US" baseline="0" dirty="0" smtClean="0"/>
              <a:t> Ice 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71F98-3BFA-D74E-BD30-EB5E203900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71F98-3BFA-D74E-BD30-EB5E203900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1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9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0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hyperlink" Target="https://www.stuff.co.nz/environment/106553853/fine-for-north-canterbury-farmer-who-cleared-70ha-of-braided-riverbed-for-commercial-gai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s://www.dropbox.com/sh/bd297r9f6lhgjeh/AAChF7KdZH7hvz3aGIySrTJwa?dl=0" TargetMode="External"/><Relationship Id="rId8" Type="http://schemas.openxmlformats.org/officeDocument/2006/relationships/hyperlink" Target="https://davidboje.com/Canterbur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4903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6" y="1009989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What is ‘Braided Leadership</a:t>
            </a:r>
            <a:r>
              <a:rPr lang="en-US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’?</a:t>
            </a:r>
            <a:endParaRPr lang="en-US" sz="48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2819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David M. Boje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Erskine Visiting Scholar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 of Canterbury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March 18 2019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2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Practico-Inert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Alterity = the state of Being Other in field of serial impotence that is anti-social</a:t>
            </a:r>
          </a:p>
          <a:p>
            <a:r>
              <a:rPr lang="en-US" dirty="0" smtClean="0"/>
              <a:t>Alterity is flight of the Other in systems of exploitation, oppression and </a:t>
            </a:r>
            <a:r>
              <a:rPr lang="en-US" dirty="0" err="1" smtClean="0"/>
              <a:t>strctural</a:t>
            </a:r>
            <a:r>
              <a:rPr lang="en-US" dirty="0" smtClean="0"/>
              <a:t> inequality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8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Practico-Inert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Coalition of Immokalee Workers (CIW)</a:t>
            </a:r>
          </a:p>
          <a:p>
            <a:r>
              <a:rPr lang="en-US" dirty="0" smtClean="0"/>
              <a:t>CIW forms </a:t>
            </a:r>
            <a:r>
              <a:rPr lang="en-US" dirty="0" err="1" smtClean="0"/>
              <a:t>aliances</a:t>
            </a:r>
            <a:r>
              <a:rPr lang="en-US" dirty="0" smtClean="0"/>
              <a:t> to change their practico-inert field, to change alienation by theater, by demonstration, by storytelling, and by </a:t>
            </a:r>
            <a:r>
              <a:rPr lang="en-US" dirty="0" err="1" smtClean="0"/>
              <a:t>enselmble</a:t>
            </a:r>
            <a:r>
              <a:rPr lang="en-US" dirty="0" smtClean="0"/>
              <a:t> leadership as their apparatuses of mediation.</a:t>
            </a:r>
          </a:p>
          <a:p>
            <a:r>
              <a:rPr lang="en-US" dirty="0" smtClean="0"/>
              <a:t>They do extensive multiplicity in fair Food Program</a:t>
            </a:r>
          </a:p>
          <a:p>
            <a:r>
              <a:rPr lang="en-US" dirty="0" smtClean="0"/>
              <a:t>CIW reverses modern day slavery by self-empowerment acts in movement </a:t>
            </a:r>
            <a:r>
              <a:rPr lang="en-US" smtClean="0"/>
              <a:t>of </a:t>
            </a:r>
            <a:r>
              <a:rPr lang="en-US" i="1" smtClean="0"/>
              <a:t>praxis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7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Braided River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061535"/>
            <a:ext cx="6985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813"/>
            <a:ext cx="9144000" cy="51471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4F6228"/>
                </a:solidFill>
              </a:rPr>
              <a:t>What went wrong in this Braided River?</a:t>
            </a:r>
            <a:endParaRPr lang="en-US" sz="4800" b="1" i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813"/>
            <a:ext cx="9144000" cy="5147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Fine for North Canterbury farmer who cleared 70ha of braided riverbed for commercial </a:t>
            </a:r>
            <a:r>
              <a:rPr lang="en-US" sz="3600" dirty="0" smtClean="0"/>
              <a:t>gain Aug 27 2018 </a:t>
            </a:r>
            <a:r>
              <a:rPr lang="en-US" sz="3600" dirty="0" smtClean="0">
                <a:hlinkClick r:id="rId3"/>
              </a:rPr>
              <a:t>Click here to read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487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022"/>
            <a:ext cx="8229600" cy="969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Angus Macfarlane, UC, </a:t>
            </a:r>
            <a:r>
              <a:rPr lang="en-US" dirty="0"/>
              <a:t>He Awa </a:t>
            </a:r>
            <a:r>
              <a:rPr lang="en-US" dirty="0" err="1" smtClean="0"/>
              <a:t>Whiri</a:t>
            </a:r>
            <a:r>
              <a:rPr lang="en-US" dirty="0" smtClean="0"/>
              <a:t>, p. 217 </a:t>
            </a:r>
            <a:endParaRPr lang="en-US" dirty="0"/>
          </a:p>
        </p:txBody>
      </p:sp>
      <p:pic>
        <p:nvPicPr>
          <p:cNvPr id="5" name="Picture 4" descr="Screen Shot 2019-03-17 at 11.1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251152"/>
            <a:ext cx="7268514" cy="56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0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ZigZag Self-Correcting 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851"/>
            <a:ext cx="9144000" cy="64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readings by </a:t>
            </a:r>
            <a:r>
              <a:rPr lang="en-US" smtClean="0"/>
              <a:t>Colleen Mills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1628507"/>
            <a:ext cx="7479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Lips-</a:t>
            </a:r>
            <a:r>
              <a:rPr lang="en-US" dirty="0" err="1"/>
              <a:t>Wiersma</a:t>
            </a:r>
            <a:r>
              <a:rPr lang="en-US" dirty="0"/>
              <a:t>, M., &amp; Mills, C. (2002). Coming out of the closet: Negotiating spiritual expression in the workplace. Journal of managerial Psychology, 17(3), 183-202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5507515"/>
            <a:ext cx="7647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Rogers, P., Burnside-Lawry, J., </a:t>
            </a:r>
            <a:r>
              <a:rPr lang="en-US" dirty="0" err="1"/>
              <a:t>Dragisic</a:t>
            </a:r>
            <a:r>
              <a:rPr lang="en-US" dirty="0"/>
              <a:t>, J., &amp; Mills, C. (2016). Collaboration and communication: Building a research agenda and way of working towards community disaster resilience. Disaster Prevention and Management, 25(1), 75-90.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757250"/>
            <a:ext cx="7479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Mills, C. (2011). Grappling with the dark side of </a:t>
            </a:r>
            <a:r>
              <a:rPr lang="en-US" dirty="0" err="1"/>
              <a:t>organisations</a:t>
            </a:r>
            <a:r>
              <a:rPr lang="en-US" dirty="0"/>
              <a:t> [Paper in special issue: Exploring the Dark Side of </a:t>
            </a:r>
            <a:r>
              <a:rPr lang="en-US" dirty="0" err="1"/>
              <a:t>Organisations</a:t>
            </a:r>
            <a:r>
              <a:rPr lang="en-US" dirty="0"/>
              <a:t>: A Communication Perspective. Mills, Colleen (ed.).]. Australian Journal of Communication, 38(1), 1.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4029165"/>
            <a:ext cx="7647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Mills, C. E. (2018). Creating Meaningful Dialogic Spaces: A Case of Liberation Management. The Palgrave Handbook of workplace spirituality and fulfillment, 1-21.</a:t>
            </a:r>
          </a:p>
        </p:txBody>
      </p:sp>
    </p:spTree>
    <p:extLst>
      <p:ext uri="{BB962C8B-B14F-4D97-AF65-F5344CB8AC3E}">
        <p14:creationId xmlns:p14="http://schemas.microsoft.com/office/powerpoint/2010/main" val="297566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What would Karl Popper say?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1600200"/>
            <a:ext cx="8740142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In 1940, lecturing at Canterbury College </a:t>
            </a:r>
            <a:r>
              <a:rPr lang="en-US" sz="4400" dirty="0" smtClean="0">
                <a:sym typeface="Wingdings"/>
              </a:rPr>
              <a:t></a:t>
            </a:r>
            <a:r>
              <a:rPr lang="en-US" sz="4400" dirty="0" smtClean="0"/>
              <a:t>There must be a </a:t>
            </a:r>
            <a:r>
              <a:rPr lang="en-US" sz="4400" dirty="0"/>
              <a:t>“spirit of cooperation, not only of Christians and non-Christians, but of </a:t>
            </a:r>
            <a:r>
              <a:rPr lang="en-US" sz="4400" dirty="0" smtClean="0"/>
              <a:t>[all races &amp; ethnicities], </a:t>
            </a:r>
            <a:r>
              <a:rPr lang="en-US" sz="4400" dirty="0"/>
              <a:t>of Māoris and Pākehās, of scholars and layman, of old and </a:t>
            </a:r>
            <a:r>
              <a:rPr lang="en-US" sz="4400" dirty="0" smtClean="0"/>
              <a:t>young</a:t>
            </a:r>
            <a:r>
              <a:rPr lang="en-US" sz="4400" dirty="0"/>
              <a:t> </a:t>
            </a:r>
            <a:r>
              <a:rPr lang="mr-IN" sz="4400" dirty="0" smtClean="0"/>
              <a:t>…</a:t>
            </a:r>
            <a:r>
              <a:rPr lang="en-US" sz="4400" dirty="0" smtClean="0"/>
              <a:t>”</a:t>
            </a:r>
            <a:r>
              <a:rPr lang="en-US" sz="4400" dirty="0" smtClean="0">
                <a:effectLst/>
              </a:rPr>
              <a:t> </a:t>
            </a:r>
            <a:r>
              <a:rPr lang="en-US" sz="4000" dirty="0" smtClean="0">
                <a:effectLst/>
              </a:rPr>
              <a:t>(Popper, 2008: 62, bracketed changes ours).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455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4F6228"/>
                </a:solidFill>
              </a:rPr>
              <a:t>The Spirit of Cooperation</a:t>
            </a:r>
            <a:endParaRPr lang="en-US" sz="5400" b="1" i="1" dirty="0">
              <a:solidFill>
                <a:srgbClr val="4F622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“… a prerequisite towards building a world which is a little better than ours at present” and in “a common effort to get nearer to the truth of what is the spirit of rationalism</a:t>
            </a:r>
            <a:r>
              <a:rPr lang="en-US" dirty="0" smtClean="0"/>
              <a:t>”</a:t>
            </a:r>
            <a:r>
              <a:rPr lang="en-US" dirty="0" smtClean="0">
                <a:effectLst/>
              </a:rPr>
              <a:t> (Popper, 2008: 62). Lecture in Canterbury College, New Zealand, 1940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21 at 6.04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6699" cy="3912976"/>
          </a:xfrm>
          <a:prstGeom prst="rect">
            <a:avLst/>
          </a:prstGeom>
        </p:spPr>
      </p:pic>
      <p:pic>
        <p:nvPicPr>
          <p:cNvPr id="6" name="Picture 5" descr="Final Cover NO PLANET 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66" y="44216"/>
            <a:ext cx="3203233" cy="3868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6699" y="0"/>
            <a:ext cx="2994067" cy="37856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/>
              <a:t>Storytelling Science and Your </a:t>
            </a:r>
            <a:r>
              <a:rPr lang="en-US" b="1" cap="all" dirty="0" smtClean="0"/>
              <a:t>Dissertation</a:t>
            </a:r>
          </a:p>
          <a:p>
            <a:pPr algn="ctr"/>
            <a:endParaRPr lang="en-US" b="1" cap="all" dirty="0"/>
          </a:p>
          <a:p>
            <a:pPr algn="ctr"/>
            <a:endParaRPr lang="en-US" b="1" cap="all" dirty="0" smtClean="0"/>
          </a:p>
          <a:p>
            <a:pPr algn="ctr"/>
            <a:endParaRPr lang="en-US" b="1" cap="all" dirty="0" smtClean="0"/>
          </a:p>
          <a:p>
            <a:pPr algn="ctr"/>
            <a:endParaRPr lang="en-US" b="1" cap="all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David </a:t>
            </a:r>
            <a:r>
              <a:rPr lang="en-US" dirty="0"/>
              <a:t>M. Boje &amp; Grace Ann Rosile</a:t>
            </a:r>
          </a:p>
          <a:p>
            <a:pPr algn="ctr"/>
            <a:r>
              <a:rPr lang="en-US" sz="1400" dirty="0"/>
              <a:t>UK, US, Singapore: World Scientific</a:t>
            </a:r>
          </a:p>
          <a:p>
            <a:pPr algn="ctr"/>
            <a:r>
              <a:rPr lang="en-US" sz="1400" dirty="0"/>
              <a:t>February 21, 2019; Revised March </a:t>
            </a:r>
            <a:r>
              <a:rPr lang="en-US" sz="1400" dirty="0" smtClean="0"/>
              <a:t>19, 2019</a:t>
            </a:r>
            <a:endParaRPr lang="en-US" sz="1400" dirty="0"/>
          </a:p>
        </p:txBody>
      </p:sp>
      <p:pic>
        <p:nvPicPr>
          <p:cNvPr id="5" name="Picture 4" descr="Cup Naive Muddle Popper p. 6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11" y="703606"/>
            <a:ext cx="1167137" cy="17675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976"/>
            <a:ext cx="4187962" cy="2945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9" y="48550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Download Storytelling Science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book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slides for this presentation at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https://davidboje.com/Canterbury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17 at 10.3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8100"/>
            <a:ext cx="68072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5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17 at 10.3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5900"/>
            <a:ext cx="63881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3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17 at 10.2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2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3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3-17 at 10.1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8900"/>
            <a:ext cx="75438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7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Pākehā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/>
              <a:t>New Zealander of European descent; new settler to Aotearoa New </a:t>
            </a:r>
            <a:r>
              <a:rPr lang="en-US" dirty="0" smtClean="0"/>
              <a:t>Zealand</a:t>
            </a:r>
          </a:p>
          <a:p>
            <a:pPr marL="0" indent="0">
              <a:buNone/>
            </a:pPr>
            <a:r>
              <a:rPr lang="en-US" dirty="0" smtClean="0"/>
              <a:t>Māori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ndigenous </a:t>
            </a:r>
            <a:r>
              <a:rPr lang="en-US" dirty="0"/>
              <a:t>people of Aotearoa New Zealand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Kaupapa Māori </a:t>
            </a:r>
            <a:r>
              <a:rPr lang="en-US" dirty="0" smtClean="0">
                <a:sym typeface="Wingdings"/>
              </a:rPr>
              <a:t> Māori approach to Native Science (see work by Rosile, 2016; Boje &amp; Rosile </a:t>
            </a:r>
            <a:r>
              <a:rPr lang="en-US" i="1" dirty="0" smtClean="0">
                <a:sym typeface="Wingdings"/>
              </a:rPr>
              <a:t>in press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5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3-17 at 10.1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2700"/>
            <a:ext cx="84963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3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River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91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Kaupapa Māori Streams</a:t>
            </a:r>
          </a:p>
          <a:p>
            <a:pPr marL="0" indent="0">
              <a:buNone/>
            </a:pPr>
            <a:r>
              <a:rPr lang="en-US" dirty="0" smtClean="0"/>
              <a:t>Indigenous Ways of Knowing (IWOK)</a:t>
            </a:r>
          </a:p>
          <a:p>
            <a:r>
              <a:rPr lang="en-US" dirty="0" smtClean="0"/>
              <a:t>Ways of Being</a:t>
            </a:r>
          </a:p>
          <a:p>
            <a:r>
              <a:rPr lang="en-US" dirty="0" smtClean="0"/>
              <a:t>Ways of Doing</a:t>
            </a:r>
          </a:p>
          <a:p>
            <a:r>
              <a:rPr lang="en-US" dirty="0" smtClean="0"/>
              <a:t>Ways of Testing</a:t>
            </a:r>
          </a:p>
          <a:p>
            <a:r>
              <a:rPr lang="en-US" dirty="0" smtClean="0"/>
              <a:t>Ways of Leading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60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Pākehā Streams</a:t>
            </a:r>
          </a:p>
          <a:p>
            <a:pPr marL="0" indent="0">
              <a:buNone/>
            </a:pPr>
            <a:r>
              <a:rPr lang="en-US" dirty="0" smtClean="0"/>
              <a:t>Western Ways of Knowing (WWOK)</a:t>
            </a:r>
          </a:p>
          <a:p>
            <a:r>
              <a:rPr lang="en-US" dirty="0" smtClean="0"/>
              <a:t>Ways of Being</a:t>
            </a:r>
          </a:p>
          <a:p>
            <a:r>
              <a:rPr lang="en-US" dirty="0" smtClean="0"/>
              <a:t>Ways of Doing</a:t>
            </a:r>
          </a:p>
          <a:p>
            <a:r>
              <a:rPr lang="en-US" dirty="0" smtClean="0"/>
              <a:t>Ways of Testing</a:t>
            </a:r>
          </a:p>
          <a:p>
            <a:r>
              <a:rPr lang="en-US" dirty="0" smtClean="0"/>
              <a:t>Ways of Leading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27083" y="5191353"/>
            <a:ext cx="7626303" cy="179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b="1" i="1" dirty="0" smtClean="0">
                <a:solidFill>
                  <a:srgbClr val="4F6228"/>
                </a:solidFill>
              </a:rPr>
              <a:t>How to blend in together-telling Ensembles of Leadership? </a:t>
            </a:r>
            <a:endParaRPr lang="en-US" sz="4000" b="1" i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8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</a:rPr>
              <a:t>Popper’s (2008) Spirit of Cooperation fits Macfarlane’s University of Canterbury work</a:t>
            </a:r>
            <a:endParaRPr lang="en-US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Macfarlane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“</a:t>
            </a:r>
            <a:r>
              <a:rPr lang="en-US" dirty="0"/>
              <a:t>promotes the blending of clinical and cultural streams of knowledge (affectionately named ‘</a:t>
            </a:r>
            <a:r>
              <a:rPr lang="en-US" dirty="0" err="1"/>
              <a:t>Tō</a:t>
            </a:r>
            <a:r>
              <a:rPr lang="en-US" dirty="0"/>
              <a:t> </a:t>
            </a:r>
            <a:r>
              <a:rPr lang="en-US" dirty="0" err="1"/>
              <a:t>Tātou</a:t>
            </a:r>
            <a:r>
              <a:rPr lang="en-US" dirty="0"/>
              <a:t> </a:t>
            </a:r>
            <a:r>
              <a:rPr lang="en-US" dirty="0" err="1"/>
              <a:t>Waka</a:t>
            </a:r>
            <a:r>
              <a:rPr lang="en-US" dirty="0"/>
              <a:t>’ – Our Canoe)…. A blended scientific-indigenous framework (appropriately names ‘He Awa Whiria’ – The Braided </a:t>
            </a:r>
            <a:r>
              <a:rPr lang="en-US" dirty="0" smtClean="0"/>
              <a:t>Rivers)”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Macfarlane (2012: 205)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Popper asks this Leadership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4F6228"/>
                </a:solidFill>
              </a:rPr>
              <a:t>Should there be ‘Sweeping Social Engineering’ or ‘Piecemeal’ Zigzag changes by ‘social experiment’ in the context he lectured about in New Zealand, in 1940?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4F6228"/>
                </a:solidFill>
              </a:rPr>
              <a:t>WHAT IS YOUR ANSWER AS STUDENTS OF LEADERSHIP?</a:t>
            </a:r>
          </a:p>
          <a:p>
            <a:pPr marL="0" indent="0">
              <a:buNone/>
            </a:pPr>
            <a:endParaRPr lang="en-US" b="1" i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5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5" y="312615"/>
            <a:ext cx="8152731" cy="61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8" y="1600200"/>
            <a:ext cx="8987692" cy="4525963"/>
          </a:xfrm>
        </p:spPr>
        <p:txBody>
          <a:bodyPr/>
          <a:lstStyle/>
          <a:p>
            <a:r>
              <a:rPr lang="en-US" dirty="0" smtClean="0"/>
              <a:t>Human Relations (HR) has become Human Resource Management (HRM)</a:t>
            </a:r>
          </a:p>
          <a:p>
            <a:r>
              <a:rPr lang="en-US" dirty="0" smtClean="0"/>
              <a:t>1945 Karl Popper, and Sir Eccles wrote the ‘Canterbury Declaration with colleagues in New Zealand</a:t>
            </a:r>
          </a:p>
          <a:p>
            <a:r>
              <a:rPr lang="en-US" dirty="0" smtClean="0"/>
              <a:t>Why TEACHING was DUALITY with RESEARCH</a:t>
            </a:r>
          </a:p>
          <a:p>
            <a:r>
              <a:rPr lang="en-US" dirty="0" smtClean="0"/>
              <a:t>They proposed FUSION of Teaching &amp;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2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Practical Ensemble of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Practico-inert (Sartre) was problem for Popper &amp; Eccles, a contradiction of Teaching &amp; Research</a:t>
            </a:r>
          </a:p>
          <a:p>
            <a:pPr marL="0" indent="0">
              <a:buNone/>
            </a:pPr>
            <a:r>
              <a:rPr lang="en-US" dirty="0" smtClean="0"/>
              <a:t>“We do not </a:t>
            </a:r>
            <a:r>
              <a:rPr lang="en-US" dirty="0" err="1" smtClean="0"/>
              <a:t>accpet</a:t>
            </a:r>
            <a:r>
              <a:rPr lang="en-US" dirty="0" smtClean="0"/>
              <a:t> the point of view that teaching is the main function of the University</a:t>
            </a:r>
            <a:r>
              <a:rPr lang="mr-IN" dirty="0" smtClean="0"/>
              <a:t>…</a:t>
            </a:r>
            <a:r>
              <a:rPr lang="en-US" dirty="0"/>
              <a:t> </a:t>
            </a:r>
            <a:r>
              <a:rPr lang="en-US" dirty="0" smtClean="0"/>
              <a:t>Teaching which is not linked with research is on a lower lane and does not stimulate the best intellects of successive generations of students” (1945: 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9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Practico-Inert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Is a sociomaterial field that can by Bureaucracy, Hierarchy, Central Administration become PASSIVE, and in the Exteriority of the 8 billionaires we become Other, powerless groups in ALIENATION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is relation of Popper &amp; Eccles Canterbury </a:t>
            </a:r>
            <a:r>
              <a:rPr lang="en-US" dirty="0" err="1" smtClean="0"/>
              <a:t>Declartaion</a:t>
            </a:r>
            <a:r>
              <a:rPr lang="en-US" dirty="0" smtClean="0"/>
              <a:t> to Jean Paul Sartre’s Practical Ensemble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0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Practico-Inert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commonly held view that the University is </a:t>
            </a:r>
            <a:r>
              <a:rPr lang="en-US" dirty="0" err="1" smtClean="0"/>
              <a:t>prmarily</a:t>
            </a:r>
            <a:r>
              <a:rPr lang="en-US" dirty="0" smtClean="0"/>
              <a:t> a teaching institution should be </a:t>
            </a:r>
            <a:r>
              <a:rPr lang="en-US" dirty="0" err="1" smtClean="0"/>
              <a:t>abondoned</a:t>
            </a:r>
            <a:r>
              <a:rPr lang="en-US" dirty="0" smtClean="0"/>
              <a:t> and the University should be looked upon as an institution in </a:t>
            </a:r>
            <a:r>
              <a:rPr lang="en-US" dirty="0" err="1" smtClean="0"/>
              <a:t>shich</a:t>
            </a:r>
            <a:r>
              <a:rPr lang="en-US" dirty="0" smtClean="0"/>
              <a:t> the spirit of free inquiry is preserved and cultivated” (Canterbury Declaration, 1945: 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5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Practico-Inert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work in practico-inert ensembles in which we “hand to the student a definite body of examinable knowledge” is a praxis that must be discarded (Canterbury Declaration, p. 3). </a:t>
            </a:r>
          </a:p>
          <a:p>
            <a:r>
              <a:rPr lang="en-US" dirty="0" smtClean="0"/>
              <a:t>In the sociomateriality of Teaching, Research, and Student learning there there is lack of material resources, and technologies are displacing teachers and researchers, resulting in more alienation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Practico-Inert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Capitalism is bringing more :air pollution, destruction of the environment, occupational diseases, etc.” (Sartre, 207). </a:t>
            </a:r>
          </a:p>
          <a:p>
            <a:r>
              <a:rPr lang="en-US" dirty="0" smtClean="0"/>
              <a:t>We become abstract beings, in what Savall calls the TFW virus of bureaucracy and central hierarchic control systems of organization as our praxis field in Sartre ‘negation of workers’ </a:t>
            </a:r>
            <a:r>
              <a:rPr lang="en-US" dirty="0" err="1" smtClean="0"/>
              <a:t>hows</a:t>
            </a:r>
            <a:r>
              <a:rPr lang="en-US" dirty="0" smtClean="0"/>
              <a:t> humanity is at risk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4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1118</Words>
  <Application>Microsoft Macintosh PowerPoint</Application>
  <PresentationFormat>On-screen Show (4:3)</PresentationFormat>
  <Paragraphs>88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What is ‘Braided Leadership’?</vt:lpstr>
      <vt:lpstr>PowerPoint Presentation</vt:lpstr>
      <vt:lpstr>PowerPoint Presentation</vt:lpstr>
      <vt:lpstr>University Changes </vt:lpstr>
      <vt:lpstr>What is a Practical Ensemble of Leadership?</vt:lpstr>
      <vt:lpstr>Practico-Inert</vt:lpstr>
      <vt:lpstr>Practico-Inert</vt:lpstr>
      <vt:lpstr>Practico-Inert</vt:lpstr>
      <vt:lpstr>Practico-Inert Field</vt:lpstr>
      <vt:lpstr>Practico-Inert Field</vt:lpstr>
      <vt:lpstr>Practico-Inert Field</vt:lpstr>
      <vt:lpstr>Braided River</vt:lpstr>
      <vt:lpstr>What went wrong in this Braided River?</vt:lpstr>
      <vt:lpstr>PowerPoint Presentation</vt:lpstr>
      <vt:lpstr>Angus Macfarlane, UC, He Awa Whiri, p. 217 </vt:lpstr>
      <vt:lpstr>PowerPoint Presentation</vt:lpstr>
      <vt:lpstr>Some readings by Colleen Mills</vt:lpstr>
      <vt:lpstr>What would Karl Popper say?</vt:lpstr>
      <vt:lpstr>The Spirit of Cooperation</vt:lpstr>
      <vt:lpstr>PowerPoint Presentation</vt:lpstr>
      <vt:lpstr>PowerPoint Presentation</vt:lpstr>
      <vt:lpstr>PowerPoint Presentation</vt:lpstr>
      <vt:lpstr>PowerPoint Presentation</vt:lpstr>
      <vt:lpstr>Some Definitions</vt:lpstr>
      <vt:lpstr>PowerPoint Presentation</vt:lpstr>
      <vt:lpstr>Blended River</vt:lpstr>
      <vt:lpstr>Popper’s (2008) Spirit of Cooperation fits Macfarlane’s University of Canterbury work</vt:lpstr>
      <vt:lpstr>Popper asks this Leadership Question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Boje</dc:creator>
  <cp:lastModifiedBy>David Boje</cp:lastModifiedBy>
  <cp:revision>18</cp:revision>
  <dcterms:created xsi:type="dcterms:W3CDTF">2019-03-16T21:10:58Z</dcterms:created>
  <dcterms:modified xsi:type="dcterms:W3CDTF">2019-03-19T20:36:51Z</dcterms:modified>
</cp:coreProperties>
</file>