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7" r:id="rId1"/>
  </p:sldMasterIdLst>
  <p:notesMasterIdLst>
    <p:notesMasterId r:id="rId30"/>
  </p:notesMasterIdLst>
  <p:sldIdLst>
    <p:sldId id="256" r:id="rId2"/>
    <p:sldId id="257" r:id="rId3"/>
    <p:sldId id="258" r:id="rId4"/>
    <p:sldId id="259" r:id="rId5"/>
    <p:sldId id="260" r:id="rId6"/>
    <p:sldId id="261" r:id="rId7"/>
    <p:sldId id="262" r:id="rId8"/>
    <p:sldId id="263" r:id="rId9"/>
    <p:sldId id="284" r:id="rId10"/>
    <p:sldId id="264" r:id="rId11"/>
    <p:sldId id="265" r:id="rId12"/>
    <p:sldId id="266" r:id="rId13"/>
    <p:sldId id="282" r:id="rId14"/>
    <p:sldId id="283" r:id="rId15"/>
    <p:sldId id="267" r:id="rId16"/>
    <p:sldId id="268" r:id="rId17"/>
    <p:sldId id="269" r:id="rId18"/>
    <p:sldId id="270" r:id="rId19"/>
    <p:sldId id="271" r:id="rId20"/>
    <p:sldId id="280" r:id="rId21"/>
    <p:sldId id="272" r:id="rId22"/>
    <p:sldId id="273" r:id="rId23"/>
    <p:sldId id="274" r:id="rId24"/>
    <p:sldId id="275" r:id="rId25"/>
    <p:sldId id="279" r:id="rId26"/>
    <p:sldId id="276" r:id="rId27"/>
    <p:sldId id="281" r:id="rId28"/>
    <p:sldId id="277"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942" autoAdjust="0"/>
  </p:normalViewPr>
  <p:slideViewPr>
    <p:cSldViewPr snapToGrid="0" snapToObjects="1">
      <p:cViewPr varScale="1">
        <p:scale>
          <a:sx n="106" d="100"/>
          <a:sy n="106" d="100"/>
        </p:scale>
        <p:origin x="-1448"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1C4858-3119-3145-91BD-ECA7D8506D28}" type="datetimeFigureOut">
              <a:rPr lang="en-US" smtClean="0"/>
              <a:t>3/15/18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D027BC-4386-7443-AC6F-91943012E8EC}" type="slidenum">
              <a:rPr lang="en-US" smtClean="0"/>
              <a:t>‹#›</a:t>
            </a:fld>
            <a:endParaRPr lang="en-US"/>
          </a:p>
        </p:txBody>
      </p:sp>
    </p:spTree>
    <p:extLst>
      <p:ext uri="{BB962C8B-B14F-4D97-AF65-F5344CB8AC3E}">
        <p14:creationId xmlns:p14="http://schemas.microsoft.com/office/powerpoint/2010/main" val="62121227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researchgate.net/publication/312172090_Perhaps_the_Dodo_Should_Have_Accounted_for_Humanity_Accounts_of_Humanity_and_Its_Extinction?_iepl%5BviewId%5D=IHOAXaqJu647AXSN1w8yRtiL&amp;_iepl%5BprofilePublicationItemVariant%5D=default&amp;_iepl%5Bcontexts%5D%5B0%5D=prfpi&amp;_iepl%5BtargetEntityId%5D=PB:312172090&amp;_iepl%5BinteractionType%5D=publicationTitle" TargetMode="External"/><Relationship Id="rId4" Type="http://schemas.openxmlformats.org/officeDocument/2006/relationships/hyperlink" Target="https://doi.org/10.1108/AAAJ-03-2016-2483" TargetMode="External"/><Relationship Id="rId5" Type="http://schemas.openxmlformats.org/officeDocument/2006/relationships/hyperlink" Target="https://doi.org/10.1108/AAAJ-07-2017-3010" TargetMode="External"/><Relationship Id="rId6" Type="http://schemas.openxmlformats.org/officeDocument/2006/relationships/hyperlink" Target="http://dx.doi.org/10.1007/s10551-015-2931-7" TargetMode="External"/><Relationship Id="rId7" Type="http://schemas.openxmlformats.org/officeDocument/2006/relationships/hyperlink" Target="http://dx.doi.org/10.1177/0007650315611459" TargetMode="External"/><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researchgate.net/publication/312172090_Perhaps_the_Dodo_Should_Have_Accounted_for_Humanity_Accounts_of_Humanity_and_Its_Extinction?_iepl%5BviewId%5D=IHOAXaqJu647AXSN1w8yRtiL&amp;_iepl%5BprofilePublicationItemVariant%5D=default&amp;_iepl%5Bcontexts%5D%5B0%5D=prfpi&amp;_iepl%5BtargetEntityId%5D=PB:312172090&amp;_iepl%5BinteractionType%5D=publicationTitle" TargetMode="External"/><Relationship Id="rId4" Type="http://schemas.openxmlformats.org/officeDocument/2006/relationships/hyperlink" Target="https://doi.org/10.1108/AAAJ-03-2016-2483" TargetMode="External"/><Relationship Id="rId5" Type="http://schemas.openxmlformats.org/officeDocument/2006/relationships/hyperlink" Target="https://doi.org/10.1108/AAAJ-07-2017-3010" TargetMode="External"/><Relationship Id="rId6" Type="http://schemas.openxmlformats.org/officeDocument/2006/relationships/hyperlink" Target="http://dx.doi.org/10.1007/s10551-015-2931-7" TargetMode="External"/><Relationship Id="rId7" Type="http://schemas.openxmlformats.org/officeDocument/2006/relationships/hyperlink" Target="http://dx.doi.org/10.1177/0007650315611459" TargetMode="External"/><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If time remains, answer: Why does New Zealand have highest youth suicide rate in the developed world? On poster, Top 3 reasons</a:t>
            </a:r>
          </a:p>
          <a:p>
            <a:endParaRPr lang="en-US" dirty="0"/>
          </a:p>
        </p:txBody>
      </p:sp>
      <p:sp>
        <p:nvSpPr>
          <p:cNvPr id="4" name="Slide Number Placeholder 3"/>
          <p:cNvSpPr>
            <a:spLocks noGrp="1"/>
          </p:cNvSpPr>
          <p:nvPr>
            <p:ph type="sldNum" sz="quarter" idx="10"/>
          </p:nvPr>
        </p:nvSpPr>
        <p:spPr/>
        <p:txBody>
          <a:bodyPr/>
          <a:lstStyle/>
          <a:p>
            <a:fld id="{DBD027BC-4386-7443-AC6F-91943012E8EC}" type="slidenum">
              <a:rPr lang="en-US" smtClean="0"/>
              <a:t>2</a:t>
            </a:fld>
            <a:endParaRPr lang="en-US"/>
          </a:p>
        </p:txBody>
      </p:sp>
    </p:spTree>
    <p:extLst>
      <p:ext uri="{BB962C8B-B14F-4D97-AF65-F5344CB8AC3E}">
        <p14:creationId xmlns:p14="http://schemas.microsoft.com/office/powerpoint/2010/main" val="30584728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Milne, Markus J. (2013). Phantasmagoria, sustain-a-babbling in social and environmental reporting. Pp. 135-153 in Lisa Jack, Jane Davison, Russell Craig  (Eds.) </a:t>
            </a:r>
            <a:r>
              <a:rPr lang="en-US" sz="1200" b="1" i="1" kern="1200" dirty="0" smtClean="0">
                <a:solidFill>
                  <a:schemeClr val="tx1"/>
                </a:solidFill>
                <a:latin typeface="+mn-lt"/>
                <a:ea typeface="+mn-ea"/>
                <a:cs typeface="+mn-cs"/>
              </a:rPr>
              <a:t>The Routledge companion to accounting communication</a:t>
            </a:r>
            <a:r>
              <a:rPr lang="en-US" sz="1200" b="0" i="0" kern="1200" dirty="0" smtClean="0">
                <a:solidFill>
                  <a:schemeClr val="tx1"/>
                </a:solidFill>
                <a:latin typeface="+mn-lt"/>
                <a:ea typeface="+mn-ea"/>
                <a:cs typeface="+mn-cs"/>
              </a:rPr>
              <a:t>. NY: Routledge.</a:t>
            </a:r>
            <a:endParaRPr lang="en-US" dirty="0"/>
          </a:p>
        </p:txBody>
      </p:sp>
      <p:sp>
        <p:nvSpPr>
          <p:cNvPr id="4" name="Slide Number Placeholder 3"/>
          <p:cNvSpPr>
            <a:spLocks noGrp="1"/>
          </p:cNvSpPr>
          <p:nvPr>
            <p:ph type="sldNum" sz="quarter" idx="10"/>
          </p:nvPr>
        </p:nvSpPr>
        <p:spPr/>
        <p:txBody>
          <a:bodyPr/>
          <a:lstStyle/>
          <a:p>
            <a:fld id="{841A8C4C-52C8-1F49-BFC7-1B1E158C483A}" type="slidenum">
              <a:rPr lang="en-US" smtClean="0"/>
              <a:t>3</a:t>
            </a:fld>
            <a:endParaRPr lang="en-US"/>
          </a:p>
        </p:txBody>
      </p:sp>
    </p:spTree>
    <p:extLst>
      <p:ext uri="{BB962C8B-B14F-4D97-AF65-F5344CB8AC3E}">
        <p14:creationId xmlns:p14="http://schemas.microsoft.com/office/powerpoint/2010/main" val="41383932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800" b="1" i="1" baseline="0" dirty="0" smtClean="0"/>
              <a:t>'Wealth: Having it all and wanting more'</a:t>
            </a:r>
          </a:p>
          <a:p>
            <a:pPr algn="ctr"/>
            <a:r>
              <a:rPr lang="en-GB" sz="1200" baseline="0" dirty="0" smtClean="0"/>
              <a:t>Published 19 January 2015</a:t>
            </a:r>
          </a:p>
          <a:p>
            <a:pPr algn="ctr"/>
            <a:r>
              <a:rPr lang="en-GB" sz="1200" baseline="0" dirty="0" smtClean="0"/>
              <a:t>Author: Deborah </a:t>
            </a:r>
            <a:r>
              <a:rPr lang="en-GB" sz="1200" baseline="0" dirty="0" err="1" smtClean="0"/>
              <a:t>Hardoon</a:t>
            </a:r>
            <a:r>
              <a:rPr lang="en-GB" sz="1200" baseline="0" dirty="0" smtClean="0"/>
              <a:t>, Senior Researcher, Oxfam GB</a:t>
            </a:r>
          </a:p>
          <a:p>
            <a:endParaRPr lang="en-GB" sz="1200" baseline="0" dirty="0" smtClean="0"/>
          </a:p>
          <a:p>
            <a:r>
              <a:rPr lang="en-GB" sz="1200" baseline="0" dirty="0" smtClean="0"/>
              <a:t>There were two main external data sources used:</a:t>
            </a:r>
          </a:p>
          <a:p>
            <a:endParaRPr lang="en-GB" sz="1200" b="1" baseline="0" dirty="0" smtClean="0"/>
          </a:p>
          <a:p>
            <a:r>
              <a:rPr lang="en-GB" sz="1200" b="1" baseline="0" dirty="0" smtClean="0"/>
              <a:t>1 - Credit Suisse Global Wealth </a:t>
            </a:r>
            <a:r>
              <a:rPr lang="en-GB" sz="1200" b="1" baseline="0" dirty="0" err="1" smtClean="0"/>
              <a:t>Databook</a:t>
            </a:r>
            <a:r>
              <a:rPr lang="en-GB" sz="1200" b="1" baseline="0" dirty="0" smtClean="0"/>
              <a:t> 2014</a:t>
            </a:r>
          </a:p>
          <a:p>
            <a:r>
              <a:rPr lang="en-GB" sz="1200" baseline="0" dirty="0" smtClean="0"/>
              <a:t>https://</a:t>
            </a:r>
            <a:r>
              <a:rPr lang="en-GB" sz="1200" baseline="0" dirty="0" err="1" smtClean="0"/>
              <a:t>www.credit-suisse.com</a:t>
            </a:r>
            <a:r>
              <a:rPr lang="en-GB" sz="1200" baseline="0" dirty="0" smtClean="0"/>
              <a:t>/</a:t>
            </a:r>
            <a:r>
              <a:rPr lang="en-GB" sz="1200" baseline="0" dirty="0" err="1" smtClean="0"/>
              <a:t>uk</a:t>
            </a:r>
            <a:r>
              <a:rPr lang="en-GB" sz="1200" baseline="0" dirty="0" smtClean="0"/>
              <a:t>/en/news-and-expertise/research/credit-</a:t>
            </a:r>
            <a:r>
              <a:rPr lang="en-GB" sz="1200" baseline="0" dirty="0" err="1" smtClean="0"/>
              <a:t>suisse</a:t>
            </a:r>
            <a:r>
              <a:rPr lang="en-GB" sz="1200" baseline="0" dirty="0" smtClean="0"/>
              <a:t>-research-institute/</a:t>
            </a:r>
            <a:r>
              <a:rPr lang="en-GB" sz="1200" baseline="0" dirty="0" err="1" smtClean="0"/>
              <a:t>publications.html</a:t>
            </a:r>
            <a:r>
              <a:rPr lang="en-GB" sz="1200" baseline="0" dirty="0" smtClean="0"/>
              <a:t> </a:t>
            </a:r>
          </a:p>
          <a:p>
            <a:r>
              <a:rPr lang="en-GB" sz="1200" dirty="0" smtClean="0"/>
              <a:t>Data</a:t>
            </a:r>
            <a:r>
              <a:rPr lang="en-GB" sz="1200" baseline="0" dirty="0" smtClean="0"/>
              <a:t> was </a:t>
            </a:r>
            <a:r>
              <a:rPr lang="en-GB" sz="1200" baseline="0" dirty="0" err="1" smtClean="0"/>
              <a:t>extrcated</a:t>
            </a:r>
            <a:r>
              <a:rPr lang="en-GB" sz="1200" baseline="0" dirty="0" smtClean="0"/>
              <a:t> from the 2014 report and a STATA file which included revised calculations for global wealth and wealth shares dating back to 2000.</a:t>
            </a:r>
          </a:p>
          <a:p>
            <a:r>
              <a:rPr lang="en-GB" sz="1200" baseline="0" dirty="0" smtClean="0"/>
              <a:t>All data from Credit Suisse is highlighted in blue in this file</a:t>
            </a:r>
          </a:p>
          <a:p>
            <a:endParaRPr lang="en-US" dirty="0"/>
          </a:p>
        </p:txBody>
      </p:sp>
      <p:sp>
        <p:nvSpPr>
          <p:cNvPr id="4" name="Slide Number Placeholder 3"/>
          <p:cNvSpPr>
            <a:spLocks noGrp="1"/>
          </p:cNvSpPr>
          <p:nvPr>
            <p:ph type="sldNum" sz="quarter" idx="10"/>
          </p:nvPr>
        </p:nvSpPr>
        <p:spPr/>
        <p:txBody>
          <a:bodyPr/>
          <a:lstStyle/>
          <a:p>
            <a:fld id="{DBD027BC-4386-7443-AC6F-91943012E8EC}" type="slidenum">
              <a:rPr lang="en-US" smtClean="0"/>
              <a:t>6</a:t>
            </a:fld>
            <a:endParaRPr lang="en-US"/>
          </a:p>
        </p:txBody>
      </p:sp>
    </p:spTree>
    <p:extLst>
      <p:ext uri="{BB962C8B-B14F-4D97-AF65-F5344CB8AC3E}">
        <p14:creationId xmlns:p14="http://schemas.microsoft.com/office/powerpoint/2010/main" val="17750133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D027BC-4386-7443-AC6F-91943012E8EC}" type="slidenum">
              <a:rPr lang="en-US" smtClean="0"/>
              <a:t>7</a:t>
            </a:fld>
            <a:endParaRPr lang="en-US"/>
          </a:p>
        </p:txBody>
      </p:sp>
    </p:spTree>
    <p:extLst>
      <p:ext uri="{BB962C8B-B14F-4D97-AF65-F5344CB8AC3E}">
        <p14:creationId xmlns:p14="http://schemas.microsoft.com/office/powerpoint/2010/main" val="15335334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 creating safer working conditions, treating workers fairly, and using environmentally responsible practices in our supply chain”(2017: 3)</a:t>
            </a:r>
            <a:endParaRPr lang="en-US" dirty="0"/>
          </a:p>
        </p:txBody>
      </p:sp>
      <p:sp>
        <p:nvSpPr>
          <p:cNvPr id="4" name="Slide Number Placeholder 3"/>
          <p:cNvSpPr>
            <a:spLocks noGrp="1"/>
          </p:cNvSpPr>
          <p:nvPr>
            <p:ph type="sldNum" sz="quarter" idx="10"/>
          </p:nvPr>
        </p:nvSpPr>
        <p:spPr/>
        <p:txBody>
          <a:bodyPr/>
          <a:lstStyle/>
          <a:p>
            <a:fld id="{DBD027BC-4386-7443-AC6F-91943012E8EC}" type="slidenum">
              <a:rPr lang="en-US" smtClean="0"/>
              <a:t>9</a:t>
            </a:fld>
            <a:endParaRPr lang="en-US"/>
          </a:p>
        </p:txBody>
      </p:sp>
    </p:spTree>
    <p:extLst>
      <p:ext uri="{BB962C8B-B14F-4D97-AF65-F5344CB8AC3E}">
        <p14:creationId xmlns:p14="http://schemas.microsoft.com/office/powerpoint/2010/main" val="32284525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report carefully avoids the corporation’s real environmental impacts. It talked</a:t>
            </a:r>
          </a:p>
          <a:p>
            <a:r>
              <a:rPr lang="en-US" sz="1200" b="0" i="0" u="none" strike="noStrike" kern="1200" baseline="0" dirty="0" smtClean="0">
                <a:solidFill>
                  <a:schemeClr val="tx1"/>
                </a:solidFill>
                <a:latin typeface="+mn-lt"/>
                <a:ea typeface="+mn-ea"/>
                <a:cs typeface="+mn-cs"/>
              </a:rPr>
              <a:t>about water use at the outlets, but failed to note that every quarter-pounder requires</a:t>
            </a:r>
          </a:p>
          <a:p>
            <a:r>
              <a:rPr lang="en-US" sz="1200" b="0" i="0" u="none" strike="noStrike" kern="1200" baseline="0" dirty="0" smtClean="0">
                <a:solidFill>
                  <a:schemeClr val="tx1"/>
                </a:solidFill>
                <a:latin typeface="+mn-lt"/>
                <a:ea typeface="+mn-ea"/>
                <a:cs typeface="+mn-cs"/>
              </a:rPr>
              <a:t>600 gallons of water. It talked about recycled paper, but not the </a:t>
            </a:r>
            <a:r>
              <a:rPr lang="en-US" sz="1200" b="0" i="0" u="none" strike="noStrike" kern="1200" baseline="0" dirty="0" err="1" smtClean="0">
                <a:solidFill>
                  <a:schemeClr val="tx1"/>
                </a:solidFill>
                <a:latin typeface="+mn-lt"/>
                <a:ea typeface="+mn-ea"/>
                <a:cs typeface="+mn-cs"/>
              </a:rPr>
              <a:t>pfisteria</a:t>
            </a:r>
            <a:r>
              <a:rPr lang="en-US" sz="1200" b="0" i="0" u="none" strike="noStrike" kern="1200" baseline="0" dirty="0" smtClean="0">
                <a:solidFill>
                  <a:schemeClr val="tx1"/>
                </a:solidFill>
                <a:latin typeface="+mn-lt"/>
                <a:ea typeface="+mn-ea"/>
                <a:cs typeface="+mn-cs"/>
              </a:rPr>
              <a:t>-laden waters</a:t>
            </a:r>
          </a:p>
          <a:p>
            <a:r>
              <a:rPr lang="en-US" sz="1200" b="0" i="0" u="none" strike="noStrike" kern="1200" baseline="0" dirty="0" smtClean="0">
                <a:solidFill>
                  <a:schemeClr val="tx1"/>
                </a:solidFill>
                <a:latin typeface="+mn-lt"/>
                <a:ea typeface="+mn-ea"/>
                <a:cs typeface="+mn-cs"/>
              </a:rPr>
              <a:t>caused by large-scale pork producers in the southeast. It talked about energy use in the</a:t>
            </a:r>
          </a:p>
          <a:p>
            <a:r>
              <a:rPr lang="en-US" sz="1200" b="0" i="0" u="none" strike="noStrike" kern="1200" baseline="0" dirty="0" smtClean="0">
                <a:solidFill>
                  <a:schemeClr val="tx1"/>
                </a:solidFill>
                <a:latin typeface="+mn-lt"/>
                <a:ea typeface="+mn-ea"/>
                <a:cs typeface="+mn-cs"/>
              </a:rPr>
              <a:t>restaurants, but not in the unsustainable food system McDonald’s relies upon that uses</a:t>
            </a:r>
          </a:p>
          <a:p>
            <a:r>
              <a:rPr lang="en-US" sz="1200" b="0" i="0" u="none" strike="noStrike" kern="1200" baseline="0" dirty="0" smtClean="0">
                <a:solidFill>
                  <a:schemeClr val="tx1"/>
                </a:solidFill>
                <a:latin typeface="+mn-lt"/>
                <a:ea typeface="+mn-ea"/>
                <a:cs typeface="+mn-cs"/>
              </a:rPr>
              <a:t>10 calories of energy for every calorie of good produced. “Sustaining” McDonald’s requires</a:t>
            </a:r>
          </a:p>
          <a:p>
            <a:r>
              <a:rPr lang="en-US" sz="1200" b="0" i="0" u="none" strike="noStrike" kern="1200" baseline="0" dirty="0" smtClean="0">
                <a:solidFill>
                  <a:schemeClr val="tx1"/>
                </a:solidFill>
                <a:latin typeface="+mn-lt"/>
                <a:ea typeface="+mn-ea"/>
                <a:cs typeface="+mn-cs"/>
              </a:rPr>
              <a:t>a simple unsustainable formula: cheap food plus cheap non-unionized labor plus deceptive</a:t>
            </a:r>
          </a:p>
          <a:p>
            <a:r>
              <a:rPr lang="en-US" sz="1200" b="0" i="0" u="none" strike="noStrike" kern="1200" baseline="0" dirty="0" smtClean="0">
                <a:solidFill>
                  <a:schemeClr val="tx1"/>
                </a:solidFill>
                <a:latin typeface="+mn-lt"/>
                <a:ea typeface="+mn-ea"/>
                <a:cs typeface="+mn-cs"/>
              </a:rPr>
              <a:t>advertising = report would tell stakeholders how much it truly costs</a:t>
            </a:r>
          </a:p>
          <a:p>
            <a:r>
              <a:rPr lang="en-US" sz="1200" b="0" i="0" u="none" strike="noStrike" kern="1200" baseline="0" dirty="0" smtClean="0">
                <a:solidFill>
                  <a:schemeClr val="tx1"/>
                </a:solidFill>
                <a:latin typeface="+mn-lt"/>
                <a:ea typeface="+mn-ea"/>
                <a:cs typeface="+mn-cs"/>
              </a:rPr>
              <a:t>society to support a corporation like McDonald’s high profits. An honest. It would detail the externalities borne by</a:t>
            </a:r>
          </a:p>
          <a:p>
            <a:r>
              <a:rPr lang="en-US" sz="1200" b="0" i="0" u="none" strike="noStrike" kern="1200" baseline="0" dirty="0" smtClean="0">
                <a:solidFill>
                  <a:schemeClr val="tx1"/>
                </a:solidFill>
                <a:latin typeface="+mn-lt"/>
                <a:ea typeface="+mn-ea"/>
                <a:cs typeface="+mn-cs"/>
              </a:rPr>
              <a:t>other people, places, and generations.</a:t>
            </a:r>
          </a:p>
          <a:p>
            <a:r>
              <a:rPr lang="en-US" sz="1200" b="0" i="0" u="none" strike="noStrike" kern="1200" baseline="0" dirty="0" err="1" smtClean="0">
                <a:solidFill>
                  <a:schemeClr val="tx1"/>
                </a:solidFill>
                <a:latin typeface="+mn-lt"/>
                <a:ea typeface="+mn-ea"/>
                <a:cs typeface="+mn-cs"/>
              </a:rPr>
              <a:t>Hawken</a:t>
            </a:r>
            <a:r>
              <a:rPr lang="en-US" sz="1200" b="0" i="0" u="none" strike="noStrike" kern="1200" baseline="0" dirty="0" smtClean="0">
                <a:solidFill>
                  <a:schemeClr val="tx1"/>
                </a:solidFill>
                <a:latin typeface="+mn-lt"/>
                <a:ea typeface="+mn-ea"/>
                <a:cs typeface="+mn-cs"/>
              </a:rPr>
              <a:t> (2002)</a:t>
            </a:r>
            <a:endParaRPr lang="en-US" dirty="0"/>
          </a:p>
        </p:txBody>
      </p:sp>
      <p:sp>
        <p:nvSpPr>
          <p:cNvPr id="4" name="Slide Number Placeholder 3"/>
          <p:cNvSpPr>
            <a:spLocks noGrp="1"/>
          </p:cNvSpPr>
          <p:nvPr>
            <p:ph type="sldNum" sz="quarter" idx="10"/>
          </p:nvPr>
        </p:nvSpPr>
        <p:spPr/>
        <p:txBody>
          <a:bodyPr/>
          <a:lstStyle/>
          <a:p>
            <a:fld id="{DBD027BC-4386-7443-AC6F-91943012E8EC}" type="slidenum">
              <a:rPr lang="en-US" smtClean="0"/>
              <a:t>10</a:t>
            </a:fld>
            <a:endParaRPr lang="en-US"/>
          </a:p>
        </p:txBody>
      </p:sp>
    </p:spTree>
    <p:extLst>
      <p:ext uri="{BB962C8B-B14F-4D97-AF65-F5344CB8AC3E}">
        <p14:creationId xmlns:p14="http://schemas.microsoft.com/office/powerpoint/2010/main" val="12891608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D027BC-4386-7443-AC6F-91943012E8EC}" type="slidenum">
              <a:rPr lang="en-US" smtClean="0"/>
              <a:t>13</a:t>
            </a:fld>
            <a:endParaRPr lang="en-US"/>
          </a:p>
        </p:txBody>
      </p:sp>
    </p:spTree>
    <p:extLst>
      <p:ext uri="{BB962C8B-B14F-4D97-AF65-F5344CB8AC3E}">
        <p14:creationId xmlns:p14="http://schemas.microsoft.com/office/powerpoint/2010/main" val="39621040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Milne, Markus J. (2013). Phantasmagoria, sustain-a-babbling in social and environmental reporting. Pp. 135-153 in Lisa Jack, Jane Davison, Russell Craig  (Eds.) </a:t>
            </a:r>
            <a:r>
              <a:rPr lang="en-US" sz="1200" b="1" i="1" kern="1200" dirty="0" smtClean="0">
                <a:solidFill>
                  <a:schemeClr val="tx1"/>
                </a:solidFill>
                <a:latin typeface="+mn-lt"/>
                <a:ea typeface="+mn-ea"/>
                <a:cs typeface="+mn-cs"/>
              </a:rPr>
              <a:t>The Routledge companion to accounting communication</a:t>
            </a:r>
            <a:r>
              <a:rPr lang="en-US" sz="1200" b="0" i="0" kern="1200" dirty="0" smtClean="0">
                <a:solidFill>
                  <a:schemeClr val="tx1"/>
                </a:solidFill>
                <a:latin typeface="+mn-lt"/>
                <a:ea typeface="+mn-ea"/>
                <a:cs typeface="+mn-cs"/>
              </a:rPr>
              <a:t>. NY: Routledge.</a:t>
            </a:r>
          </a:p>
          <a:p>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Milne, M. J., </a:t>
            </a:r>
            <a:r>
              <a:rPr lang="en-US" sz="1200" b="0" i="0" kern="1200" dirty="0" err="1" smtClean="0">
                <a:solidFill>
                  <a:schemeClr val="tx1"/>
                </a:solidFill>
                <a:latin typeface="+mn-lt"/>
                <a:ea typeface="+mn-ea"/>
                <a:cs typeface="+mn-cs"/>
              </a:rPr>
              <a:t>Kearins</a:t>
            </a:r>
            <a:r>
              <a:rPr lang="en-US" sz="1200" b="0" i="0" kern="1200" dirty="0" smtClean="0">
                <a:solidFill>
                  <a:schemeClr val="tx1"/>
                </a:solidFill>
                <a:latin typeface="+mn-lt"/>
                <a:ea typeface="+mn-ea"/>
                <a:cs typeface="+mn-cs"/>
              </a:rPr>
              <a:t>, K., &amp; Walton, S. (2006). Creating adventures in wonderland: The journey metaphor and environmental sustainability. </a:t>
            </a:r>
            <a:r>
              <a:rPr lang="en-US" sz="1200" b="1" i="1" kern="1200" dirty="0" smtClean="0">
                <a:solidFill>
                  <a:schemeClr val="tx1"/>
                </a:solidFill>
                <a:latin typeface="+mn-lt"/>
                <a:ea typeface="+mn-ea"/>
                <a:cs typeface="+mn-cs"/>
              </a:rPr>
              <a:t>Organization</a:t>
            </a:r>
            <a:r>
              <a:rPr lang="en-US" sz="1200" b="0" i="0" kern="1200" dirty="0" smtClean="0">
                <a:solidFill>
                  <a:schemeClr val="tx1"/>
                </a:solidFill>
                <a:latin typeface="+mn-lt"/>
                <a:ea typeface="+mn-ea"/>
                <a:cs typeface="+mn-cs"/>
              </a:rPr>
              <a:t>, </a:t>
            </a:r>
            <a:r>
              <a:rPr lang="en-US" sz="1200" b="0" i="1" kern="1200" dirty="0" smtClean="0">
                <a:solidFill>
                  <a:schemeClr val="tx1"/>
                </a:solidFill>
                <a:latin typeface="+mn-lt"/>
                <a:ea typeface="+mn-ea"/>
                <a:cs typeface="+mn-cs"/>
              </a:rPr>
              <a:t>13</a:t>
            </a:r>
            <a:r>
              <a:rPr lang="en-US" sz="1200" b="0" i="0" kern="1200" dirty="0" smtClean="0">
                <a:solidFill>
                  <a:schemeClr val="tx1"/>
                </a:solidFill>
                <a:latin typeface="+mn-lt"/>
                <a:ea typeface="+mn-ea"/>
                <a:cs typeface="+mn-cs"/>
              </a:rPr>
              <a:t>(6), 801-839.</a:t>
            </a:r>
          </a:p>
          <a:p>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Milne, M. J., &amp; Gray, R. (2013). W(h)</a:t>
            </a:r>
            <a:r>
              <a:rPr lang="en-US" sz="1200" b="0" i="0" kern="1200" dirty="0" err="1" smtClean="0">
                <a:solidFill>
                  <a:schemeClr val="tx1"/>
                </a:solidFill>
                <a:latin typeface="+mn-lt"/>
                <a:ea typeface="+mn-ea"/>
                <a:cs typeface="+mn-cs"/>
              </a:rPr>
              <a:t>ither</a:t>
            </a:r>
            <a:r>
              <a:rPr lang="en-US" sz="1200" b="0" i="0" kern="1200" dirty="0" smtClean="0">
                <a:solidFill>
                  <a:schemeClr val="tx1"/>
                </a:solidFill>
                <a:latin typeface="+mn-lt"/>
                <a:ea typeface="+mn-ea"/>
                <a:cs typeface="+mn-cs"/>
              </a:rPr>
              <a:t> ecology? The triple bottom line, the global reporting initiative, and corporate sustainability reporting. </a:t>
            </a:r>
            <a:r>
              <a:rPr lang="en-US" sz="1200" b="0" i="1" kern="1200" dirty="0" smtClean="0">
                <a:solidFill>
                  <a:schemeClr val="tx1"/>
                </a:solidFill>
                <a:latin typeface="+mn-lt"/>
                <a:ea typeface="+mn-ea"/>
                <a:cs typeface="+mn-cs"/>
              </a:rPr>
              <a:t>Journal of business ethics</a:t>
            </a:r>
            <a:r>
              <a:rPr lang="en-US" sz="1200" b="0" i="0" kern="1200" dirty="0" smtClean="0">
                <a:solidFill>
                  <a:schemeClr val="tx1"/>
                </a:solidFill>
                <a:latin typeface="+mn-lt"/>
                <a:ea typeface="+mn-ea"/>
                <a:cs typeface="+mn-cs"/>
              </a:rPr>
              <a:t>, </a:t>
            </a:r>
            <a:r>
              <a:rPr lang="en-US" sz="1200" b="0" i="1" kern="1200" dirty="0" smtClean="0">
                <a:solidFill>
                  <a:schemeClr val="tx1"/>
                </a:solidFill>
                <a:latin typeface="+mn-lt"/>
                <a:ea typeface="+mn-ea"/>
                <a:cs typeface="+mn-cs"/>
              </a:rPr>
              <a:t>118</a:t>
            </a:r>
            <a:r>
              <a:rPr lang="en-US" sz="1200" b="0" i="0" kern="1200" dirty="0" smtClean="0">
                <a:solidFill>
                  <a:schemeClr val="tx1"/>
                </a:solidFill>
                <a:latin typeface="+mn-lt"/>
                <a:ea typeface="+mn-ea"/>
                <a:cs typeface="+mn-cs"/>
              </a:rPr>
              <a:t>(1), 13-29.</a:t>
            </a:r>
          </a:p>
          <a:p>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Milne and Gray (2013: 14) critique the triple bottom line and sustainability reporting history such as the Global Reporting Initiative (GRI), </a:t>
            </a:r>
            <a:r>
              <a:rPr lang="en-US" sz="1200" b="0" i="0" kern="1200" dirty="0" err="1" smtClean="0">
                <a:solidFill>
                  <a:schemeClr val="tx1"/>
                </a:solidFill>
                <a:latin typeface="+mn-lt"/>
                <a:ea typeface="+mn-ea"/>
                <a:cs typeface="+mn-cs"/>
              </a:rPr>
              <a:t>SustainAbility</a:t>
            </a:r>
            <a:r>
              <a:rPr lang="en-US" sz="1200" b="0" i="0" kern="1200" dirty="0" smtClean="0">
                <a:solidFill>
                  <a:schemeClr val="tx1"/>
                </a:solidFill>
                <a:latin typeface="+mn-lt"/>
                <a:ea typeface="+mn-ea"/>
                <a:cs typeface="+mn-cs"/>
              </a:rPr>
              <a:t>, and other integrated reporting schemes for their ‘change-but-no-change rhetoric of sustainability” is a dangerous discourse. </a:t>
            </a:r>
          </a:p>
          <a:p>
            <a:endParaRPr lang="en-US" sz="1200" b="0" i="0" kern="1200" dirty="0" smtClean="0">
              <a:solidFill>
                <a:schemeClr val="tx1"/>
              </a:solidFill>
              <a:latin typeface="+mn-lt"/>
              <a:ea typeface="+mn-ea"/>
              <a:cs typeface="+mn-cs"/>
            </a:endParaRPr>
          </a:p>
          <a:p>
            <a:r>
              <a:rPr lang="en-US" sz="1200" b="0" i="0" kern="1200" dirty="0" err="1" smtClean="0">
                <a:solidFill>
                  <a:schemeClr val="tx1"/>
                </a:solidFill>
                <a:latin typeface="+mn-lt"/>
                <a:ea typeface="+mn-ea"/>
                <a:cs typeface="+mn-cs"/>
              </a:rPr>
              <a:t>Byrch</a:t>
            </a:r>
            <a:r>
              <a:rPr lang="en-US" sz="1200" b="0" i="0" kern="1200" dirty="0" smtClean="0">
                <a:solidFill>
                  <a:schemeClr val="tx1"/>
                </a:solidFill>
                <a:latin typeface="+mn-lt"/>
                <a:ea typeface="+mn-ea"/>
                <a:cs typeface="+mn-cs"/>
              </a:rPr>
              <a:t>, C., Milne, M. J., Morgan, R., &amp; </a:t>
            </a:r>
            <a:r>
              <a:rPr lang="en-US" sz="1200" b="0" i="0" kern="1200" dirty="0" err="1" smtClean="0">
                <a:solidFill>
                  <a:schemeClr val="tx1"/>
                </a:solidFill>
                <a:latin typeface="+mn-lt"/>
                <a:ea typeface="+mn-ea"/>
                <a:cs typeface="+mn-cs"/>
              </a:rPr>
              <a:t>Kearins</a:t>
            </a:r>
            <a:r>
              <a:rPr lang="en-US" sz="1200" b="0" i="0" kern="1200" dirty="0" smtClean="0">
                <a:solidFill>
                  <a:schemeClr val="tx1"/>
                </a:solidFill>
                <a:latin typeface="+mn-lt"/>
                <a:ea typeface="+mn-ea"/>
                <a:cs typeface="+mn-cs"/>
              </a:rPr>
              <a:t>, K. (2015). Seeds of hope? Exploring business actors’ diverse understandings of sustainable development. </a:t>
            </a:r>
            <a:r>
              <a:rPr lang="en-US" sz="1200" b="0" i="1" kern="1200" dirty="0" smtClean="0">
                <a:solidFill>
                  <a:schemeClr val="tx1"/>
                </a:solidFill>
                <a:latin typeface="+mn-lt"/>
                <a:ea typeface="+mn-ea"/>
                <a:cs typeface="+mn-cs"/>
              </a:rPr>
              <a:t>Accounting, Auditing &amp; Accountability Journal</a:t>
            </a:r>
            <a:r>
              <a:rPr lang="en-US" sz="1200" b="0" i="0" kern="1200" dirty="0" smtClean="0">
                <a:solidFill>
                  <a:schemeClr val="tx1"/>
                </a:solidFill>
                <a:latin typeface="+mn-lt"/>
                <a:ea typeface="+mn-ea"/>
                <a:cs typeface="+mn-cs"/>
              </a:rPr>
              <a:t>, </a:t>
            </a:r>
            <a:r>
              <a:rPr lang="en-US" sz="1200" b="0" i="1" kern="1200" dirty="0" smtClean="0">
                <a:solidFill>
                  <a:schemeClr val="tx1"/>
                </a:solidFill>
                <a:latin typeface="+mn-lt"/>
                <a:ea typeface="+mn-ea"/>
                <a:cs typeface="+mn-cs"/>
              </a:rPr>
              <a:t>28</a:t>
            </a:r>
            <a:r>
              <a:rPr lang="en-US" sz="1200" b="0" i="0" kern="1200" dirty="0" smtClean="0">
                <a:solidFill>
                  <a:schemeClr val="tx1"/>
                </a:solidFill>
                <a:latin typeface="+mn-lt"/>
                <a:ea typeface="+mn-ea"/>
                <a:cs typeface="+mn-cs"/>
              </a:rPr>
              <a:t>(5), 671-705.</a:t>
            </a:r>
          </a:p>
          <a:p>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Gray, R., &amp; Milne, M. J. (2018). Perhaps the Dodo should have accounted for human beings? Accounts of humanity and (its) extinction. </a:t>
            </a:r>
            <a:r>
              <a:rPr lang="en-US" sz="1200" b="0" i="1" kern="1200" dirty="0" smtClean="0">
                <a:solidFill>
                  <a:schemeClr val="tx1"/>
                </a:solidFill>
                <a:latin typeface="+mn-lt"/>
                <a:ea typeface="+mn-ea"/>
                <a:cs typeface="+mn-cs"/>
              </a:rPr>
              <a:t>Accounting, Auditing &amp; Accountability Journal</a:t>
            </a:r>
            <a:r>
              <a:rPr lang="en-US" sz="1200" b="0" i="0" kern="1200" dirty="0" smtClean="0">
                <a:solidFill>
                  <a:schemeClr val="tx1"/>
                </a:solidFill>
                <a:latin typeface="+mn-lt"/>
                <a:ea typeface="+mn-ea"/>
                <a:cs typeface="+mn-cs"/>
              </a:rPr>
              <a:t>, (just-accepted), 00-00.</a:t>
            </a:r>
          </a:p>
          <a:p>
            <a:endParaRPr lang="en-US" sz="1200" b="0" i="0" kern="1200" dirty="0" smtClean="0">
              <a:solidFill>
                <a:schemeClr val="tx1"/>
              </a:solidFill>
              <a:latin typeface="+mn-lt"/>
              <a:ea typeface="+mn-ea"/>
              <a:cs typeface="+mn-cs"/>
            </a:endParaRPr>
          </a:p>
          <a:p>
            <a:r>
              <a:rPr lang="en-US" sz="1200" b="0" i="0" kern="1200" dirty="0" err="1" smtClean="0">
                <a:solidFill>
                  <a:schemeClr val="tx1"/>
                </a:solidFill>
                <a:latin typeface="+mn-lt"/>
                <a:ea typeface="+mn-ea"/>
                <a:cs typeface="+mn-cs"/>
              </a:rPr>
              <a:t>Tregidga</a:t>
            </a:r>
            <a:r>
              <a:rPr lang="en-US" sz="1200" b="0" i="0" kern="1200" dirty="0" smtClean="0">
                <a:solidFill>
                  <a:schemeClr val="tx1"/>
                </a:solidFill>
                <a:latin typeface="+mn-lt"/>
                <a:ea typeface="+mn-ea"/>
                <a:cs typeface="+mn-cs"/>
              </a:rPr>
              <a:t>, H., Milne, M. J., &amp; </a:t>
            </a:r>
            <a:r>
              <a:rPr lang="en-US" sz="1200" b="0" i="0" kern="1200" dirty="0" err="1" smtClean="0">
                <a:solidFill>
                  <a:schemeClr val="tx1"/>
                </a:solidFill>
                <a:latin typeface="+mn-lt"/>
                <a:ea typeface="+mn-ea"/>
                <a:cs typeface="+mn-cs"/>
              </a:rPr>
              <a:t>Kearins</a:t>
            </a:r>
            <a:r>
              <a:rPr lang="en-US" sz="1200" b="0" i="0" kern="1200" dirty="0" smtClean="0">
                <a:solidFill>
                  <a:schemeClr val="tx1"/>
                </a:solidFill>
                <a:latin typeface="+mn-lt"/>
                <a:ea typeface="+mn-ea"/>
                <a:cs typeface="+mn-cs"/>
              </a:rPr>
              <a:t>, K. (2015). Ramping up resistance: Corporate sustainable development and academic research. </a:t>
            </a:r>
            <a:r>
              <a:rPr lang="en-US" sz="1200" b="0" i="1" kern="1200" dirty="0" smtClean="0">
                <a:solidFill>
                  <a:schemeClr val="tx1"/>
                </a:solidFill>
                <a:latin typeface="+mn-lt"/>
                <a:ea typeface="+mn-ea"/>
                <a:cs typeface="+mn-cs"/>
              </a:rPr>
              <a:t>Business &amp; Society</a:t>
            </a:r>
            <a:r>
              <a:rPr lang="en-US" sz="1200" b="0" i="0" kern="1200" dirty="0" smtClean="0">
                <a:solidFill>
                  <a:schemeClr val="tx1"/>
                </a:solidFill>
                <a:latin typeface="+mn-lt"/>
                <a:ea typeface="+mn-ea"/>
                <a:cs typeface="+mn-cs"/>
              </a:rPr>
              <a:t>, 0007650315611459.</a:t>
            </a:r>
          </a:p>
          <a:p>
            <a:endParaRPr lang="en-US" sz="1200" b="0" i="0" kern="1200" dirty="0" smtClean="0">
              <a:solidFill>
                <a:schemeClr val="tx1"/>
              </a:solidFill>
              <a:latin typeface="+mn-lt"/>
              <a:ea typeface="+mn-ea"/>
              <a:cs typeface="+mn-cs"/>
            </a:endParaRPr>
          </a:p>
          <a:p>
            <a:r>
              <a:rPr lang="en-US" sz="1200" b="1" i="0" kern="1200" dirty="0" smtClean="0">
                <a:solidFill>
                  <a:schemeClr val="tx1"/>
                </a:solidFill>
                <a:latin typeface="+mn-lt"/>
                <a:ea typeface="+mn-ea"/>
                <a:cs typeface="+mn-cs"/>
              </a:rPr>
              <a:t>Recent publications</a:t>
            </a:r>
            <a:endParaRPr lang="en-US" sz="1200" b="0" i="0" kern="1200" dirty="0" smtClean="0">
              <a:solidFill>
                <a:schemeClr val="tx1"/>
              </a:solidFill>
              <a:latin typeface="+mn-lt"/>
              <a:ea typeface="+mn-ea"/>
              <a:cs typeface="+mn-cs"/>
            </a:endParaRPr>
          </a:p>
          <a:p>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Gray, R. &amp; Milne, M.J., </a:t>
            </a:r>
            <a:r>
              <a:rPr lang="en-US" sz="1200" b="0" i="0" u="sng" kern="1200" dirty="0" smtClean="0">
                <a:solidFill>
                  <a:schemeClr val="tx1"/>
                </a:solidFill>
                <a:latin typeface="+mn-lt"/>
                <a:ea typeface="+mn-ea"/>
                <a:cs typeface="+mn-cs"/>
                <a:hlinkClick r:id="rId3"/>
              </a:rPr>
              <a:t>Perhaps the Dodo Should Have Accounted for Humanity? Accounts of Humanity and (Its) Extinction,</a:t>
            </a:r>
            <a:r>
              <a:rPr lang="en-US" sz="1200" b="0" i="1" u="sng" kern="1200" dirty="0" smtClean="0">
                <a:solidFill>
                  <a:schemeClr val="tx1"/>
                </a:solidFill>
                <a:latin typeface="+mn-lt"/>
                <a:ea typeface="+mn-ea"/>
                <a:cs typeface="+mn-cs"/>
                <a:hlinkClick r:id="rId3"/>
              </a:rPr>
              <a:t>Accounting, Auditing &amp; Accountability Journal</a:t>
            </a:r>
            <a:r>
              <a:rPr lang="en-US" sz="1200" b="0" i="0" u="sng" kern="1200" dirty="0" smtClean="0">
                <a:solidFill>
                  <a:schemeClr val="tx1"/>
                </a:solidFill>
                <a:latin typeface="+mn-lt"/>
                <a:ea typeface="+mn-ea"/>
                <a:cs typeface="+mn-cs"/>
                <a:hlinkClick r:id="rId3"/>
              </a:rPr>
              <a:t>. </a:t>
            </a:r>
            <a:r>
              <a:rPr lang="en-US" sz="1200" b="0" i="0" u="sng" kern="1200" dirty="0" smtClean="0">
                <a:solidFill>
                  <a:schemeClr val="tx1"/>
                </a:solidFill>
                <a:latin typeface="+mn-lt"/>
                <a:ea typeface="+mn-ea"/>
                <a:cs typeface="+mn-cs"/>
                <a:hlinkClick r:id="rId4"/>
              </a:rPr>
              <a:t>https://doi.org/10.1108/AAAJ-03-2016-2483</a:t>
            </a:r>
          </a:p>
          <a:p>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Russell, SL, Milne, M.J. &amp; </a:t>
            </a:r>
            <a:r>
              <a:rPr lang="en-US" sz="1200" b="0" i="0" kern="1200" dirty="0" err="1" smtClean="0">
                <a:solidFill>
                  <a:schemeClr val="tx1"/>
                </a:solidFill>
                <a:latin typeface="+mn-lt"/>
                <a:ea typeface="+mn-ea"/>
                <a:cs typeface="+mn-cs"/>
              </a:rPr>
              <a:t>Dey</a:t>
            </a:r>
            <a:r>
              <a:rPr lang="en-US" sz="1200" b="0" i="0" kern="1200" dirty="0" smtClean="0">
                <a:solidFill>
                  <a:schemeClr val="tx1"/>
                </a:solidFill>
                <a:latin typeface="+mn-lt"/>
                <a:ea typeface="+mn-ea"/>
                <a:cs typeface="+mn-cs"/>
              </a:rPr>
              <a:t>, C Accounts of nature and the nature of accounts: </a:t>
            </a:r>
            <a:r>
              <a:rPr lang="en-US" sz="1200" b="0" i="1" kern="1200" dirty="0" smtClean="0">
                <a:solidFill>
                  <a:schemeClr val="tx1"/>
                </a:solidFill>
                <a:latin typeface="+mn-lt"/>
                <a:ea typeface="+mn-ea"/>
                <a:cs typeface="+mn-cs"/>
              </a:rPr>
              <a:t>Accounting, Auditing &amp; Accountability </a:t>
            </a:r>
            <a:r>
              <a:rPr lang="en-US" sz="1200" b="0" i="1" kern="1200" dirty="0" err="1" smtClean="0">
                <a:solidFill>
                  <a:schemeClr val="tx1"/>
                </a:solidFill>
                <a:latin typeface="+mn-lt"/>
                <a:ea typeface="+mn-ea"/>
                <a:cs typeface="+mn-cs"/>
              </a:rPr>
              <a:t>Journal</a:t>
            </a:r>
            <a:r>
              <a:rPr lang="en-US" sz="1200" b="0" i="0" kern="1200" dirty="0" err="1" smtClean="0">
                <a:solidFill>
                  <a:schemeClr val="tx1"/>
                </a:solidFill>
                <a:latin typeface="+mn-lt"/>
                <a:ea typeface="+mn-ea"/>
                <a:cs typeface="+mn-cs"/>
              </a:rPr>
              <a:t>.</a:t>
            </a:r>
            <a:r>
              <a:rPr lang="en-US" sz="1200" b="0" i="0" u="sng" kern="1200" dirty="0" err="1" smtClean="0">
                <a:solidFill>
                  <a:schemeClr val="tx1"/>
                </a:solidFill>
                <a:latin typeface="+mn-lt"/>
                <a:ea typeface="+mn-ea"/>
                <a:cs typeface="+mn-cs"/>
                <a:hlinkClick r:id="rId5"/>
              </a:rPr>
              <a:t>https</a:t>
            </a:r>
            <a:r>
              <a:rPr lang="en-US" sz="1200" b="0" i="0" u="sng" kern="1200" dirty="0" smtClean="0">
                <a:solidFill>
                  <a:schemeClr val="tx1"/>
                </a:solidFill>
                <a:latin typeface="+mn-lt"/>
                <a:ea typeface="+mn-ea"/>
                <a:cs typeface="+mn-cs"/>
                <a:hlinkClick r:id="rId5"/>
              </a:rPr>
              <a:t>://doi.org/10.1108/AAAJ-07-2017-3010</a:t>
            </a:r>
          </a:p>
          <a:p>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Higgins, C., Stubbs, W., &amp; Milne, M.J., Is sustainability reporting becoming institutionalized? The role of an issues-based field, </a:t>
            </a:r>
            <a:r>
              <a:rPr lang="en-US" sz="1200" b="0" i="1" kern="1200" dirty="0" smtClean="0">
                <a:solidFill>
                  <a:schemeClr val="tx1"/>
                </a:solidFill>
                <a:latin typeface="+mn-lt"/>
                <a:ea typeface="+mn-ea"/>
                <a:cs typeface="+mn-cs"/>
              </a:rPr>
              <a:t>Journal of Business Ethics</a:t>
            </a:r>
            <a:r>
              <a:rPr lang="en-US" sz="1200" b="0" i="0" kern="1200" dirty="0" smtClean="0">
                <a:solidFill>
                  <a:schemeClr val="tx1"/>
                </a:solidFill>
                <a:latin typeface="+mn-lt"/>
                <a:ea typeface="+mn-ea"/>
                <a:cs typeface="+mn-cs"/>
              </a:rPr>
              <a:t>. </a:t>
            </a:r>
            <a:r>
              <a:rPr lang="en-US" sz="1200" b="0" i="0" u="sng" kern="1200" dirty="0" smtClean="0">
                <a:solidFill>
                  <a:schemeClr val="tx1"/>
                </a:solidFill>
                <a:latin typeface="+mn-lt"/>
                <a:ea typeface="+mn-ea"/>
                <a:cs typeface="+mn-cs"/>
                <a:hlinkClick r:id="rId6"/>
              </a:rPr>
              <a:t>http://dx.doi.org/10.1007/s10551-015-2931-7.</a:t>
            </a:r>
          </a:p>
          <a:p>
            <a:r>
              <a:rPr lang="en-US" sz="1200" b="0" i="0" kern="1200" dirty="0" err="1" smtClean="0">
                <a:solidFill>
                  <a:schemeClr val="tx1"/>
                </a:solidFill>
                <a:latin typeface="+mn-lt"/>
                <a:ea typeface="+mn-ea"/>
                <a:cs typeface="+mn-cs"/>
              </a:rPr>
              <a:t>Tregidga</a:t>
            </a:r>
            <a:r>
              <a:rPr lang="en-US" sz="1200" b="0" i="0" kern="1200" dirty="0" smtClean="0">
                <a:solidFill>
                  <a:schemeClr val="tx1"/>
                </a:solidFill>
                <a:latin typeface="+mn-lt"/>
                <a:ea typeface="+mn-ea"/>
                <a:cs typeface="+mn-cs"/>
              </a:rPr>
              <a:t>, H.M., Milne, M.J. &amp; </a:t>
            </a:r>
            <a:r>
              <a:rPr lang="en-US" sz="1200" b="0" i="0" kern="1200" dirty="0" err="1" smtClean="0">
                <a:solidFill>
                  <a:schemeClr val="tx1"/>
                </a:solidFill>
                <a:latin typeface="+mn-lt"/>
                <a:ea typeface="+mn-ea"/>
                <a:cs typeface="+mn-cs"/>
              </a:rPr>
              <a:t>Kearins</a:t>
            </a:r>
            <a:r>
              <a:rPr lang="en-US" sz="1200" b="0" i="0" kern="1200" dirty="0" smtClean="0">
                <a:solidFill>
                  <a:schemeClr val="tx1"/>
                </a:solidFill>
                <a:latin typeface="+mn-lt"/>
                <a:ea typeface="+mn-ea"/>
                <a:cs typeface="+mn-cs"/>
              </a:rPr>
              <a:t>, K.N., Ramping up Resistance: Corporate Sustainable Development and Academic </a:t>
            </a:r>
            <a:r>
              <a:rPr lang="en-US" sz="1200" b="0" i="0" kern="1200" dirty="0" err="1" smtClean="0">
                <a:solidFill>
                  <a:schemeClr val="tx1"/>
                </a:solidFill>
                <a:latin typeface="+mn-lt"/>
                <a:ea typeface="+mn-ea"/>
                <a:cs typeface="+mn-cs"/>
              </a:rPr>
              <a:t>Research,</a:t>
            </a:r>
            <a:r>
              <a:rPr lang="en-US" sz="1200" b="0" i="1" kern="1200" dirty="0" err="1" smtClean="0">
                <a:solidFill>
                  <a:schemeClr val="tx1"/>
                </a:solidFill>
                <a:latin typeface="+mn-lt"/>
                <a:ea typeface="+mn-ea"/>
                <a:cs typeface="+mn-cs"/>
              </a:rPr>
              <a:t>Business</a:t>
            </a:r>
            <a:r>
              <a:rPr lang="en-US" sz="1200" b="0" i="1" kern="1200" dirty="0" smtClean="0">
                <a:solidFill>
                  <a:schemeClr val="tx1"/>
                </a:solidFill>
                <a:latin typeface="+mn-lt"/>
                <a:ea typeface="+mn-ea"/>
                <a:cs typeface="+mn-cs"/>
              </a:rPr>
              <a:t> &amp; Society</a:t>
            </a:r>
            <a:r>
              <a:rPr lang="en-US" sz="1200" b="0" i="0" kern="1200" dirty="0" smtClean="0">
                <a:solidFill>
                  <a:schemeClr val="tx1"/>
                </a:solidFill>
                <a:latin typeface="+mn-lt"/>
                <a:ea typeface="+mn-ea"/>
                <a:cs typeface="+mn-cs"/>
              </a:rPr>
              <a:t>. </a:t>
            </a:r>
            <a:r>
              <a:rPr lang="en-US" sz="1200" b="0" i="0" u="sng" kern="1200" dirty="0" smtClean="0">
                <a:solidFill>
                  <a:schemeClr val="tx1"/>
                </a:solidFill>
                <a:latin typeface="+mn-lt"/>
                <a:ea typeface="+mn-ea"/>
                <a:cs typeface="+mn-cs"/>
                <a:hlinkClick r:id="rId7"/>
              </a:rPr>
              <a:t>http://dx.doi.org/10.1177/0007650315611459</a:t>
            </a:r>
            <a:endParaRPr lang="en-US" dirty="0"/>
          </a:p>
        </p:txBody>
      </p:sp>
      <p:sp>
        <p:nvSpPr>
          <p:cNvPr id="4" name="Slide Number Placeholder 3"/>
          <p:cNvSpPr>
            <a:spLocks noGrp="1"/>
          </p:cNvSpPr>
          <p:nvPr>
            <p:ph type="sldNum" sz="quarter" idx="10"/>
          </p:nvPr>
        </p:nvSpPr>
        <p:spPr/>
        <p:txBody>
          <a:bodyPr/>
          <a:lstStyle/>
          <a:p>
            <a:fld id="{DBD027BC-4386-7443-AC6F-91943012E8EC}" type="slidenum">
              <a:rPr lang="en-US" smtClean="0"/>
              <a:t>27</a:t>
            </a:fld>
            <a:endParaRPr lang="en-US"/>
          </a:p>
        </p:txBody>
      </p:sp>
    </p:spTree>
    <p:extLst>
      <p:ext uri="{BB962C8B-B14F-4D97-AF65-F5344CB8AC3E}">
        <p14:creationId xmlns:p14="http://schemas.microsoft.com/office/powerpoint/2010/main" val="38034571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Milne, Markus J. (2013). Phantasmagoria, sustain-a-babbling in social and environmental reporting. Pp. 135-153 in Lisa Jack, Jane Davison, Russell Craig  (Eds.) </a:t>
            </a:r>
            <a:r>
              <a:rPr lang="en-US" sz="1200" b="1" i="1" kern="1200" dirty="0" smtClean="0">
                <a:solidFill>
                  <a:schemeClr val="tx1"/>
                </a:solidFill>
                <a:latin typeface="+mn-lt"/>
                <a:ea typeface="+mn-ea"/>
                <a:cs typeface="+mn-cs"/>
              </a:rPr>
              <a:t>The Routledge companion to accounting communication</a:t>
            </a:r>
            <a:r>
              <a:rPr lang="en-US" sz="1200" b="0" i="0" kern="1200" dirty="0" smtClean="0">
                <a:solidFill>
                  <a:schemeClr val="tx1"/>
                </a:solidFill>
                <a:latin typeface="+mn-lt"/>
                <a:ea typeface="+mn-ea"/>
                <a:cs typeface="+mn-cs"/>
              </a:rPr>
              <a:t>. NY: Routledge.</a:t>
            </a:r>
          </a:p>
          <a:p>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Milne, M. J., </a:t>
            </a:r>
            <a:r>
              <a:rPr lang="en-US" sz="1200" b="0" i="0" kern="1200" dirty="0" err="1" smtClean="0">
                <a:solidFill>
                  <a:schemeClr val="tx1"/>
                </a:solidFill>
                <a:latin typeface="+mn-lt"/>
                <a:ea typeface="+mn-ea"/>
                <a:cs typeface="+mn-cs"/>
              </a:rPr>
              <a:t>Kearins</a:t>
            </a:r>
            <a:r>
              <a:rPr lang="en-US" sz="1200" b="0" i="0" kern="1200" dirty="0" smtClean="0">
                <a:solidFill>
                  <a:schemeClr val="tx1"/>
                </a:solidFill>
                <a:latin typeface="+mn-lt"/>
                <a:ea typeface="+mn-ea"/>
                <a:cs typeface="+mn-cs"/>
              </a:rPr>
              <a:t>, K., &amp; Walton, S. (2006). Creating adventures in wonderland: The journey metaphor and environmental sustainability. </a:t>
            </a:r>
            <a:r>
              <a:rPr lang="en-US" sz="1200" b="1" i="1" kern="1200" dirty="0" smtClean="0">
                <a:solidFill>
                  <a:schemeClr val="tx1"/>
                </a:solidFill>
                <a:latin typeface="+mn-lt"/>
                <a:ea typeface="+mn-ea"/>
                <a:cs typeface="+mn-cs"/>
              </a:rPr>
              <a:t>Organization</a:t>
            </a:r>
            <a:r>
              <a:rPr lang="en-US" sz="1200" b="0" i="0" kern="1200" dirty="0" smtClean="0">
                <a:solidFill>
                  <a:schemeClr val="tx1"/>
                </a:solidFill>
                <a:latin typeface="+mn-lt"/>
                <a:ea typeface="+mn-ea"/>
                <a:cs typeface="+mn-cs"/>
              </a:rPr>
              <a:t>, </a:t>
            </a:r>
            <a:r>
              <a:rPr lang="en-US" sz="1200" b="0" i="1" kern="1200" dirty="0" smtClean="0">
                <a:solidFill>
                  <a:schemeClr val="tx1"/>
                </a:solidFill>
                <a:latin typeface="+mn-lt"/>
                <a:ea typeface="+mn-ea"/>
                <a:cs typeface="+mn-cs"/>
              </a:rPr>
              <a:t>13</a:t>
            </a:r>
            <a:r>
              <a:rPr lang="en-US" sz="1200" b="0" i="0" kern="1200" dirty="0" smtClean="0">
                <a:solidFill>
                  <a:schemeClr val="tx1"/>
                </a:solidFill>
                <a:latin typeface="+mn-lt"/>
                <a:ea typeface="+mn-ea"/>
                <a:cs typeface="+mn-cs"/>
              </a:rPr>
              <a:t>(6), 801-839.</a:t>
            </a:r>
          </a:p>
          <a:p>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Milne, M. J., &amp; Gray, R. (2013). W(h)</a:t>
            </a:r>
            <a:r>
              <a:rPr lang="en-US" sz="1200" b="0" i="0" kern="1200" dirty="0" err="1" smtClean="0">
                <a:solidFill>
                  <a:schemeClr val="tx1"/>
                </a:solidFill>
                <a:latin typeface="+mn-lt"/>
                <a:ea typeface="+mn-ea"/>
                <a:cs typeface="+mn-cs"/>
              </a:rPr>
              <a:t>ither</a:t>
            </a:r>
            <a:r>
              <a:rPr lang="en-US" sz="1200" b="0" i="0" kern="1200" dirty="0" smtClean="0">
                <a:solidFill>
                  <a:schemeClr val="tx1"/>
                </a:solidFill>
                <a:latin typeface="+mn-lt"/>
                <a:ea typeface="+mn-ea"/>
                <a:cs typeface="+mn-cs"/>
              </a:rPr>
              <a:t> ecology? The triple bottom line, the global reporting initiative, and corporate sustainability reporting. </a:t>
            </a:r>
            <a:r>
              <a:rPr lang="en-US" sz="1200" b="0" i="1" kern="1200" dirty="0" smtClean="0">
                <a:solidFill>
                  <a:schemeClr val="tx1"/>
                </a:solidFill>
                <a:latin typeface="+mn-lt"/>
                <a:ea typeface="+mn-ea"/>
                <a:cs typeface="+mn-cs"/>
              </a:rPr>
              <a:t>Journal of business ethics</a:t>
            </a:r>
            <a:r>
              <a:rPr lang="en-US" sz="1200" b="0" i="0" kern="1200" dirty="0" smtClean="0">
                <a:solidFill>
                  <a:schemeClr val="tx1"/>
                </a:solidFill>
                <a:latin typeface="+mn-lt"/>
                <a:ea typeface="+mn-ea"/>
                <a:cs typeface="+mn-cs"/>
              </a:rPr>
              <a:t>, </a:t>
            </a:r>
            <a:r>
              <a:rPr lang="en-US" sz="1200" b="0" i="1" kern="1200" dirty="0" smtClean="0">
                <a:solidFill>
                  <a:schemeClr val="tx1"/>
                </a:solidFill>
                <a:latin typeface="+mn-lt"/>
                <a:ea typeface="+mn-ea"/>
                <a:cs typeface="+mn-cs"/>
              </a:rPr>
              <a:t>118</a:t>
            </a:r>
            <a:r>
              <a:rPr lang="en-US" sz="1200" b="0" i="0" kern="1200" dirty="0" smtClean="0">
                <a:solidFill>
                  <a:schemeClr val="tx1"/>
                </a:solidFill>
                <a:latin typeface="+mn-lt"/>
                <a:ea typeface="+mn-ea"/>
                <a:cs typeface="+mn-cs"/>
              </a:rPr>
              <a:t>(1), 13-29.</a:t>
            </a:r>
          </a:p>
          <a:p>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Milne and Gray (2013: 14) critique the triple bottom line and sustainability reporting history such as the Global Reporting Initiative (GRI), </a:t>
            </a:r>
            <a:r>
              <a:rPr lang="en-US" sz="1200" b="0" i="0" kern="1200" dirty="0" err="1" smtClean="0">
                <a:solidFill>
                  <a:schemeClr val="tx1"/>
                </a:solidFill>
                <a:latin typeface="+mn-lt"/>
                <a:ea typeface="+mn-ea"/>
                <a:cs typeface="+mn-cs"/>
              </a:rPr>
              <a:t>SustainAbility</a:t>
            </a:r>
            <a:r>
              <a:rPr lang="en-US" sz="1200" b="0" i="0" kern="1200" dirty="0" smtClean="0">
                <a:solidFill>
                  <a:schemeClr val="tx1"/>
                </a:solidFill>
                <a:latin typeface="+mn-lt"/>
                <a:ea typeface="+mn-ea"/>
                <a:cs typeface="+mn-cs"/>
              </a:rPr>
              <a:t>, and other integrated reporting schemes for their ‘change-but-no-change rhetoric of sustainability” is a dangerous discourse. </a:t>
            </a:r>
          </a:p>
          <a:p>
            <a:endParaRPr lang="en-US" sz="1200" b="0" i="0" kern="1200" dirty="0" smtClean="0">
              <a:solidFill>
                <a:schemeClr val="tx1"/>
              </a:solidFill>
              <a:latin typeface="+mn-lt"/>
              <a:ea typeface="+mn-ea"/>
              <a:cs typeface="+mn-cs"/>
            </a:endParaRPr>
          </a:p>
          <a:p>
            <a:r>
              <a:rPr lang="en-US" sz="1200" b="0" i="0" kern="1200" dirty="0" err="1" smtClean="0">
                <a:solidFill>
                  <a:schemeClr val="tx1"/>
                </a:solidFill>
                <a:latin typeface="+mn-lt"/>
                <a:ea typeface="+mn-ea"/>
                <a:cs typeface="+mn-cs"/>
              </a:rPr>
              <a:t>Byrch</a:t>
            </a:r>
            <a:r>
              <a:rPr lang="en-US" sz="1200" b="0" i="0" kern="1200" dirty="0" smtClean="0">
                <a:solidFill>
                  <a:schemeClr val="tx1"/>
                </a:solidFill>
                <a:latin typeface="+mn-lt"/>
                <a:ea typeface="+mn-ea"/>
                <a:cs typeface="+mn-cs"/>
              </a:rPr>
              <a:t>, C., Milne, M. J., Morgan, R., &amp; </a:t>
            </a:r>
            <a:r>
              <a:rPr lang="en-US" sz="1200" b="0" i="0" kern="1200" dirty="0" err="1" smtClean="0">
                <a:solidFill>
                  <a:schemeClr val="tx1"/>
                </a:solidFill>
                <a:latin typeface="+mn-lt"/>
                <a:ea typeface="+mn-ea"/>
                <a:cs typeface="+mn-cs"/>
              </a:rPr>
              <a:t>Kearins</a:t>
            </a:r>
            <a:r>
              <a:rPr lang="en-US" sz="1200" b="0" i="0" kern="1200" dirty="0" smtClean="0">
                <a:solidFill>
                  <a:schemeClr val="tx1"/>
                </a:solidFill>
                <a:latin typeface="+mn-lt"/>
                <a:ea typeface="+mn-ea"/>
                <a:cs typeface="+mn-cs"/>
              </a:rPr>
              <a:t>, K. (2015). Seeds of hope? Exploring business actors’ diverse understandings of sustainable development. </a:t>
            </a:r>
            <a:r>
              <a:rPr lang="en-US" sz="1200" b="0" i="1" kern="1200" dirty="0" smtClean="0">
                <a:solidFill>
                  <a:schemeClr val="tx1"/>
                </a:solidFill>
                <a:latin typeface="+mn-lt"/>
                <a:ea typeface="+mn-ea"/>
                <a:cs typeface="+mn-cs"/>
              </a:rPr>
              <a:t>Accounting, Auditing &amp; Accountability Journal</a:t>
            </a:r>
            <a:r>
              <a:rPr lang="en-US" sz="1200" b="0" i="0" kern="1200" dirty="0" smtClean="0">
                <a:solidFill>
                  <a:schemeClr val="tx1"/>
                </a:solidFill>
                <a:latin typeface="+mn-lt"/>
                <a:ea typeface="+mn-ea"/>
                <a:cs typeface="+mn-cs"/>
              </a:rPr>
              <a:t>, </a:t>
            </a:r>
            <a:r>
              <a:rPr lang="en-US" sz="1200" b="0" i="1" kern="1200" dirty="0" smtClean="0">
                <a:solidFill>
                  <a:schemeClr val="tx1"/>
                </a:solidFill>
                <a:latin typeface="+mn-lt"/>
                <a:ea typeface="+mn-ea"/>
                <a:cs typeface="+mn-cs"/>
              </a:rPr>
              <a:t>28</a:t>
            </a:r>
            <a:r>
              <a:rPr lang="en-US" sz="1200" b="0" i="0" kern="1200" dirty="0" smtClean="0">
                <a:solidFill>
                  <a:schemeClr val="tx1"/>
                </a:solidFill>
                <a:latin typeface="+mn-lt"/>
                <a:ea typeface="+mn-ea"/>
                <a:cs typeface="+mn-cs"/>
              </a:rPr>
              <a:t>(5), 671-705.</a:t>
            </a:r>
          </a:p>
          <a:p>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Gray, R., &amp; Milne, M. J. (2018). Perhaps the Dodo should have accounted for human beings? Accounts of humanity and (its) extinction. </a:t>
            </a:r>
            <a:r>
              <a:rPr lang="en-US" sz="1200" b="0" i="1" kern="1200" dirty="0" smtClean="0">
                <a:solidFill>
                  <a:schemeClr val="tx1"/>
                </a:solidFill>
                <a:latin typeface="+mn-lt"/>
                <a:ea typeface="+mn-ea"/>
                <a:cs typeface="+mn-cs"/>
              </a:rPr>
              <a:t>Accounting, Auditing &amp; Accountability Journal</a:t>
            </a:r>
            <a:r>
              <a:rPr lang="en-US" sz="1200" b="0" i="0" kern="1200" dirty="0" smtClean="0">
                <a:solidFill>
                  <a:schemeClr val="tx1"/>
                </a:solidFill>
                <a:latin typeface="+mn-lt"/>
                <a:ea typeface="+mn-ea"/>
                <a:cs typeface="+mn-cs"/>
              </a:rPr>
              <a:t>, (just-accepted), 00-00.</a:t>
            </a:r>
          </a:p>
          <a:p>
            <a:endParaRPr lang="en-US" sz="1200" b="0" i="0" kern="1200" dirty="0" smtClean="0">
              <a:solidFill>
                <a:schemeClr val="tx1"/>
              </a:solidFill>
              <a:latin typeface="+mn-lt"/>
              <a:ea typeface="+mn-ea"/>
              <a:cs typeface="+mn-cs"/>
            </a:endParaRPr>
          </a:p>
          <a:p>
            <a:r>
              <a:rPr lang="en-US" sz="1200" b="0" i="0" kern="1200" dirty="0" err="1" smtClean="0">
                <a:solidFill>
                  <a:schemeClr val="tx1"/>
                </a:solidFill>
                <a:latin typeface="+mn-lt"/>
                <a:ea typeface="+mn-ea"/>
                <a:cs typeface="+mn-cs"/>
              </a:rPr>
              <a:t>Tregidga</a:t>
            </a:r>
            <a:r>
              <a:rPr lang="en-US" sz="1200" b="0" i="0" kern="1200" dirty="0" smtClean="0">
                <a:solidFill>
                  <a:schemeClr val="tx1"/>
                </a:solidFill>
                <a:latin typeface="+mn-lt"/>
                <a:ea typeface="+mn-ea"/>
                <a:cs typeface="+mn-cs"/>
              </a:rPr>
              <a:t>, H., Milne, M. J., &amp; </a:t>
            </a:r>
            <a:r>
              <a:rPr lang="en-US" sz="1200" b="0" i="0" kern="1200" dirty="0" err="1" smtClean="0">
                <a:solidFill>
                  <a:schemeClr val="tx1"/>
                </a:solidFill>
                <a:latin typeface="+mn-lt"/>
                <a:ea typeface="+mn-ea"/>
                <a:cs typeface="+mn-cs"/>
              </a:rPr>
              <a:t>Kearins</a:t>
            </a:r>
            <a:r>
              <a:rPr lang="en-US" sz="1200" b="0" i="0" kern="1200" dirty="0" smtClean="0">
                <a:solidFill>
                  <a:schemeClr val="tx1"/>
                </a:solidFill>
                <a:latin typeface="+mn-lt"/>
                <a:ea typeface="+mn-ea"/>
                <a:cs typeface="+mn-cs"/>
              </a:rPr>
              <a:t>, K. (2015). Ramping up resistance: Corporate sustainable development and academic research. </a:t>
            </a:r>
            <a:r>
              <a:rPr lang="en-US" sz="1200" b="0" i="1" kern="1200" dirty="0" smtClean="0">
                <a:solidFill>
                  <a:schemeClr val="tx1"/>
                </a:solidFill>
                <a:latin typeface="+mn-lt"/>
                <a:ea typeface="+mn-ea"/>
                <a:cs typeface="+mn-cs"/>
              </a:rPr>
              <a:t>Business &amp; Society</a:t>
            </a:r>
            <a:r>
              <a:rPr lang="en-US" sz="1200" b="0" i="0" kern="1200" dirty="0" smtClean="0">
                <a:solidFill>
                  <a:schemeClr val="tx1"/>
                </a:solidFill>
                <a:latin typeface="+mn-lt"/>
                <a:ea typeface="+mn-ea"/>
                <a:cs typeface="+mn-cs"/>
              </a:rPr>
              <a:t>, 0007650315611459.</a:t>
            </a:r>
          </a:p>
          <a:p>
            <a:endParaRPr lang="en-US" sz="1200" b="0" i="0" kern="1200" dirty="0" smtClean="0">
              <a:solidFill>
                <a:schemeClr val="tx1"/>
              </a:solidFill>
              <a:latin typeface="+mn-lt"/>
              <a:ea typeface="+mn-ea"/>
              <a:cs typeface="+mn-cs"/>
            </a:endParaRPr>
          </a:p>
          <a:p>
            <a:r>
              <a:rPr lang="en-US" sz="1200" b="1" i="0" kern="1200" dirty="0" smtClean="0">
                <a:solidFill>
                  <a:schemeClr val="tx1"/>
                </a:solidFill>
                <a:latin typeface="+mn-lt"/>
                <a:ea typeface="+mn-ea"/>
                <a:cs typeface="+mn-cs"/>
              </a:rPr>
              <a:t>Recent publications</a:t>
            </a:r>
            <a:endParaRPr lang="en-US" sz="1200" b="0" i="0" kern="1200" dirty="0" smtClean="0">
              <a:solidFill>
                <a:schemeClr val="tx1"/>
              </a:solidFill>
              <a:latin typeface="+mn-lt"/>
              <a:ea typeface="+mn-ea"/>
              <a:cs typeface="+mn-cs"/>
            </a:endParaRPr>
          </a:p>
          <a:p>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Gray, R. &amp; Milne, M.J., </a:t>
            </a:r>
            <a:r>
              <a:rPr lang="en-US" sz="1200" b="0" i="0" u="sng" kern="1200" dirty="0" smtClean="0">
                <a:solidFill>
                  <a:schemeClr val="tx1"/>
                </a:solidFill>
                <a:latin typeface="+mn-lt"/>
                <a:ea typeface="+mn-ea"/>
                <a:cs typeface="+mn-cs"/>
                <a:hlinkClick r:id="rId3"/>
              </a:rPr>
              <a:t>Perhaps the Dodo Should Have Accounted for Humanity? Accounts of Humanity and (Its) Extinction,</a:t>
            </a:r>
            <a:r>
              <a:rPr lang="en-US" sz="1200" b="0" i="1" u="sng" kern="1200" dirty="0" smtClean="0">
                <a:solidFill>
                  <a:schemeClr val="tx1"/>
                </a:solidFill>
                <a:latin typeface="+mn-lt"/>
                <a:ea typeface="+mn-ea"/>
                <a:cs typeface="+mn-cs"/>
                <a:hlinkClick r:id="rId3"/>
              </a:rPr>
              <a:t>Accounting, Auditing &amp; Accountability Journal</a:t>
            </a:r>
            <a:r>
              <a:rPr lang="en-US" sz="1200" b="0" i="0" u="sng" kern="1200" dirty="0" smtClean="0">
                <a:solidFill>
                  <a:schemeClr val="tx1"/>
                </a:solidFill>
                <a:latin typeface="+mn-lt"/>
                <a:ea typeface="+mn-ea"/>
                <a:cs typeface="+mn-cs"/>
                <a:hlinkClick r:id="rId3"/>
              </a:rPr>
              <a:t>. </a:t>
            </a:r>
            <a:r>
              <a:rPr lang="en-US" sz="1200" b="0" i="0" u="sng" kern="1200" dirty="0" smtClean="0">
                <a:solidFill>
                  <a:schemeClr val="tx1"/>
                </a:solidFill>
                <a:latin typeface="+mn-lt"/>
                <a:ea typeface="+mn-ea"/>
                <a:cs typeface="+mn-cs"/>
                <a:hlinkClick r:id="rId4"/>
              </a:rPr>
              <a:t>https://doi.org/10.1108/AAAJ-03-2016-2483</a:t>
            </a:r>
          </a:p>
          <a:p>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Russell, SL, Milne, M.J. &amp; </a:t>
            </a:r>
            <a:r>
              <a:rPr lang="en-US" sz="1200" b="0" i="0" kern="1200" dirty="0" err="1" smtClean="0">
                <a:solidFill>
                  <a:schemeClr val="tx1"/>
                </a:solidFill>
                <a:latin typeface="+mn-lt"/>
                <a:ea typeface="+mn-ea"/>
                <a:cs typeface="+mn-cs"/>
              </a:rPr>
              <a:t>Dey</a:t>
            </a:r>
            <a:r>
              <a:rPr lang="en-US" sz="1200" b="0" i="0" kern="1200" dirty="0" smtClean="0">
                <a:solidFill>
                  <a:schemeClr val="tx1"/>
                </a:solidFill>
                <a:latin typeface="+mn-lt"/>
                <a:ea typeface="+mn-ea"/>
                <a:cs typeface="+mn-cs"/>
              </a:rPr>
              <a:t>, C Accounts of nature and the nature of accounts: </a:t>
            </a:r>
            <a:r>
              <a:rPr lang="en-US" sz="1200" b="0" i="1" kern="1200" dirty="0" smtClean="0">
                <a:solidFill>
                  <a:schemeClr val="tx1"/>
                </a:solidFill>
                <a:latin typeface="+mn-lt"/>
                <a:ea typeface="+mn-ea"/>
                <a:cs typeface="+mn-cs"/>
              </a:rPr>
              <a:t>Accounting, Auditing &amp; Accountability </a:t>
            </a:r>
            <a:r>
              <a:rPr lang="en-US" sz="1200" b="0" i="1" kern="1200" dirty="0" err="1" smtClean="0">
                <a:solidFill>
                  <a:schemeClr val="tx1"/>
                </a:solidFill>
                <a:latin typeface="+mn-lt"/>
                <a:ea typeface="+mn-ea"/>
                <a:cs typeface="+mn-cs"/>
              </a:rPr>
              <a:t>Journal</a:t>
            </a:r>
            <a:r>
              <a:rPr lang="en-US" sz="1200" b="0" i="0" kern="1200" dirty="0" err="1" smtClean="0">
                <a:solidFill>
                  <a:schemeClr val="tx1"/>
                </a:solidFill>
                <a:latin typeface="+mn-lt"/>
                <a:ea typeface="+mn-ea"/>
                <a:cs typeface="+mn-cs"/>
              </a:rPr>
              <a:t>.</a:t>
            </a:r>
            <a:r>
              <a:rPr lang="en-US" sz="1200" b="0" i="0" u="sng" kern="1200" dirty="0" err="1" smtClean="0">
                <a:solidFill>
                  <a:schemeClr val="tx1"/>
                </a:solidFill>
                <a:latin typeface="+mn-lt"/>
                <a:ea typeface="+mn-ea"/>
                <a:cs typeface="+mn-cs"/>
                <a:hlinkClick r:id="rId5"/>
              </a:rPr>
              <a:t>https</a:t>
            </a:r>
            <a:r>
              <a:rPr lang="en-US" sz="1200" b="0" i="0" u="sng" kern="1200" dirty="0" smtClean="0">
                <a:solidFill>
                  <a:schemeClr val="tx1"/>
                </a:solidFill>
                <a:latin typeface="+mn-lt"/>
                <a:ea typeface="+mn-ea"/>
                <a:cs typeface="+mn-cs"/>
                <a:hlinkClick r:id="rId5"/>
              </a:rPr>
              <a:t>://doi.org/10.1108/AAAJ-07-2017-3010</a:t>
            </a:r>
          </a:p>
          <a:p>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Higgins, C., Stubbs, W., &amp; Milne, M.J., Is sustainability reporting becoming institutionalized? The role of an issues-based field, </a:t>
            </a:r>
            <a:r>
              <a:rPr lang="en-US" sz="1200" b="0" i="1" kern="1200" dirty="0" smtClean="0">
                <a:solidFill>
                  <a:schemeClr val="tx1"/>
                </a:solidFill>
                <a:latin typeface="+mn-lt"/>
                <a:ea typeface="+mn-ea"/>
                <a:cs typeface="+mn-cs"/>
              </a:rPr>
              <a:t>Journal of Business Ethics</a:t>
            </a:r>
            <a:r>
              <a:rPr lang="en-US" sz="1200" b="0" i="0" kern="1200" dirty="0" smtClean="0">
                <a:solidFill>
                  <a:schemeClr val="tx1"/>
                </a:solidFill>
                <a:latin typeface="+mn-lt"/>
                <a:ea typeface="+mn-ea"/>
                <a:cs typeface="+mn-cs"/>
              </a:rPr>
              <a:t>. </a:t>
            </a:r>
            <a:r>
              <a:rPr lang="en-US" sz="1200" b="0" i="0" u="sng" kern="1200" dirty="0" smtClean="0">
                <a:solidFill>
                  <a:schemeClr val="tx1"/>
                </a:solidFill>
                <a:latin typeface="+mn-lt"/>
                <a:ea typeface="+mn-ea"/>
                <a:cs typeface="+mn-cs"/>
                <a:hlinkClick r:id="rId6"/>
              </a:rPr>
              <a:t>http://dx.doi.org/10.1007/s10551-015-2931-7.</a:t>
            </a:r>
          </a:p>
          <a:p>
            <a:r>
              <a:rPr lang="en-US" sz="1200" b="0" i="0" kern="1200" dirty="0" err="1" smtClean="0">
                <a:solidFill>
                  <a:schemeClr val="tx1"/>
                </a:solidFill>
                <a:latin typeface="+mn-lt"/>
                <a:ea typeface="+mn-ea"/>
                <a:cs typeface="+mn-cs"/>
              </a:rPr>
              <a:t>Tregidga</a:t>
            </a:r>
            <a:r>
              <a:rPr lang="en-US" sz="1200" b="0" i="0" kern="1200" dirty="0" smtClean="0">
                <a:solidFill>
                  <a:schemeClr val="tx1"/>
                </a:solidFill>
                <a:latin typeface="+mn-lt"/>
                <a:ea typeface="+mn-ea"/>
                <a:cs typeface="+mn-cs"/>
              </a:rPr>
              <a:t>, H.M., Milne, M.J. &amp; </a:t>
            </a:r>
            <a:r>
              <a:rPr lang="en-US" sz="1200" b="0" i="0" kern="1200" dirty="0" err="1" smtClean="0">
                <a:solidFill>
                  <a:schemeClr val="tx1"/>
                </a:solidFill>
                <a:latin typeface="+mn-lt"/>
                <a:ea typeface="+mn-ea"/>
                <a:cs typeface="+mn-cs"/>
              </a:rPr>
              <a:t>Kearins</a:t>
            </a:r>
            <a:r>
              <a:rPr lang="en-US" sz="1200" b="0" i="0" kern="1200" dirty="0" smtClean="0">
                <a:solidFill>
                  <a:schemeClr val="tx1"/>
                </a:solidFill>
                <a:latin typeface="+mn-lt"/>
                <a:ea typeface="+mn-ea"/>
                <a:cs typeface="+mn-cs"/>
              </a:rPr>
              <a:t>, K.N., Ramping up Resistance: Corporate Sustainable Development and Academic </a:t>
            </a:r>
            <a:r>
              <a:rPr lang="en-US" sz="1200" b="0" i="0" kern="1200" dirty="0" err="1" smtClean="0">
                <a:solidFill>
                  <a:schemeClr val="tx1"/>
                </a:solidFill>
                <a:latin typeface="+mn-lt"/>
                <a:ea typeface="+mn-ea"/>
                <a:cs typeface="+mn-cs"/>
              </a:rPr>
              <a:t>Research,</a:t>
            </a:r>
            <a:r>
              <a:rPr lang="en-US" sz="1200" b="0" i="1" kern="1200" dirty="0" err="1" smtClean="0">
                <a:solidFill>
                  <a:schemeClr val="tx1"/>
                </a:solidFill>
                <a:latin typeface="+mn-lt"/>
                <a:ea typeface="+mn-ea"/>
                <a:cs typeface="+mn-cs"/>
              </a:rPr>
              <a:t>Business</a:t>
            </a:r>
            <a:r>
              <a:rPr lang="en-US" sz="1200" b="0" i="1" kern="1200" dirty="0" smtClean="0">
                <a:solidFill>
                  <a:schemeClr val="tx1"/>
                </a:solidFill>
                <a:latin typeface="+mn-lt"/>
                <a:ea typeface="+mn-ea"/>
                <a:cs typeface="+mn-cs"/>
              </a:rPr>
              <a:t> &amp; Society</a:t>
            </a:r>
            <a:r>
              <a:rPr lang="en-US" sz="1200" b="0" i="0" kern="1200" dirty="0" smtClean="0">
                <a:solidFill>
                  <a:schemeClr val="tx1"/>
                </a:solidFill>
                <a:latin typeface="+mn-lt"/>
                <a:ea typeface="+mn-ea"/>
                <a:cs typeface="+mn-cs"/>
              </a:rPr>
              <a:t>. </a:t>
            </a:r>
            <a:r>
              <a:rPr lang="en-US" sz="1200" b="0" i="0" u="sng" kern="1200" dirty="0" smtClean="0">
                <a:solidFill>
                  <a:schemeClr val="tx1"/>
                </a:solidFill>
                <a:latin typeface="+mn-lt"/>
                <a:ea typeface="+mn-ea"/>
                <a:cs typeface="+mn-cs"/>
                <a:hlinkClick r:id="rId7"/>
              </a:rPr>
              <a:t>http://dx.doi.org/10.1177/0007650315611459</a:t>
            </a:r>
            <a:endParaRPr lang="en-US" dirty="0"/>
          </a:p>
        </p:txBody>
      </p:sp>
      <p:sp>
        <p:nvSpPr>
          <p:cNvPr id="4" name="Slide Number Placeholder 3"/>
          <p:cNvSpPr>
            <a:spLocks noGrp="1"/>
          </p:cNvSpPr>
          <p:nvPr>
            <p:ph type="sldNum" sz="quarter" idx="10"/>
          </p:nvPr>
        </p:nvSpPr>
        <p:spPr/>
        <p:txBody>
          <a:bodyPr/>
          <a:lstStyle/>
          <a:p>
            <a:fld id="{DBD027BC-4386-7443-AC6F-91943012E8EC}" type="slidenum">
              <a:rPr lang="en-US" smtClean="0"/>
              <a:t>28</a:t>
            </a:fld>
            <a:endParaRPr lang="en-US"/>
          </a:p>
        </p:txBody>
      </p:sp>
    </p:spTree>
    <p:extLst>
      <p:ext uri="{BB962C8B-B14F-4D97-AF65-F5344CB8AC3E}">
        <p14:creationId xmlns:p14="http://schemas.microsoft.com/office/powerpoint/2010/main" val="38034571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8.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7.png"/><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6.png"/><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TitlePage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571500" y="1676401"/>
            <a:ext cx="8001000" cy="2424766"/>
          </a:xfrm>
        </p:spPr>
        <p:txBody>
          <a:bodyPr anchor="b" anchorCtr="0">
            <a:noAutofit/>
          </a:bodyPr>
          <a:lstStyle>
            <a:lvl1pPr>
              <a:defRPr sz="5600">
                <a:solidFill>
                  <a:schemeClr val="tx1"/>
                </a:solidFill>
              </a:defRPr>
            </a:lvl1pPr>
          </a:lstStyle>
          <a:p>
            <a:r>
              <a:rPr lang="en-US" smtClean="0"/>
              <a:t>Click to edit Master title style</a:t>
            </a:r>
            <a:endParaRPr/>
          </a:p>
        </p:txBody>
      </p:sp>
      <p:sp>
        <p:nvSpPr>
          <p:cNvPr id="3" name="Subtitle 2"/>
          <p:cNvSpPr>
            <a:spLocks noGrp="1"/>
          </p:cNvSpPr>
          <p:nvPr>
            <p:ph type="subTitle" idx="1"/>
          </p:nvPr>
        </p:nvSpPr>
        <p:spPr>
          <a:xfrm>
            <a:off x="571500" y="4419600"/>
            <a:ext cx="8001000" cy="1219200"/>
          </a:xfrm>
        </p:spPr>
        <p:txBody>
          <a:bodyPr/>
          <a:lstStyle>
            <a:lvl1pPr marL="0" indent="0" algn="ctr">
              <a:spcAft>
                <a:spcPts val="0"/>
              </a:spcAft>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E30E2307-1E40-4E12-8716-25BFDA8E7013}" type="datetime1">
              <a:rPr lang="en-US" smtClean="0"/>
              <a:pPr/>
              <a:t>3/15/18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39C4FB-7D33-419B-8833-D1372BFD11C8}" type="slidenum">
              <a:rPr lang="en-US" smtClean="0"/>
              <a:t>‹#›</a:t>
            </a:fld>
            <a:endParaRPr lang="en-US"/>
          </a:p>
        </p:txBody>
      </p:sp>
      <p:pic>
        <p:nvPicPr>
          <p:cNvPr id="9" name="Picture 8" descr="standardRule.png"/>
          <p:cNvPicPr>
            <a:picLocks noChangeAspect="1"/>
          </p:cNvPicPr>
          <p:nvPr/>
        </p:nvPicPr>
        <p:blipFill>
          <a:blip r:embed="rId3"/>
          <a:stretch>
            <a:fillRect/>
          </a:stretch>
        </p:blipFill>
        <p:spPr>
          <a:xfrm>
            <a:off x="2705100" y="4191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434609"/>
            <a:ext cx="3749040" cy="1709928"/>
          </a:xfrm>
        </p:spPr>
        <p:txBody>
          <a:bodyPr vert="horz" lIns="91440" tIns="45720" rIns="91440" bIns="45720" rtlCol="0" anchor="b">
            <a:noAutofit/>
          </a:bodyPr>
          <a:lstStyle>
            <a:lvl1pPr algn="ctr" defTabSz="914400" rtl="0" eaLnBrk="1" latinLnBrk="0" hangingPunct="1">
              <a:spcBef>
                <a:spcPct val="0"/>
              </a:spcBef>
              <a:buNone/>
              <a:defRPr sz="3600" b="0" kern="1200">
                <a:solidFill>
                  <a:schemeClr val="tx1"/>
                </a:solidFill>
                <a:latin typeface="+mj-lt"/>
                <a:ea typeface="+mj-ea"/>
                <a:cs typeface="+mj-cs"/>
              </a:defRPr>
            </a:lvl1pPr>
          </a:lstStyle>
          <a:p>
            <a:r>
              <a:rPr lang="en-US" smtClean="0"/>
              <a:t>Click to edit Master title style</a:t>
            </a:r>
            <a:endParaRPr/>
          </a:p>
        </p:txBody>
      </p:sp>
      <p:sp>
        <p:nvSpPr>
          <p:cNvPr id="4" name="Text Placeholder 3"/>
          <p:cNvSpPr>
            <a:spLocks noGrp="1"/>
          </p:cNvSpPr>
          <p:nvPr>
            <p:ph type="body" sz="half" idx="2"/>
          </p:nvPr>
        </p:nvSpPr>
        <p:spPr>
          <a:xfrm>
            <a:off x="594360" y="2551176"/>
            <a:ext cx="3749040" cy="3145536"/>
          </a:xfrm>
        </p:spPr>
        <p:txBody>
          <a:bodyPr vert="horz" lIns="91440" tIns="45720" rIns="91440" bIns="45720" rtlCol="0">
            <a:normAutofit/>
          </a:bodyPr>
          <a:lstStyle>
            <a:lvl1pPr marL="0" indent="0">
              <a:spcAft>
                <a:spcPts val="1000"/>
              </a:spcAft>
              <a:buNone/>
              <a:defRPr sz="18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text styles</a:t>
            </a:r>
          </a:p>
        </p:txBody>
      </p:sp>
      <p:sp>
        <p:nvSpPr>
          <p:cNvPr id="5" name="Date Placeholder 4"/>
          <p:cNvSpPr>
            <a:spLocks noGrp="1"/>
          </p:cNvSpPr>
          <p:nvPr>
            <p:ph type="dt" sz="half" idx="10"/>
          </p:nvPr>
        </p:nvSpPr>
        <p:spPr/>
        <p:txBody>
          <a:bodyPr/>
          <a:lstStyle/>
          <a:p>
            <a:fld id="{88856D55-EFBE-4F9B-8A5F-09D42CA22A9B}" type="datetime1">
              <a:rPr lang="en-US" smtClean="0"/>
              <a:pPr/>
              <a:t>3/15/18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pic>
        <p:nvPicPr>
          <p:cNvPr id="8" name="Picture 7" descr="shortRule.png"/>
          <p:cNvPicPr>
            <a:picLocks noChangeAspect="1"/>
          </p:cNvPicPr>
          <p:nvPr/>
        </p:nvPicPr>
        <p:blipFill>
          <a:blip r:embed="rId2"/>
          <a:stretch>
            <a:fillRect/>
          </a:stretch>
        </p:blipFill>
        <p:spPr>
          <a:xfrm>
            <a:off x="1222898" y="2305609"/>
            <a:ext cx="2495550" cy="95250"/>
          </a:xfrm>
          <a:prstGeom prst="rect">
            <a:avLst/>
          </a:prstGeom>
          <a:effectLst>
            <a:outerShdw blurRad="25400" sx="101000" sy="101000" algn="ctr" rotWithShape="0">
              <a:prstClr val="black">
                <a:alpha val="40000"/>
              </a:prstClr>
            </a:outerShdw>
          </a:effectLst>
        </p:spPr>
      </p:pic>
      <p:pic>
        <p:nvPicPr>
          <p:cNvPr id="11" name="Picture 10" descr="parAvion.png"/>
          <p:cNvPicPr>
            <a:picLocks noChangeAspect="1"/>
          </p:cNvPicPr>
          <p:nvPr/>
        </p:nvPicPr>
        <p:blipFill>
          <a:blip r:embed="rId3"/>
          <a:stretch>
            <a:fillRect/>
          </a:stretch>
        </p:blipFill>
        <p:spPr>
          <a:xfrm rot="308222">
            <a:off x="6798020" y="538594"/>
            <a:ext cx="1808485" cy="516710"/>
          </a:xfrm>
          <a:prstGeom prst="rect">
            <a:avLst/>
          </a:prstGeom>
        </p:spPr>
      </p:pic>
      <p:sp>
        <p:nvSpPr>
          <p:cNvPr id="3" name="Picture Placeholder 2"/>
          <p:cNvSpPr>
            <a:spLocks noGrp="1"/>
          </p:cNvSpPr>
          <p:nvPr>
            <p:ph type="pic" idx="1"/>
          </p:nvPr>
        </p:nvSpPr>
        <p:spPr>
          <a:xfrm rot="150174">
            <a:off x="4827538" y="836203"/>
            <a:ext cx="3657600" cy="4937760"/>
          </a:xfrm>
          <a:solidFill>
            <a:srgbClr val="FFFFFF">
              <a:shade val="85000"/>
            </a:srgbClr>
          </a:solidFill>
          <a:ln w="31750" cap="sq">
            <a:solidFill>
              <a:srgbClr val="FDFDFD"/>
            </a:solidFill>
            <a:miter lim="800000"/>
          </a:ln>
          <a:effectLst>
            <a:outerShdw blurRad="88900" dist="44450" dir="756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above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571500" y="2924825"/>
            <a:ext cx="8001000" cy="1709928"/>
          </a:xfrm>
        </p:spPr>
        <p:txBody>
          <a:bodyPr vert="horz" lIns="91440" tIns="45720" rIns="91440" bIns="45720" rtlCol="0" anchor="b">
            <a:noAutofit/>
          </a:bodyPr>
          <a:lstStyle>
            <a:lvl1pPr algn="ctr" defTabSz="914400" rtl="0" eaLnBrk="1" latinLnBrk="0" hangingPunct="1">
              <a:spcBef>
                <a:spcPct val="0"/>
              </a:spcBef>
              <a:buNone/>
              <a:defRPr sz="4000" b="0" kern="1200">
                <a:solidFill>
                  <a:schemeClr val="tx1"/>
                </a:solidFill>
                <a:latin typeface="+mj-lt"/>
                <a:ea typeface="+mj-ea"/>
                <a:cs typeface="+mj-cs"/>
              </a:defRPr>
            </a:lvl1pPr>
          </a:lstStyle>
          <a:p>
            <a:r>
              <a:rPr lang="en-US" smtClean="0"/>
              <a:t>Click to edit Master title style</a:t>
            </a:r>
            <a:endParaRPr/>
          </a:p>
        </p:txBody>
      </p:sp>
      <p:sp>
        <p:nvSpPr>
          <p:cNvPr id="4" name="Text Placeholder 3"/>
          <p:cNvSpPr>
            <a:spLocks noGrp="1"/>
          </p:cNvSpPr>
          <p:nvPr>
            <p:ph type="body" sz="half" idx="2"/>
          </p:nvPr>
        </p:nvSpPr>
        <p:spPr>
          <a:xfrm>
            <a:off x="571500" y="4800600"/>
            <a:ext cx="8001000" cy="1219200"/>
          </a:xfrm>
        </p:spPr>
        <p:txBody>
          <a:bodyPr vert="horz" lIns="91440" tIns="45720" rIns="91440" bIns="45720" rtlCol="0">
            <a:normAutofit/>
          </a:bodyPr>
          <a:lstStyle>
            <a:lvl1pPr marL="0" indent="0" algn="ctr">
              <a:spcAft>
                <a:spcPts val="300"/>
              </a:spcAft>
              <a:buNone/>
              <a:defRPr sz="18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text styles</a:t>
            </a:r>
          </a:p>
        </p:txBody>
      </p:sp>
      <p:sp>
        <p:nvSpPr>
          <p:cNvPr id="5" name="Date Placeholder 4"/>
          <p:cNvSpPr>
            <a:spLocks noGrp="1"/>
          </p:cNvSpPr>
          <p:nvPr>
            <p:ph type="dt" sz="half" idx="10"/>
          </p:nvPr>
        </p:nvSpPr>
        <p:spPr/>
        <p:txBody>
          <a:bodyPr/>
          <a:lstStyle/>
          <a:p>
            <a:fld id="{9D1D110F-3F4E-48D9-B8AA-5D0E825AFDBA}" type="datetime1">
              <a:rPr lang="en-US" smtClean="0"/>
              <a:pPr/>
              <a:t>3/15/18</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pic>
        <p:nvPicPr>
          <p:cNvPr id="8" name="Picture 7" descr="shortRule.png"/>
          <p:cNvPicPr>
            <a:picLocks noChangeAspect="1"/>
          </p:cNvPicPr>
          <p:nvPr/>
        </p:nvPicPr>
        <p:blipFill>
          <a:blip r:embed="rId3"/>
          <a:stretch>
            <a:fillRect/>
          </a:stretch>
        </p:blipFill>
        <p:spPr>
          <a:xfrm>
            <a:off x="3324225" y="4666129"/>
            <a:ext cx="2495550" cy="95250"/>
          </a:xfrm>
          <a:prstGeom prst="rect">
            <a:avLst/>
          </a:prstGeom>
          <a:effectLst>
            <a:outerShdw blurRad="25400" sx="101000" sy="101000" algn="ctr" rotWithShape="0">
              <a:prstClr val="black">
                <a:alpha val="40000"/>
              </a:prstClr>
            </a:outerShdw>
          </a:effectLst>
        </p:spPr>
      </p:pic>
      <p:sp>
        <p:nvSpPr>
          <p:cNvPr id="3" name="Picture Placeholder 2"/>
          <p:cNvSpPr>
            <a:spLocks noGrp="1"/>
          </p:cNvSpPr>
          <p:nvPr>
            <p:ph type="pic" idx="1"/>
          </p:nvPr>
        </p:nvSpPr>
        <p:spPr>
          <a:xfrm rot="21355093">
            <a:off x="2359666" y="458370"/>
            <a:ext cx="4424669" cy="3079124"/>
          </a:xfrm>
          <a:solidFill>
            <a:srgbClr val="FFFFFF">
              <a:shade val="85000"/>
            </a:srgbClr>
          </a:solidFill>
          <a:ln w="31750" cap="sq">
            <a:solidFill>
              <a:srgbClr val="FDFDFD"/>
            </a:solidFill>
            <a:miter lim="800000"/>
          </a:ln>
          <a:effectLst>
            <a:outerShdw blurRad="88900" dist="444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picTx" preserve="1">
  <p:cSld name="2 Pictures above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pic>
        <p:nvPicPr>
          <p:cNvPr id="11" name="Picture 10" descr="parAvion.png"/>
          <p:cNvPicPr>
            <a:picLocks noChangeAspect="1"/>
          </p:cNvPicPr>
          <p:nvPr/>
        </p:nvPicPr>
        <p:blipFill>
          <a:blip r:embed="rId3"/>
          <a:stretch>
            <a:fillRect/>
          </a:stretch>
        </p:blipFill>
        <p:spPr>
          <a:xfrm rot="308222">
            <a:off x="6835967" y="278688"/>
            <a:ext cx="1695954" cy="484558"/>
          </a:xfrm>
          <a:prstGeom prst="rect">
            <a:avLst/>
          </a:prstGeom>
        </p:spPr>
      </p:pic>
      <p:sp>
        <p:nvSpPr>
          <p:cNvPr id="2" name="Title 1"/>
          <p:cNvSpPr>
            <a:spLocks noGrp="1"/>
          </p:cNvSpPr>
          <p:nvPr>
            <p:ph type="title"/>
          </p:nvPr>
        </p:nvSpPr>
        <p:spPr>
          <a:xfrm>
            <a:off x="571500" y="2924825"/>
            <a:ext cx="8001000" cy="1709928"/>
          </a:xfrm>
        </p:spPr>
        <p:txBody>
          <a:bodyPr vert="horz" lIns="91440" tIns="45720" rIns="91440" bIns="45720" rtlCol="0" anchor="b">
            <a:noAutofit/>
          </a:bodyPr>
          <a:lstStyle>
            <a:lvl1pPr algn="ctr" defTabSz="914400" rtl="0" eaLnBrk="1" latinLnBrk="0" hangingPunct="1">
              <a:spcBef>
                <a:spcPct val="0"/>
              </a:spcBef>
              <a:buNone/>
              <a:defRPr sz="4000" b="0" kern="1200">
                <a:solidFill>
                  <a:schemeClr val="tx1"/>
                </a:solidFill>
                <a:latin typeface="+mj-lt"/>
                <a:ea typeface="+mj-ea"/>
                <a:cs typeface="+mj-cs"/>
              </a:defRPr>
            </a:lvl1pPr>
          </a:lstStyle>
          <a:p>
            <a:r>
              <a:rPr lang="en-US" smtClean="0"/>
              <a:t>Click to edit Master title style</a:t>
            </a:r>
            <a:endParaRPr/>
          </a:p>
        </p:txBody>
      </p:sp>
      <p:sp>
        <p:nvSpPr>
          <p:cNvPr id="4" name="Text Placeholder 3"/>
          <p:cNvSpPr>
            <a:spLocks noGrp="1"/>
          </p:cNvSpPr>
          <p:nvPr>
            <p:ph type="body" sz="half" idx="2"/>
          </p:nvPr>
        </p:nvSpPr>
        <p:spPr>
          <a:xfrm>
            <a:off x="571500" y="4800600"/>
            <a:ext cx="8001000" cy="1219200"/>
          </a:xfrm>
        </p:spPr>
        <p:txBody>
          <a:bodyPr vert="horz" lIns="91440" tIns="45720" rIns="91440" bIns="45720" rtlCol="0">
            <a:normAutofit/>
          </a:bodyPr>
          <a:lstStyle>
            <a:lvl1pPr marL="0" indent="0" algn="ctr">
              <a:spcAft>
                <a:spcPts val="300"/>
              </a:spcAft>
              <a:buNone/>
              <a:defRPr sz="18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text styles</a:t>
            </a:r>
          </a:p>
        </p:txBody>
      </p:sp>
      <p:sp>
        <p:nvSpPr>
          <p:cNvPr id="5" name="Date Placeholder 4"/>
          <p:cNvSpPr>
            <a:spLocks noGrp="1"/>
          </p:cNvSpPr>
          <p:nvPr>
            <p:ph type="dt" sz="half" idx="10"/>
          </p:nvPr>
        </p:nvSpPr>
        <p:spPr/>
        <p:txBody>
          <a:bodyPr/>
          <a:lstStyle/>
          <a:p>
            <a:fld id="{9D1D110F-3F4E-48D9-B8AA-5D0E825AFDBA}" type="datetime1">
              <a:rPr lang="en-US" smtClean="0"/>
              <a:pPr/>
              <a:t>3/15/18</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pic>
        <p:nvPicPr>
          <p:cNvPr id="8" name="Picture 7" descr="shortRule.png"/>
          <p:cNvPicPr>
            <a:picLocks noChangeAspect="1"/>
          </p:cNvPicPr>
          <p:nvPr/>
        </p:nvPicPr>
        <p:blipFill>
          <a:blip r:embed="rId4"/>
          <a:stretch>
            <a:fillRect/>
          </a:stretch>
        </p:blipFill>
        <p:spPr>
          <a:xfrm>
            <a:off x="3324225" y="4666129"/>
            <a:ext cx="2495550" cy="95250"/>
          </a:xfrm>
          <a:prstGeom prst="rect">
            <a:avLst/>
          </a:prstGeom>
          <a:effectLst>
            <a:outerShdw blurRad="25400" sx="101000" sy="101000" algn="ctr" rotWithShape="0">
              <a:prstClr val="black">
                <a:alpha val="40000"/>
              </a:prstClr>
            </a:outerShdw>
          </a:effectLst>
        </p:spPr>
      </p:pic>
      <p:pic>
        <p:nvPicPr>
          <p:cNvPr id="13" name="Picture 12" descr="parAvion.png"/>
          <p:cNvPicPr>
            <a:picLocks noChangeAspect="1"/>
          </p:cNvPicPr>
          <p:nvPr/>
        </p:nvPicPr>
        <p:blipFill>
          <a:blip r:embed="rId3"/>
          <a:stretch>
            <a:fillRect/>
          </a:stretch>
        </p:blipFill>
        <p:spPr>
          <a:xfrm rot="20785255">
            <a:off x="2866028" y="3182426"/>
            <a:ext cx="1695954" cy="484558"/>
          </a:xfrm>
          <a:prstGeom prst="rect">
            <a:avLst/>
          </a:prstGeom>
        </p:spPr>
      </p:pic>
      <p:sp>
        <p:nvSpPr>
          <p:cNvPr id="10" name="Picture Placeholder 2"/>
          <p:cNvSpPr>
            <a:spLocks noGrp="1"/>
          </p:cNvSpPr>
          <p:nvPr>
            <p:ph type="pic" idx="13"/>
          </p:nvPr>
        </p:nvSpPr>
        <p:spPr>
          <a:xfrm rot="150321">
            <a:off x="4329929" y="546774"/>
            <a:ext cx="4163077" cy="2961146"/>
          </a:xfrm>
          <a:solidFill>
            <a:srgbClr val="FFFFFF">
              <a:shade val="85000"/>
            </a:srgbClr>
          </a:solidFill>
          <a:ln w="31750" cap="sq">
            <a:solidFill>
              <a:srgbClr val="FDFDFD"/>
            </a:solidFill>
            <a:miter lim="800000"/>
          </a:ln>
          <a:effectLst>
            <a:outerShdw blurRad="88900" dist="317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3" name="Picture Placeholder 2"/>
          <p:cNvSpPr>
            <a:spLocks noGrp="1"/>
          </p:cNvSpPr>
          <p:nvPr>
            <p:ph type="pic" idx="1"/>
          </p:nvPr>
        </p:nvSpPr>
        <p:spPr>
          <a:xfrm rot="21380673">
            <a:off x="699762" y="451178"/>
            <a:ext cx="4163077" cy="2961146"/>
          </a:xfrm>
          <a:solidFill>
            <a:srgbClr val="FFFFFF">
              <a:shade val="85000"/>
            </a:srgbClr>
          </a:solidFill>
          <a:ln w="31750" cap="sq">
            <a:solidFill>
              <a:srgbClr val="FDFDFD"/>
            </a:solidFill>
            <a:miter lim="800000"/>
          </a:ln>
          <a:effectLst>
            <a:outerShdw blurRad="88900" dist="44450" dir="900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3 Pictures with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sp>
        <p:nvSpPr>
          <p:cNvPr id="4" name="Text Placeholder 3"/>
          <p:cNvSpPr>
            <a:spLocks noGrp="1"/>
          </p:cNvSpPr>
          <p:nvPr>
            <p:ph type="body" sz="half" idx="2"/>
          </p:nvPr>
        </p:nvSpPr>
        <p:spPr>
          <a:xfrm>
            <a:off x="4983480" y="4800600"/>
            <a:ext cx="3246120" cy="1188720"/>
          </a:xfrm>
        </p:spPr>
        <p:txBody>
          <a:bodyPr vert="horz" lIns="91440" tIns="45720" rIns="91440" bIns="45720" rtlCol="0" anchor="t" anchorCtr="0">
            <a:normAutofit/>
          </a:bodyPr>
          <a:lstStyle>
            <a:lvl1pPr marL="0" indent="0" algn="ctr">
              <a:spcAft>
                <a:spcPts val="300"/>
              </a:spcAft>
              <a:buNone/>
              <a:defRPr sz="2000">
                <a:solidFill>
                  <a:schemeClr val="tx1"/>
                </a:solidFill>
                <a:latin typeface="Mistral" pitchFamily="66" charset="0"/>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text styles</a:t>
            </a:r>
          </a:p>
        </p:txBody>
      </p:sp>
      <p:sp>
        <p:nvSpPr>
          <p:cNvPr id="5" name="Date Placeholder 4"/>
          <p:cNvSpPr>
            <a:spLocks noGrp="1"/>
          </p:cNvSpPr>
          <p:nvPr>
            <p:ph type="dt" sz="half" idx="10"/>
          </p:nvPr>
        </p:nvSpPr>
        <p:spPr/>
        <p:txBody>
          <a:bodyPr/>
          <a:lstStyle/>
          <a:p>
            <a:fld id="{9D1D110F-3F4E-48D9-B8AA-5D0E825AFDBA}" type="datetime1">
              <a:rPr lang="en-US" smtClean="0"/>
              <a:pPr/>
              <a:t>3/15/18</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
        <p:nvSpPr>
          <p:cNvPr id="10" name="Picture Placeholder 2"/>
          <p:cNvSpPr>
            <a:spLocks noGrp="1"/>
          </p:cNvSpPr>
          <p:nvPr>
            <p:ph type="pic" idx="13"/>
          </p:nvPr>
        </p:nvSpPr>
        <p:spPr>
          <a:xfrm rot="253865">
            <a:off x="4415567" y="369110"/>
            <a:ext cx="3794703" cy="2729767"/>
          </a:xfrm>
          <a:solidFill>
            <a:srgbClr val="FFFFFF">
              <a:shade val="85000"/>
            </a:srgbClr>
          </a:solidFill>
          <a:ln w="31750" cap="sq">
            <a:solidFill>
              <a:srgbClr val="FDFDFD"/>
            </a:solidFill>
            <a:miter lim="800000"/>
          </a:ln>
          <a:effectLst>
            <a:outerShdw blurRad="88900" dist="44450" dir="60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3" name="Picture Placeholder 2"/>
          <p:cNvSpPr>
            <a:spLocks noGrp="1"/>
          </p:cNvSpPr>
          <p:nvPr>
            <p:ph type="pic" idx="1"/>
          </p:nvPr>
        </p:nvSpPr>
        <p:spPr>
          <a:xfrm rot="20973137">
            <a:off x="530124" y="631160"/>
            <a:ext cx="3837559" cy="2604282"/>
          </a:xfrm>
          <a:solidFill>
            <a:srgbClr val="FFFFFF">
              <a:shade val="85000"/>
            </a:srgbClr>
          </a:solidFill>
          <a:ln w="31750" cap="sq">
            <a:solidFill>
              <a:srgbClr val="FDFDFD"/>
            </a:solidFill>
            <a:miter lim="800000"/>
          </a:ln>
          <a:effectLst>
            <a:outerShdw blurRad="88900" dist="444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4" name="Picture Placeholder 2"/>
          <p:cNvSpPr>
            <a:spLocks noGrp="1"/>
          </p:cNvSpPr>
          <p:nvPr>
            <p:ph type="pic" idx="14"/>
          </p:nvPr>
        </p:nvSpPr>
        <p:spPr>
          <a:xfrm rot="470783">
            <a:off x="708565" y="3070624"/>
            <a:ext cx="3918749" cy="2827517"/>
          </a:xfrm>
          <a:solidFill>
            <a:srgbClr val="FFFFFF">
              <a:shade val="85000"/>
            </a:srgbClr>
          </a:solidFill>
          <a:ln w="31750" cap="sq">
            <a:solidFill>
              <a:srgbClr val="FDFDFD"/>
            </a:solidFill>
            <a:miter lim="800000"/>
          </a:ln>
          <a:effectLst>
            <a:outerShdw blurRad="88900" dist="44450" dir="114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1" name="Title 1"/>
          <p:cNvSpPr>
            <a:spLocks noGrp="1"/>
          </p:cNvSpPr>
          <p:nvPr>
            <p:ph type="title"/>
          </p:nvPr>
        </p:nvSpPr>
        <p:spPr>
          <a:xfrm rot="21240000">
            <a:off x="4717562" y="3396154"/>
            <a:ext cx="3474720" cy="1097280"/>
          </a:xfrm>
        </p:spPr>
        <p:txBody>
          <a:bodyPr vert="horz" lIns="91440" tIns="45720" rIns="91440" bIns="45720" rtlCol="0">
            <a:normAutofit/>
          </a:bodyPr>
          <a:lstStyle>
            <a:lvl1pPr algn="ctr" defTabSz="914400" rtl="0" eaLnBrk="1" latinLnBrk="0" hangingPunct="1">
              <a:spcBef>
                <a:spcPct val="0"/>
              </a:spcBef>
              <a:spcAft>
                <a:spcPts val="300"/>
              </a:spcAft>
              <a:buNone/>
              <a:defRPr sz="2800" kern="1200">
                <a:solidFill>
                  <a:schemeClr val="tx1"/>
                </a:solidFill>
                <a:latin typeface="Mistral" pitchFamily="66" charset="0"/>
                <a:ea typeface="+mn-ea"/>
                <a:cs typeface="+mn-cs"/>
              </a:defRPr>
            </a:lvl1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title style</a:t>
            </a:r>
            <a:endParaRPr dirty="0"/>
          </a:p>
        </p:txBody>
      </p:sp>
    </p:spTree>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4 Pictures with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sp>
        <p:nvSpPr>
          <p:cNvPr id="4" name="Text Placeholder 3"/>
          <p:cNvSpPr>
            <a:spLocks noGrp="1"/>
          </p:cNvSpPr>
          <p:nvPr>
            <p:ph type="body" sz="half" idx="2"/>
          </p:nvPr>
        </p:nvSpPr>
        <p:spPr>
          <a:xfrm>
            <a:off x="762000" y="4876800"/>
            <a:ext cx="3048000" cy="1188720"/>
          </a:xfrm>
        </p:spPr>
        <p:txBody>
          <a:bodyPr vert="horz" lIns="91440" tIns="45720" rIns="91440" bIns="45720" rtlCol="0">
            <a:normAutofit/>
          </a:bodyPr>
          <a:lstStyle>
            <a:lvl1pPr marL="0" indent="0" algn="ctr">
              <a:spcAft>
                <a:spcPts val="300"/>
              </a:spcAft>
              <a:buNone/>
              <a:defRPr sz="2000" kern="1200">
                <a:solidFill>
                  <a:schemeClr val="tx1"/>
                </a:solidFill>
                <a:latin typeface="Mistral" pitchFamily="66" charset="0"/>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text styles</a:t>
            </a:r>
          </a:p>
        </p:txBody>
      </p:sp>
      <p:sp>
        <p:nvSpPr>
          <p:cNvPr id="5" name="Date Placeholder 4"/>
          <p:cNvSpPr>
            <a:spLocks noGrp="1"/>
          </p:cNvSpPr>
          <p:nvPr>
            <p:ph type="dt" sz="half" idx="10"/>
          </p:nvPr>
        </p:nvSpPr>
        <p:spPr/>
        <p:txBody>
          <a:bodyPr/>
          <a:lstStyle/>
          <a:p>
            <a:fld id="{9D1D110F-3F4E-48D9-B8AA-5D0E825AFDBA}" type="datetime1">
              <a:rPr lang="en-US" smtClean="0"/>
              <a:pPr/>
              <a:t>3/15/18</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pic>
        <p:nvPicPr>
          <p:cNvPr id="15" name="Picture 14" descr="parAvion.png"/>
          <p:cNvPicPr>
            <a:picLocks noChangeAspect="1"/>
          </p:cNvPicPr>
          <p:nvPr/>
        </p:nvPicPr>
        <p:blipFill>
          <a:blip r:embed="rId3"/>
          <a:stretch>
            <a:fillRect/>
          </a:stretch>
        </p:blipFill>
        <p:spPr>
          <a:xfrm rot="308222">
            <a:off x="7428515" y="2619243"/>
            <a:ext cx="1580737" cy="451639"/>
          </a:xfrm>
          <a:prstGeom prst="rect">
            <a:avLst/>
          </a:prstGeom>
        </p:spPr>
      </p:pic>
      <p:pic>
        <p:nvPicPr>
          <p:cNvPr id="11" name="Picture 10" descr="pictureStamp-Frame.png"/>
          <p:cNvPicPr>
            <a:picLocks noChangeAspect="1"/>
          </p:cNvPicPr>
          <p:nvPr/>
        </p:nvPicPr>
        <p:blipFill>
          <a:blip r:embed="rId4"/>
          <a:stretch>
            <a:fillRect/>
          </a:stretch>
        </p:blipFill>
        <p:spPr>
          <a:xfrm rot="322260">
            <a:off x="6339646" y="604321"/>
            <a:ext cx="1610332" cy="2025115"/>
          </a:xfrm>
          <a:prstGeom prst="rect">
            <a:avLst/>
          </a:prstGeom>
        </p:spPr>
      </p:pic>
      <p:pic>
        <p:nvPicPr>
          <p:cNvPr id="13" name="Picture 12" descr="pictureStamp-Frame.png"/>
          <p:cNvPicPr>
            <a:picLocks noChangeAspect="1"/>
          </p:cNvPicPr>
          <p:nvPr/>
        </p:nvPicPr>
        <p:blipFill>
          <a:blip r:embed="rId4"/>
          <a:stretch>
            <a:fillRect/>
          </a:stretch>
        </p:blipFill>
        <p:spPr>
          <a:xfrm rot="322260">
            <a:off x="4891846" y="985321"/>
            <a:ext cx="1610332" cy="2025115"/>
          </a:xfrm>
          <a:prstGeom prst="rect">
            <a:avLst/>
          </a:prstGeom>
        </p:spPr>
      </p:pic>
      <p:sp>
        <p:nvSpPr>
          <p:cNvPr id="16" name="Picture Placeholder 2"/>
          <p:cNvSpPr>
            <a:spLocks noGrp="1"/>
          </p:cNvSpPr>
          <p:nvPr>
            <p:ph type="pic" idx="14"/>
          </p:nvPr>
        </p:nvSpPr>
        <p:spPr>
          <a:xfrm rot="247118">
            <a:off x="5075220" y="1165774"/>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7" name="Picture Placeholder 2"/>
          <p:cNvSpPr>
            <a:spLocks noGrp="1"/>
          </p:cNvSpPr>
          <p:nvPr>
            <p:ph type="pic" idx="15"/>
          </p:nvPr>
        </p:nvSpPr>
        <p:spPr>
          <a:xfrm rot="271248">
            <a:off x="6523020" y="784774"/>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0" name="Picture Placeholder 2"/>
          <p:cNvSpPr>
            <a:spLocks noGrp="1"/>
          </p:cNvSpPr>
          <p:nvPr>
            <p:ph type="pic" idx="13"/>
          </p:nvPr>
        </p:nvSpPr>
        <p:spPr>
          <a:xfrm rot="253865">
            <a:off x="4519045" y="2873698"/>
            <a:ext cx="3931920" cy="2834640"/>
          </a:xfrm>
          <a:solidFill>
            <a:srgbClr val="FFFFFF">
              <a:shade val="85000"/>
            </a:srgbClr>
          </a:solidFill>
          <a:ln w="31750" cap="sq">
            <a:solidFill>
              <a:srgbClr val="FDFDFD"/>
            </a:solidFill>
            <a:miter lim="800000"/>
          </a:ln>
          <a:effectLst>
            <a:outerShdw blurRad="88900" dist="44450" dir="6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3" name="Picture Placeholder 2"/>
          <p:cNvSpPr>
            <a:spLocks noGrp="1"/>
          </p:cNvSpPr>
          <p:nvPr>
            <p:ph type="pic" idx="1"/>
          </p:nvPr>
        </p:nvSpPr>
        <p:spPr>
          <a:xfrm rot="21193488">
            <a:off x="610678" y="450635"/>
            <a:ext cx="3931920" cy="2834640"/>
          </a:xfrm>
          <a:solidFill>
            <a:srgbClr val="FFFFFF">
              <a:shade val="85000"/>
            </a:srgbClr>
          </a:solidFill>
          <a:ln w="31750" cap="sq">
            <a:solidFill>
              <a:srgbClr val="FDFDFD"/>
            </a:solidFill>
            <a:miter lim="800000"/>
          </a:ln>
          <a:effectLst>
            <a:outerShdw blurRad="88900" dist="444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4" name="Title 1"/>
          <p:cNvSpPr>
            <a:spLocks noGrp="1"/>
          </p:cNvSpPr>
          <p:nvPr>
            <p:ph type="title"/>
          </p:nvPr>
        </p:nvSpPr>
        <p:spPr>
          <a:xfrm rot="21240000">
            <a:off x="455724" y="3551615"/>
            <a:ext cx="3474720" cy="1097280"/>
          </a:xfrm>
        </p:spPr>
        <p:txBody>
          <a:bodyPr vert="horz" lIns="91440" tIns="45720" rIns="91440" bIns="45720" rtlCol="0">
            <a:normAutofit/>
          </a:bodyPr>
          <a:lstStyle>
            <a:lvl1pPr algn="ctr" defTabSz="914400" rtl="0" eaLnBrk="1" latinLnBrk="0" hangingPunct="1">
              <a:spcBef>
                <a:spcPct val="0"/>
              </a:spcBef>
              <a:spcAft>
                <a:spcPts val="300"/>
              </a:spcAft>
              <a:buNone/>
              <a:defRPr sz="2800" kern="1200">
                <a:solidFill>
                  <a:schemeClr val="tx1"/>
                </a:solidFill>
                <a:latin typeface="Mistral" pitchFamily="66" charset="0"/>
                <a:ea typeface="+mn-ea"/>
                <a:cs typeface="+mn-cs"/>
              </a:defRPr>
            </a:lvl1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title style</a:t>
            </a:r>
            <a:endParaRPr/>
          </a:p>
        </p:txBody>
      </p:sp>
    </p:spTree>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286000" indent="-457200">
              <a:defRPr/>
            </a:lvl6pPr>
            <a:lvl7pPr marL="2286000" indent="-457200">
              <a:defRPr/>
            </a:lvl7pPr>
            <a:lvl8pPr marL="2286000" indent="-457200">
              <a:defRPr/>
            </a:lvl8pPr>
            <a:lvl9pPr marL="2286000" indent="-457200">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E5CFCF5A-EA79-452C-A52C-1A2668C2E7DF}" type="datetime1">
              <a:rPr lang="en-US" smtClean="0"/>
              <a:pPr/>
              <a:t>3/15/18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pic>
        <p:nvPicPr>
          <p:cNvPr id="7" name="Picture 6"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634" y="577849"/>
            <a:ext cx="1882589" cy="5461001"/>
          </a:xfrm>
        </p:spPr>
        <p:txBody>
          <a:bodyPr vert="eaVert"/>
          <a:lstStyle>
            <a:lvl1pPr>
              <a:defRPr sz="4400"/>
            </a:lvl1pPr>
          </a:lstStyle>
          <a:p>
            <a:r>
              <a:rPr lang="en-US" smtClean="0"/>
              <a:t>Click to edit Master title style</a:t>
            </a:r>
            <a:endParaRPr/>
          </a:p>
        </p:txBody>
      </p:sp>
      <p:sp>
        <p:nvSpPr>
          <p:cNvPr id="3" name="Vertical Text Placeholder 2"/>
          <p:cNvSpPr>
            <a:spLocks noGrp="1"/>
          </p:cNvSpPr>
          <p:nvPr>
            <p:ph type="body" orient="vert" idx="1"/>
          </p:nvPr>
        </p:nvSpPr>
        <p:spPr>
          <a:xfrm>
            <a:off x="578224" y="577849"/>
            <a:ext cx="5768788" cy="5461001"/>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2E5C4C28-BD4B-4892-9A2D-6E19BD753A9A}" type="datetime1">
              <a:rPr lang="en-US" smtClean="0"/>
              <a:pPr/>
              <a:t>3/15/18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pic>
        <p:nvPicPr>
          <p:cNvPr id="7" name="Picture 6" descr="verticalRule.png"/>
          <p:cNvPicPr>
            <a:picLocks noChangeAspect="1"/>
          </p:cNvPicPr>
          <p:nvPr/>
        </p:nvPicPr>
        <p:blipFill>
          <a:blip r:embed="rId2"/>
          <a:stretch>
            <a:fillRect/>
          </a:stretch>
        </p:blipFill>
        <p:spPr>
          <a:xfrm>
            <a:off x="6512859" y="1562100"/>
            <a:ext cx="152400" cy="37338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Title and Content, Alt.">
    <p:spTree>
      <p:nvGrpSpPr>
        <p:cNvPr id="1" name=""/>
        <p:cNvGrpSpPr/>
        <p:nvPr/>
      </p:nvGrpSpPr>
      <p:grpSpPr>
        <a:xfrm>
          <a:off x="0" y="0"/>
          <a:ext cx="0" cy="0"/>
          <a:chOff x="0" y="0"/>
          <a:chExt cx="0" cy="0"/>
        </a:xfrm>
      </p:grpSpPr>
      <p:sp>
        <p:nvSpPr>
          <p:cNvPr id="2" name="Title 1"/>
          <p:cNvSpPr>
            <a:spLocks noGrp="1"/>
          </p:cNvSpPr>
          <p:nvPr>
            <p:ph type="title"/>
          </p:nvPr>
        </p:nvSpPr>
        <p:spPr>
          <a:xfrm>
            <a:off x="4827590" y="304799"/>
            <a:ext cx="4164013" cy="1447800"/>
          </a:xfrm>
        </p:spPr>
        <p:txBody>
          <a:bodyPr/>
          <a:lstStyle>
            <a:lvl1pPr algn="r">
              <a:defRPr/>
            </a:lvl1p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F02B70FB-18ED-4CA5-8368-F946A6F2C1F7}" type="slidenum">
              <a:rPr lang="en-US" smtClean="0"/>
              <a:t>‹#›</a:t>
            </a:fld>
            <a:endParaRPr lang="en-US"/>
          </a:p>
        </p:txBody>
      </p:sp>
      <p:sp>
        <p:nvSpPr>
          <p:cNvPr id="4" name="Footer Placeholder 3"/>
          <p:cNvSpPr>
            <a:spLocks noGrp="1"/>
          </p:cNvSpPr>
          <p:nvPr>
            <p:ph type="ftr" sz="quarter" idx="11"/>
          </p:nvPr>
        </p:nvSpPr>
        <p:spPr/>
        <p:txBody>
          <a:bodyPr/>
          <a:lstStyle/>
          <a:p>
            <a:endParaRPr lang="en-US"/>
          </a:p>
        </p:txBody>
      </p:sp>
      <p:sp>
        <p:nvSpPr>
          <p:cNvPr id="5" name="Date Placeholder 4"/>
          <p:cNvSpPr>
            <a:spLocks noGrp="1"/>
          </p:cNvSpPr>
          <p:nvPr>
            <p:ph type="dt" sz="half" idx="12"/>
          </p:nvPr>
        </p:nvSpPr>
        <p:spPr/>
        <p:txBody>
          <a:bodyPr/>
          <a:lstStyle/>
          <a:p>
            <a:r>
              <a:rPr lang="en-US" smtClean="0"/>
              <a:t>10/27/15</a:t>
            </a:r>
            <a:endParaRPr lang="en-US"/>
          </a:p>
        </p:txBody>
      </p:sp>
      <p:sp>
        <p:nvSpPr>
          <p:cNvPr id="8" name="Content Placeholder 7"/>
          <p:cNvSpPr>
            <a:spLocks noGrp="1"/>
          </p:cNvSpPr>
          <p:nvPr>
            <p:ph sz="quarter" idx="13"/>
          </p:nvPr>
        </p:nvSpPr>
        <p:spPr>
          <a:xfrm>
            <a:off x="712789" y="1905000"/>
            <a:ext cx="7716839"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39013002"/>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61FD9D02-426E-46C9-9EE9-0DE1EF8B2838}" type="datetime1">
              <a:rPr lang="en-US" smtClean="0"/>
              <a:pPr/>
              <a:t>3/15/18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pic>
        <p:nvPicPr>
          <p:cNvPr id="8" name="Picture 7"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3 Pictures">
    <p:spTree>
      <p:nvGrpSpPr>
        <p:cNvPr id="1" name=""/>
        <p:cNvGrpSpPr/>
        <p:nvPr/>
      </p:nvGrpSpPr>
      <p:grpSpPr>
        <a:xfrm>
          <a:off x="0" y="0"/>
          <a:ext cx="0" cy="0"/>
          <a:chOff x="0" y="0"/>
          <a:chExt cx="0" cy="0"/>
        </a:xfrm>
      </p:grpSpPr>
      <p:pic>
        <p:nvPicPr>
          <p:cNvPr id="8" name="Picture 7" descr="TitlePage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571500" y="2057401"/>
            <a:ext cx="8001000" cy="2424766"/>
          </a:xfrm>
        </p:spPr>
        <p:txBody>
          <a:bodyPr anchor="b" anchorCtr="0">
            <a:noAutofit/>
          </a:bodyPr>
          <a:lstStyle>
            <a:lvl1pPr>
              <a:defRPr sz="5600">
                <a:solidFill>
                  <a:schemeClr val="tx1"/>
                </a:solidFill>
              </a:defRPr>
            </a:lvl1pPr>
          </a:lstStyle>
          <a:p>
            <a:r>
              <a:rPr lang="en-US" smtClean="0"/>
              <a:t>Click to edit Master title style</a:t>
            </a:r>
            <a:endParaRPr/>
          </a:p>
        </p:txBody>
      </p:sp>
      <p:sp>
        <p:nvSpPr>
          <p:cNvPr id="3" name="Subtitle 2"/>
          <p:cNvSpPr>
            <a:spLocks noGrp="1"/>
          </p:cNvSpPr>
          <p:nvPr>
            <p:ph type="subTitle" idx="1"/>
          </p:nvPr>
        </p:nvSpPr>
        <p:spPr>
          <a:xfrm>
            <a:off x="571500" y="4800600"/>
            <a:ext cx="8001000" cy="1219200"/>
          </a:xfrm>
        </p:spPr>
        <p:txBody>
          <a:bodyPr/>
          <a:lstStyle>
            <a:lvl1pPr marL="0" indent="0" algn="ctr">
              <a:spcAft>
                <a:spcPts val="0"/>
              </a:spcAft>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9D1D110F-3F4E-48D9-B8AA-5D0E825AFDBA}" type="datetime1">
              <a:rPr lang="en-US" smtClean="0"/>
              <a:pPr/>
              <a:t>3/15/18</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pic>
        <p:nvPicPr>
          <p:cNvPr id="9" name="Picture 8" descr="standardRule.png"/>
          <p:cNvPicPr>
            <a:picLocks noChangeAspect="1"/>
          </p:cNvPicPr>
          <p:nvPr/>
        </p:nvPicPr>
        <p:blipFill>
          <a:blip r:embed="rId3"/>
          <a:stretch>
            <a:fillRect/>
          </a:stretch>
        </p:blipFill>
        <p:spPr>
          <a:xfrm>
            <a:off x="2705100" y="4572000"/>
            <a:ext cx="3733800" cy="152400"/>
          </a:xfrm>
          <a:prstGeom prst="rect">
            <a:avLst/>
          </a:prstGeom>
          <a:effectLst>
            <a:outerShdw blurRad="25400" sx="101000" sy="101000" algn="ctr" rotWithShape="0">
              <a:prstClr val="black">
                <a:alpha val="40000"/>
              </a:prstClr>
            </a:outerShdw>
          </a:effectLst>
        </p:spPr>
      </p:pic>
      <p:pic>
        <p:nvPicPr>
          <p:cNvPr id="10" name="Picture 9" descr="pictureStamp-Frame.png"/>
          <p:cNvPicPr>
            <a:picLocks noChangeAspect="1"/>
          </p:cNvPicPr>
          <p:nvPr/>
        </p:nvPicPr>
        <p:blipFill>
          <a:blip r:embed="rId4"/>
          <a:stretch>
            <a:fillRect/>
          </a:stretch>
        </p:blipFill>
        <p:spPr>
          <a:xfrm rot="21366660">
            <a:off x="5138374" y="599839"/>
            <a:ext cx="1610332" cy="2025115"/>
          </a:xfrm>
          <a:prstGeom prst="rect">
            <a:avLst/>
          </a:prstGeom>
        </p:spPr>
      </p:pic>
      <p:pic>
        <p:nvPicPr>
          <p:cNvPr id="11" name="Picture 10" descr="pictureStamp-Frame.png"/>
          <p:cNvPicPr>
            <a:picLocks noChangeAspect="1"/>
          </p:cNvPicPr>
          <p:nvPr/>
        </p:nvPicPr>
        <p:blipFill>
          <a:blip r:embed="rId4"/>
          <a:stretch>
            <a:fillRect/>
          </a:stretch>
        </p:blipFill>
        <p:spPr>
          <a:xfrm rot="21329776">
            <a:off x="2072772" y="555386"/>
            <a:ext cx="1610332" cy="2025115"/>
          </a:xfrm>
          <a:prstGeom prst="rect">
            <a:avLst/>
          </a:prstGeom>
        </p:spPr>
      </p:pic>
      <p:sp>
        <p:nvSpPr>
          <p:cNvPr id="12" name="Picture Placeholder 2"/>
          <p:cNvSpPr>
            <a:spLocks noGrp="1"/>
          </p:cNvSpPr>
          <p:nvPr>
            <p:ph type="pic" idx="14"/>
          </p:nvPr>
        </p:nvSpPr>
        <p:spPr>
          <a:xfrm rot="21254634">
            <a:off x="2256146" y="735839"/>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3" name="Picture Placeholder 2"/>
          <p:cNvSpPr>
            <a:spLocks noGrp="1"/>
          </p:cNvSpPr>
          <p:nvPr>
            <p:ph type="pic" idx="15"/>
          </p:nvPr>
        </p:nvSpPr>
        <p:spPr>
          <a:xfrm rot="21315648">
            <a:off x="5321748" y="780292"/>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pic>
        <p:nvPicPr>
          <p:cNvPr id="14" name="Picture 13" descr="pictureStamp-Frame.png"/>
          <p:cNvPicPr>
            <a:picLocks noChangeAspect="1"/>
          </p:cNvPicPr>
          <p:nvPr/>
        </p:nvPicPr>
        <p:blipFill>
          <a:blip r:embed="rId4"/>
          <a:stretch>
            <a:fillRect/>
          </a:stretch>
        </p:blipFill>
        <p:spPr>
          <a:xfrm rot="151790">
            <a:off x="3591963" y="936015"/>
            <a:ext cx="1610332" cy="2025115"/>
          </a:xfrm>
          <a:prstGeom prst="rect">
            <a:avLst/>
          </a:prstGeom>
        </p:spPr>
      </p:pic>
      <p:sp>
        <p:nvSpPr>
          <p:cNvPr id="17" name="Picture Placeholder 2"/>
          <p:cNvSpPr>
            <a:spLocks noGrp="1"/>
          </p:cNvSpPr>
          <p:nvPr>
            <p:ph type="pic" idx="17"/>
          </p:nvPr>
        </p:nvSpPr>
        <p:spPr>
          <a:xfrm rot="100778">
            <a:off x="3775337" y="1116468"/>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71500" y="1282700"/>
            <a:ext cx="8001000" cy="1917700"/>
          </a:xfrm>
        </p:spPr>
        <p:txBody>
          <a:bodyPr anchor="b" anchorCtr="0">
            <a:noAutofit/>
          </a:bodyPr>
          <a:lstStyle>
            <a:lvl1pPr algn="ctr">
              <a:defRPr sz="5600" b="0" cap="none" baseline="0">
                <a:solidFill>
                  <a:schemeClr val="tx1"/>
                </a:solidFill>
              </a:defRPr>
            </a:lvl1pPr>
          </a:lstStyle>
          <a:p>
            <a:r>
              <a:rPr lang="en-US" smtClean="0"/>
              <a:t>Click to edit Master title style</a:t>
            </a:r>
            <a:endParaRPr/>
          </a:p>
        </p:txBody>
      </p:sp>
      <p:sp>
        <p:nvSpPr>
          <p:cNvPr id="3" name="Text Placeholder 2"/>
          <p:cNvSpPr>
            <a:spLocks noGrp="1"/>
          </p:cNvSpPr>
          <p:nvPr>
            <p:ph type="body" idx="1"/>
          </p:nvPr>
        </p:nvSpPr>
        <p:spPr>
          <a:xfrm>
            <a:off x="571500" y="3644153"/>
            <a:ext cx="8001000" cy="833718"/>
          </a:xfrm>
        </p:spPr>
        <p:txBody>
          <a:bodyPr anchor="t" anchorCtr="0"/>
          <a:lstStyle>
            <a:lvl1pPr marL="0" indent="0" algn="ctr">
              <a:spcAft>
                <a:spcPts val="0"/>
              </a:spcAft>
              <a:buNone/>
              <a:defRPr sz="2000" cap="none"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B8AEBBE-F8B2-42CF-9895-E86A608384EB}" type="datetime1">
              <a:rPr lang="en-US" smtClean="0"/>
              <a:pPr/>
              <a:t>3/15/18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pic>
        <p:nvPicPr>
          <p:cNvPr id="9" name="Picture 8" descr="standardRule.png"/>
          <p:cNvPicPr>
            <a:picLocks noChangeAspect="1"/>
          </p:cNvPicPr>
          <p:nvPr/>
        </p:nvPicPr>
        <p:blipFill>
          <a:blip r:embed="rId2"/>
          <a:stretch>
            <a:fillRect/>
          </a:stretch>
        </p:blipFill>
        <p:spPr>
          <a:xfrm>
            <a:off x="2705100" y="33528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71500" y="274638"/>
            <a:ext cx="8001000"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571500" y="1936751"/>
            <a:ext cx="3749040" cy="4102100"/>
          </a:xfrm>
        </p:spPr>
        <p:txBody>
          <a:bodyPr>
            <a:normAutofit/>
          </a:bodyPr>
          <a:lstStyle>
            <a:lvl1pPr>
              <a:spcAft>
                <a:spcPts val="1600"/>
              </a:spcAft>
              <a:defRPr sz="20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823460" y="1936751"/>
            <a:ext cx="3749040" cy="4102100"/>
          </a:xfrm>
        </p:spPr>
        <p:txBody>
          <a:bodyPr>
            <a:normAutofit/>
          </a:bodyPr>
          <a:lstStyle>
            <a:lvl1pPr>
              <a:spcAft>
                <a:spcPts val="1600"/>
              </a:spcAft>
              <a:defRPr sz="20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E1FAA6B6-10E5-4810-BC9F-DA72D8452E73}" type="datetime1">
              <a:rPr lang="en-US" smtClean="0"/>
              <a:pPr/>
              <a:t>3/15/18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pic>
        <p:nvPicPr>
          <p:cNvPr id="9" name="Picture 8"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71500" y="274638"/>
            <a:ext cx="8001000" cy="1143000"/>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71500" y="1874838"/>
            <a:ext cx="3749040" cy="639762"/>
          </a:xfrm>
        </p:spPr>
        <p:txBody>
          <a:bodyPr anchor="ctr" anchorCtr="0">
            <a:noAutofit/>
          </a:bodyPr>
          <a:lstStyle>
            <a:lvl1pPr marL="0" indent="0" algn="ctr">
              <a:spcAft>
                <a:spcPts val="0"/>
              </a:spcAft>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71500" y="2590800"/>
            <a:ext cx="3749040" cy="3448050"/>
          </a:xfrm>
        </p:spPr>
        <p:txBody>
          <a:bodyPr>
            <a:normAutofit/>
          </a:bodyPr>
          <a:lstStyle>
            <a:lvl1pPr>
              <a:spcAft>
                <a:spcPts val="1400"/>
              </a:spcAft>
              <a:defRPr sz="18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823460" y="1874838"/>
            <a:ext cx="3749040" cy="639762"/>
          </a:xfrm>
        </p:spPr>
        <p:txBody>
          <a:bodyPr anchor="ctr" anchorCtr="0">
            <a:noAutofit/>
          </a:bodyPr>
          <a:lstStyle>
            <a:lvl1pPr marL="0" indent="0" algn="ctr">
              <a:spcAft>
                <a:spcPts val="0"/>
              </a:spcAft>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23460" y="2590800"/>
            <a:ext cx="3749040" cy="3448050"/>
          </a:xfrm>
        </p:spPr>
        <p:txBody>
          <a:bodyPr>
            <a:normAutofit/>
          </a:bodyPr>
          <a:lstStyle>
            <a:lvl1pPr>
              <a:spcAft>
                <a:spcPts val="1400"/>
              </a:spcAft>
              <a:defRPr sz="18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6D18D072-EF12-4AA2-BD71-ABC68B06D0E2}" type="datetime1">
              <a:rPr lang="en-US" smtClean="0"/>
              <a:pPr/>
              <a:t>3/15/18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7D7A59-36E2-48B9-B146-C1E59501F63F}" type="slidenum">
              <a:rPr lang="en-US" smtClean="0"/>
              <a:pPr/>
              <a:t>‹#›</a:t>
            </a:fld>
            <a:endParaRPr lang="en-US"/>
          </a:p>
        </p:txBody>
      </p:sp>
      <p:pic>
        <p:nvPicPr>
          <p:cNvPr id="11" name="Picture 10"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B8CDBF60-6CC3-4B74-A60D-3486985E4346}" type="datetime1">
              <a:rPr lang="en-US" smtClean="0"/>
              <a:pPr/>
              <a:t>3/15/18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714818-984F-4759-BF72-A33BDC1963BD}" type="datetime1">
              <a:rPr lang="en-US" smtClean="0"/>
              <a:pPr/>
              <a:t>3/15/18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6153" y="443752"/>
            <a:ext cx="3749040" cy="1707777"/>
          </a:xfrm>
        </p:spPr>
        <p:txBody>
          <a:bodyPr anchor="b">
            <a:noAutofit/>
          </a:bodyPr>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827494" y="430306"/>
            <a:ext cx="3749040" cy="5608544"/>
          </a:xfrm>
        </p:spPr>
        <p:txBody>
          <a:bodyPr>
            <a:normAutofit/>
          </a:bodyPr>
          <a:lstStyle>
            <a:lvl1pPr>
              <a:defRPr sz="2400"/>
            </a:lvl1pPr>
            <a:lvl2pPr>
              <a:defRPr sz="2200"/>
            </a:lvl2pPr>
            <a:lvl3pPr>
              <a:defRPr sz="2000"/>
            </a:lvl3pPr>
            <a:lvl4pPr>
              <a:defRPr sz="1800"/>
            </a:lvl4pPr>
            <a:lvl5pPr>
              <a:defRPr sz="1800"/>
            </a:lvl5pPr>
            <a:lvl6pPr marL="2290763" indent="-461963">
              <a:defRPr sz="2000"/>
            </a:lvl6pPr>
            <a:lvl7pPr marL="2290763" indent="-461963">
              <a:defRPr sz="2000"/>
            </a:lvl7pPr>
            <a:lvl8pPr marL="2290763" indent="-461963">
              <a:defRPr sz="2000"/>
            </a:lvl8pPr>
            <a:lvl9pPr marL="2290763" indent="-461963">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96153" y="2554940"/>
            <a:ext cx="3749040" cy="3146613"/>
          </a:xfrm>
        </p:spPr>
        <p:txBody>
          <a:bodyPr>
            <a:normAutofit/>
          </a:bodyPr>
          <a:lstStyle>
            <a:lvl1pPr marL="0" indent="0" algn="ctr">
              <a:spcAft>
                <a:spcPts val="1000"/>
              </a:spcAft>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A7E191-5F94-4FC1-B823-BD7CABF7FA06}" type="datetime1">
              <a:rPr lang="en-US" smtClean="0"/>
              <a:pPr/>
              <a:t>3/15/18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pic>
        <p:nvPicPr>
          <p:cNvPr id="9" name="Picture 8" descr="shortRule.png"/>
          <p:cNvPicPr>
            <a:picLocks noChangeAspect="1"/>
          </p:cNvPicPr>
          <p:nvPr/>
        </p:nvPicPr>
        <p:blipFill>
          <a:blip r:embed="rId2"/>
          <a:stretch>
            <a:fillRect/>
          </a:stretch>
        </p:blipFill>
        <p:spPr>
          <a:xfrm>
            <a:off x="1222898" y="2305609"/>
            <a:ext cx="2495550" cy="9525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TextPageOverlay.png"/>
          <p:cNvPicPr>
            <a:picLocks noChangeAspect="1"/>
          </p:cNvPicPr>
          <p:nvPr/>
        </p:nvPicPr>
        <p:blipFill>
          <a:blip r:embed="rId19"/>
          <a:stretch>
            <a:fillRect/>
          </a:stretch>
        </p:blipFill>
        <p:spPr>
          <a:xfrm>
            <a:off x="0" y="0"/>
            <a:ext cx="9144000" cy="6858000"/>
          </a:xfrm>
          <a:prstGeom prst="rect">
            <a:avLst/>
          </a:prstGeom>
        </p:spPr>
      </p:pic>
      <p:sp>
        <p:nvSpPr>
          <p:cNvPr id="5" name="Footer Placeholder 4"/>
          <p:cNvSpPr>
            <a:spLocks noGrp="1"/>
          </p:cNvSpPr>
          <p:nvPr>
            <p:ph type="ftr" sz="quarter" idx="3"/>
          </p:nvPr>
        </p:nvSpPr>
        <p:spPr>
          <a:xfrm>
            <a:off x="571500" y="6158753"/>
            <a:ext cx="3200400" cy="365125"/>
          </a:xfrm>
          <a:prstGeom prst="rect">
            <a:avLst/>
          </a:prstGeom>
        </p:spPr>
        <p:txBody>
          <a:bodyPr vert="horz" lIns="91440" tIns="45720" rIns="91440" bIns="45720" rtlCol="0" anchor="ctr"/>
          <a:lstStyle>
            <a:lvl1pPr algn="l">
              <a:defRPr sz="1200">
                <a:solidFill>
                  <a:schemeClr val="bg2"/>
                </a:solidFill>
              </a:defRPr>
            </a:lvl1pPr>
          </a:lstStyle>
          <a:p>
            <a:endParaRPr lang="en-US" dirty="0"/>
          </a:p>
        </p:txBody>
      </p:sp>
      <p:sp>
        <p:nvSpPr>
          <p:cNvPr id="2" name="Title Placeholder 1"/>
          <p:cNvSpPr>
            <a:spLocks noGrp="1"/>
          </p:cNvSpPr>
          <p:nvPr>
            <p:ph type="title"/>
          </p:nvPr>
        </p:nvSpPr>
        <p:spPr>
          <a:xfrm>
            <a:off x="571500" y="274638"/>
            <a:ext cx="8001000" cy="1143000"/>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571500" y="1905000"/>
            <a:ext cx="80010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5372100" y="6158753"/>
            <a:ext cx="3200400" cy="365125"/>
          </a:xfrm>
          <a:prstGeom prst="rect">
            <a:avLst/>
          </a:prstGeom>
        </p:spPr>
        <p:txBody>
          <a:bodyPr vert="horz" lIns="91440" tIns="45720" rIns="91440" bIns="45720" rtlCol="0" anchor="ctr"/>
          <a:lstStyle>
            <a:lvl1pPr algn="r">
              <a:defRPr sz="1200">
                <a:solidFill>
                  <a:schemeClr val="bg2"/>
                </a:solidFill>
              </a:defRPr>
            </a:lvl1pPr>
          </a:lstStyle>
          <a:p>
            <a:fld id="{9D1D110F-3F4E-48D9-B8AA-5D0E825AFDBA}" type="datetime1">
              <a:rPr lang="en-US" smtClean="0"/>
              <a:pPr/>
              <a:t>3/15/18</a:t>
            </a:fld>
            <a:endParaRPr lang="en-US"/>
          </a:p>
        </p:txBody>
      </p:sp>
      <p:sp>
        <p:nvSpPr>
          <p:cNvPr id="6" name="Slide Number Placeholder 5"/>
          <p:cNvSpPr>
            <a:spLocks noGrp="1"/>
          </p:cNvSpPr>
          <p:nvPr>
            <p:ph type="sldNum" sz="quarter" idx="4"/>
          </p:nvPr>
        </p:nvSpPr>
        <p:spPr>
          <a:xfrm>
            <a:off x="4046220" y="6158753"/>
            <a:ext cx="1051560" cy="365125"/>
          </a:xfrm>
          <a:prstGeom prst="rect">
            <a:avLst/>
          </a:prstGeom>
        </p:spPr>
        <p:txBody>
          <a:bodyPr vert="horz" lIns="91440" tIns="45720" rIns="91440" bIns="45720" rtlCol="0" anchor="ctr"/>
          <a:lstStyle>
            <a:lvl1pPr algn="ctr">
              <a:defRPr sz="1200">
                <a:solidFill>
                  <a:schemeClr val="bg2"/>
                </a:solidFill>
              </a:defRPr>
            </a:lvl1pPr>
          </a:lstStyle>
          <a:p>
            <a:fld id="{687D7A59-36E2-48B9-B146-C1E59501F63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88" r:id="rId1"/>
    <p:sldLayoutId id="2147483889" r:id="rId2"/>
    <p:sldLayoutId id="2147483890" r:id="rId3"/>
    <p:sldLayoutId id="2147483891" r:id="rId4"/>
    <p:sldLayoutId id="2147483892" r:id="rId5"/>
    <p:sldLayoutId id="2147483893" r:id="rId6"/>
    <p:sldLayoutId id="2147483894" r:id="rId7"/>
    <p:sldLayoutId id="2147483895" r:id="rId8"/>
    <p:sldLayoutId id="2147483896" r:id="rId9"/>
    <p:sldLayoutId id="2147483897" r:id="rId10"/>
    <p:sldLayoutId id="2147483898" r:id="rId11"/>
    <p:sldLayoutId id="2147483899" r:id="rId12"/>
    <p:sldLayoutId id="2147483900" r:id="rId13"/>
    <p:sldLayoutId id="2147483901" r:id="rId14"/>
    <p:sldLayoutId id="2147483902" r:id="rId15"/>
    <p:sldLayoutId id="2147483903" r:id="rId16"/>
    <p:sldLayoutId id="2147483904" r:id="rId17"/>
  </p:sldLayoutIdLst>
  <p:hf sldNum="0" hdr="0" ftr="0" dt="0"/>
  <p:txStyles>
    <p:titleStyle>
      <a:lvl1pPr algn="ctr" defTabSz="914400" rtl="0" eaLnBrk="1" latinLnBrk="0" hangingPunct="1">
        <a:spcBef>
          <a:spcPct val="0"/>
        </a:spcBef>
        <a:buNone/>
        <a:defRPr sz="5400" kern="1200">
          <a:solidFill>
            <a:schemeClr val="tx1"/>
          </a:solidFill>
          <a:latin typeface="+mj-lt"/>
          <a:ea typeface="+mj-ea"/>
          <a:cs typeface="+mj-cs"/>
        </a:defRPr>
      </a:lvl1pPr>
    </p:titleStyle>
    <p:bodyStyle>
      <a:lvl1pPr marL="457200" indent="-457200" algn="l" defTabSz="914400" rtl="0" eaLnBrk="1" latinLnBrk="0" hangingPunct="1">
        <a:spcBef>
          <a:spcPts val="0"/>
        </a:spcBef>
        <a:spcAft>
          <a:spcPts val="2000"/>
        </a:spcAft>
        <a:buFont typeface="Wingdings 2" pitchFamily="18" charset="2"/>
        <a:buChar char=""/>
        <a:defRPr sz="2400" kern="1200">
          <a:solidFill>
            <a:schemeClr val="tx1"/>
          </a:solidFill>
          <a:latin typeface="+mn-lt"/>
          <a:ea typeface="+mn-ea"/>
          <a:cs typeface="+mn-cs"/>
        </a:defRPr>
      </a:lvl1pPr>
      <a:lvl2pPr marL="914400" indent="-457200" algn="l" defTabSz="914400" rtl="0" eaLnBrk="1" latinLnBrk="0" hangingPunct="1">
        <a:spcBef>
          <a:spcPts val="0"/>
        </a:spcBef>
        <a:spcAft>
          <a:spcPts val="1000"/>
        </a:spcAft>
        <a:buClr>
          <a:schemeClr val="bg2"/>
        </a:buClr>
        <a:buFont typeface="Wingdings 2" pitchFamily="18" charset="2"/>
        <a:buChar char=""/>
        <a:defRPr sz="2200" kern="1200">
          <a:solidFill>
            <a:schemeClr val="tx1"/>
          </a:solidFill>
          <a:latin typeface="+mn-lt"/>
          <a:ea typeface="+mn-ea"/>
          <a:cs typeface="+mn-cs"/>
        </a:defRPr>
      </a:lvl2pPr>
      <a:lvl3pPr marL="1371600" indent="-457200" algn="l" defTabSz="914400" rtl="0" eaLnBrk="1" latinLnBrk="0" hangingPunct="1">
        <a:spcBef>
          <a:spcPts val="0"/>
        </a:spcBef>
        <a:spcAft>
          <a:spcPts val="1000"/>
        </a:spcAft>
        <a:buFont typeface="Wingdings 2" pitchFamily="18" charset="2"/>
        <a:buChar char=""/>
        <a:defRPr sz="2000" kern="1200">
          <a:solidFill>
            <a:schemeClr val="tx1"/>
          </a:solidFill>
          <a:latin typeface="+mn-lt"/>
          <a:ea typeface="+mn-ea"/>
          <a:cs typeface="+mn-cs"/>
        </a:defRPr>
      </a:lvl3pPr>
      <a:lvl4pPr marL="1828800" indent="-457200" algn="l" defTabSz="914400" rtl="0" eaLnBrk="1" latinLnBrk="0" hangingPunct="1">
        <a:spcBef>
          <a:spcPts val="0"/>
        </a:spcBef>
        <a:spcAft>
          <a:spcPts val="1000"/>
        </a:spcAft>
        <a:buClr>
          <a:schemeClr val="bg2"/>
        </a:buClr>
        <a:buFont typeface="Wingdings 2" pitchFamily="18" charset="2"/>
        <a:buChar char=""/>
        <a:defRPr sz="1800" kern="1200">
          <a:solidFill>
            <a:schemeClr val="tx1"/>
          </a:solidFill>
          <a:latin typeface="+mn-lt"/>
          <a:ea typeface="+mn-ea"/>
          <a:cs typeface="+mn-cs"/>
        </a:defRPr>
      </a:lvl4pPr>
      <a:lvl5pPr marL="2286000" indent="-457200" algn="l" defTabSz="914400" rtl="0" eaLnBrk="1" latinLnBrk="0" hangingPunct="1">
        <a:spcBef>
          <a:spcPts val="0"/>
        </a:spcBef>
        <a:spcAft>
          <a:spcPts val="1000"/>
        </a:spcAft>
        <a:buFont typeface="Wingdings 2" pitchFamily="18" charset="2"/>
        <a:buChar char=""/>
        <a:defRPr sz="1800" kern="1200">
          <a:solidFill>
            <a:schemeClr val="tx1"/>
          </a:solidFill>
          <a:latin typeface="+mn-lt"/>
          <a:ea typeface="+mn-ea"/>
          <a:cs typeface="+mn-cs"/>
        </a:defRPr>
      </a:lvl5pPr>
      <a:lvl6pPr marL="2743200" indent="-461963" algn="l" defTabSz="914400" rtl="0" eaLnBrk="1" latinLnBrk="0" hangingPunct="1">
        <a:spcBef>
          <a:spcPts val="0"/>
        </a:spcBef>
        <a:spcAft>
          <a:spcPts val="600"/>
        </a:spcAft>
        <a:buClr>
          <a:schemeClr val="bg2"/>
        </a:buClr>
        <a:buFont typeface="Wingdings 2" pitchFamily="18" charset="2"/>
        <a:buChar char="ò"/>
        <a:defRPr lang="en-US" sz="1800" kern="1200" dirty="0" smtClean="0">
          <a:solidFill>
            <a:schemeClr val="tx1"/>
          </a:solidFill>
          <a:latin typeface="+mn-lt"/>
          <a:ea typeface="+mn-ea"/>
          <a:cs typeface="+mn-cs"/>
        </a:defRPr>
      </a:lvl6pPr>
      <a:lvl7pPr marL="3205163" indent="-461963" algn="l" defTabSz="914400" rtl="0" eaLnBrk="1" latinLnBrk="0" hangingPunct="1">
        <a:spcBef>
          <a:spcPts val="0"/>
        </a:spcBef>
        <a:spcAft>
          <a:spcPts val="600"/>
        </a:spcAft>
        <a:buFont typeface="Wingdings 2" pitchFamily="18" charset="2"/>
        <a:buChar char="ò"/>
        <a:defRPr lang="en-US" sz="1800" kern="1200" dirty="0" smtClean="0">
          <a:solidFill>
            <a:schemeClr val="tx1"/>
          </a:solidFill>
          <a:latin typeface="+mn-lt"/>
          <a:ea typeface="+mn-ea"/>
          <a:cs typeface="+mn-cs"/>
        </a:defRPr>
      </a:lvl7pPr>
      <a:lvl8pPr marL="3657600" indent="-461963" algn="l" defTabSz="914400" rtl="0" eaLnBrk="1" latinLnBrk="0" hangingPunct="1">
        <a:spcBef>
          <a:spcPts val="0"/>
        </a:spcBef>
        <a:spcAft>
          <a:spcPts val="600"/>
        </a:spcAft>
        <a:buClr>
          <a:schemeClr val="bg2"/>
        </a:buClr>
        <a:buFont typeface="Wingdings 2" pitchFamily="18" charset="2"/>
        <a:buChar char="ò"/>
        <a:defRPr lang="en-US" sz="1800" kern="1200" dirty="0" smtClean="0">
          <a:solidFill>
            <a:schemeClr val="tx1"/>
          </a:solidFill>
          <a:latin typeface="+mn-lt"/>
          <a:ea typeface="+mn-ea"/>
          <a:cs typeface="+mn-cs"/>
        </a:defRPr>
      </a:lvl8pPr>
      <a:lvl9pPr marL="4119563" indent="-461963" algn="l" defTabSz="914400" rtl="0" eaLnBrk="1" latinLnBrk="0" hangingPunct="1">
        <a:spcBef>
          <a:spcPts val="0"/>
        </a:spcBef>
        <a:spcAft>
          <a:spcPts val="600"/>
        </a:spcAft>
        <a:buFont typeface="Wingdings 2" pitchFamily="18" charset="2"/>
        <a:buChar char="ò"/>
        <a:defRPr lang="en-US" sz="1800" kern="1200" dirty="0" smtClean="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davidboje.com/Canterbury" TargetMode="External"/><Relationship Id="rId3"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r20.rs6.net/tn.jsp?f=001eE-EE1LpuCdwsBEeBuIvuxdaGF-yyYuQ6YfCnD7lutc0V0N4Jiu25Olb88SyWC1bBMtYNYMo_GdU0EjJbG2ud-3mS-XMJwlkbLiQLSH-vZCpgPcTBMnibY_JqaVi7CJI63lIseZRFzg=&amp;c=0C9kUakxkGZG3hyeo7p9beeVJfB8eGJlduKPhjSMMjgumyz0wnQCiA==&amp;ch=OaoBrmrDieg3Ogs598_Zxh72Heb3BsktrtiobuPNbPiQQZJWFLE9HA==" TargetMode="External"/><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gQW2MB3XiXI" TargetMode="External"/><Relationship Id="rId3"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1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mailto:jacinda.ardern@parliament.govt.nz" TargetMode="External"/><Relationship Id="rId4" Type="http://schemas.openxmlformats.org/officeDocument/2006/relationships/image" Target="../media/image20.png"/><Relationship Id="rId5"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hyperlink" Target="http://davidboje.com/Canterbury"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2f5m-jBf81Q"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hyperlink" Target="https://images.apple.com/supplier-responsibility/pdf/Apple-Supplier-Code-of-Conduct-January.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70304" y="-1"/>
            <a:ext cx="3253380" cy="3823369"/>
          </a:xfrm>
        </p:spPr>
        <p:txBody>
          <a:bodyPr>
            <a:normAutofit fontScale="90000"/>
          </a:bodyPr>
          <a:lstStyle/>
          <a:p>
            <a:r>
              <a:rPr lang="en-US" sz="6000" dirty="0" smtClean="0"/>
              <a:t>New </a:t>
            </a:r>
            <a:r>
              <a:rPr lang="en-US" sz="5300" dirty="0" smtClean="0"/>
              <a:t>Quadruple Bottom Line </a:t>
            </a:r>
            <a:r>
              <a:rPr lang="en-US" sz="4400" dirty="0" smtClean="0"/>
              <a:t>for New Zealand</a:t>
            </a:r>
            <a:endParaRPr lang="en-US" sz="4000" dirty="0"/>
          </a:p>
        </p:txBody>
      </p:sp>
      <p:sp>
        <p:nvSpPr>
          <p:cNvPr id="3" name="Subtitle 2"/>
          <p:cNvSpPr>
            <a:spLocks noGrp="1"/>
          </p:cNvSpPr>
          <p:nvPr>
            <p:ph type="subTitle" idx="1"/>
          </p:nvPr>
        </p:nvSpPr>
        <p:spPr>
          <a:xfrm>
            <a:off x="411079" y="3940673"/>
            <a:ext cx="8001000" cy="1096064"/>
          </a:xfrm>
        </p:spPr>
        <p:txBody>
          <a:bodyPr>
            <a:normAutofit/>
          </a:bodyPr>
          <a:lstStyle/>
          <a:p>
            <a:r>
              <a:rPr lang="en-US" sz="3200" dirty="0" smtClean="0"/>
              <a:t>David M. Boje, Ph.D.</a:t>
            </a:r>
          </a:p>
          <a:p>
            <a:r>
              <a:rPr lang="en-US" dirty="0" smtClean="0"/>
              <a:t>New Mexico State University</a:t>
            </a:r>
          </a:p>
          <a:p>
            <a:endParaRPr lang="en-US" dirty="0"/>
          </a:p>
          <a:p>
            <a:endParaRPr lang="en-US" dirty="0"/>
          </a:p>
        </p:txBody>
      </p:sp>
      <p:sp>
        <p:nvSpPr>
          <p:cNvPr id="4" name="Rectangle 3"/>
          <p:cNvSpPr/>
          <p:nvPr/>
        </p:nvSpPr>
        <p:spPr>
          <a:xfrm>
            <a:off x="306565" y="4968260"/>
            <a:ext cx="8837435" cy="1692771"/>
          </a:xfrm>
          <a:prstGeom prst="rect">
            <a:avLst/>
          </a:prstGeom>
        </p:spPr>
        <p:txBody>
          <a:bodyPr wrap="square">
            <a:spAutoFit/>
          </a:bodyPr>
          <a:lstStyle/>
          <a:p>
            <a:pPr algn="ctr"/>
            <a:r>
              <a:rPr lang="en-US" sz="3200" dirty="0" err="1" smtClean="0"/>
              <a:t>Facutly</a:t>
            </a:r>
            <a:r>
              <a:rPr lang="en-US" sz="3200" dirty="0" smtClean="0"/>
              <a:t> &amp; PhD Seminar March 14 2018</a:t>
            </a:r>
          </a:p>
          <a:p>
            <a:pPr algn="ctr"/>
            <a:r>
              <a:rPr lang="en-US" sz="3200" dirty="0" smtClean="0"/>
              <a:t>See </a:t>
            </a:r>
            <a:r>
              <a:rPr lang="en-US" sz="4000" dirty="0" smtClean="0">
                <a:hlinkClick r:id="rId2"/>
              </a:rPr>
              <a:t>http://davidboje.com/Canterbury</a:t>
            </a:r>
            <a:r>
              <a:rPr lang="en-US" sz="3200" dirty="0" smtClean="0"/>
              <a:t> slides, books &amp; videos</a:t>
            </a:r>
            <a:endParaRPr lang="en-US" sz="3200" dirty="0"/>
          </a:p>
        </p:txBody>
      </p:sp>
      <p:pic>
        <p:nvPicPr>
          <p:cNvPr id="6" name="Picture 5"/>
          <p:cNvPicPr>
            <a:picLocks noChangeAspect="1"/>
          </p:cNvPicPr>
          <p:nvPr/>
        </p:nvPicPr>
        <p:blipFill>
          <a:blip r:embed="rId3"/>
          <a:stretch>
            <a:fillRect/>
          </a:stretch>
        </p:blipFill>
        <p:spPr>
          <a:xfrm>
            <a:off x="-1" y="0"/>
            <a:ext cx="5931152" cy="3823368"/>
          </a:xfrm>
          <a:prstGeom prst="rect">
            <a:avLst/>
          </a:prstGeom>
        </p:spPr>
      </p:pic>
    </p:spTree>
    <p:extLst>
      <p:ext uri="{BB962C8B-B14F-4D97-AF65-F5344CB8AC3E}">
        <p14:creationId xmlns:p14="http://schemas.microsoft.com/office/powerpoint/2010/main" val="343733481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274638"/>
            <a:ext cx="8001000" cy="995362"/>
          </a:xfrm>
        </p:spPr>
        <p:txBody>
          <a:bodyPr/>
          <a:lstStyle/>
          <a:p>
            <a:r>
              <a:rPr lang="en-US" dirty="0" smtClean="0"/>
              <a:t>McDonald’s Sustainability Report is </a:t>
            </a:r>
            <a:r>
              <a:rPr lang="en-US" dirty="0" err="1" smtClean="0"/>
              <a:t>McFantasy</a:t>
            </a:r>
            <a:endParaRPr lang="en-US" dirty="0"/>
          </a:p>
        </p:txBody>
      </p:sp>
      <p:sp>
        <p:nvSpPr>
          <p:cNvPr id="3" name="Content Placeholder 2"/>
          <p:cNvSpPr>
            <a:spLocks noGrp="1"/>
          </p:cNvSpPr>
          <p:nvPr>
            <p:ph idx="1"/>
          </p:nvPr>
        </p:nvSpPr>
        <p:spPr>
          <a:xfrm>
            <a:off x="0" y="1738923"/>
            <a:ext cx="9144000" cy="5119077"/>
          </a:xfrm>
        </p:spPr>
        <p:txBody>
          <a:bodyPr>
            <a:normAutofit fontScale="85000" lnSpcReduction="10000"/>
          </a:bodyPr>
          <a:lstStyle/>
          <a:p>
            <a:pPr marL="0" indent="0">
              <a:buNone/>
            </a:pPr>
            <a:r>
              <a:rPr lang="en-US" sz="3200" dirty="0"/>
              <a:t>McDonald’s reports on water use at its fast food outlets, but not of the 600 gallons of water to make each quarter-pounder </a:t>
            </a:r>
          </a:p>
          <a:p>
            <a:pPr marL="0" indent="0">
              <a:buNone/>
            </a:pPr>
            <a:r>
              <a:rPr lang="en-US" sz="3200" dirty="0" smtClean="0"/>
              <a:t>Not reported </a:t>
            </a:r>
            <a:r>
              <a:rPr lang="en-US" sz="3200" dirty="0" smtClean="0">
                <a:sym typeface="Wingdings"/>
              </a:rPr>
              <a:t></a:t>
            </a:r>
            <a:r>
              <a:rPr lang="en-US" sz="3200" dirty="0" smtClean="0"/>
              <a:t>large</a:t>
            </a:r>
            <a:r>
              <a:rPr lang="en-US" sz="3200" dirty="0"/>
              <a:t>-scale </a:t>
            </a:r>
            <a:r>
              <a:rPr lang="en-US" sz="3200" dirty="0" smtClean="0"/>
              <a:t>pork </a:t>
            </a:r>
            <a:r>
              <a:rPr lang="en-US" sz="3200" dirty="0"/>
              <a:t>produced water pollution (</a:t>
            </a:r>
            <a:r>
              <a:rPr lang="en-US" sz="3200" dirty="0" err="1"/>
              <a:t>pfisteria</a:t>
            </a:r>
            <a:r>
              <a:rPr lang="en-US" sz="3200" dirty="0"/>
              <a:t>-laden waters) in the southeast </a:t>
            </a:r>
            <a:r>
              <a:rPr lang="en-US" sz="3200" dirty="0" smtClean="0"/>
              <a:t>US causing lesions in fish &amp; fish die-off</a:t>
            </a:r>
          </a:p>
          <a:p>
            <a:pPr marL="0" indent="0">
              <a:buNone/>
            </a:pPr>
            <a:r>
              <a:rPr lang="en-US" sz="3200" dirty="0"/>
              <a:t>R</a:t>
            </a:r>
            <a:r>
              <a:rPr lang="en-US" sz="3200" dirty="0" smtClean="0"/>
              <a:t>eports </a:t>
            </a:r>
            <a:r>
              <a:rPr lang="en-US" sz="3200" dirty="0"/>
              <a:t>on energy use, </a:t>
            </a:r>
            <a:r>
              <a:rPr lang="en-US" sz="3200" dirty="0" smtClean="0"/>
              <a:t>NOT on </a:t>
            </a:r>
            <a:r>
              <a:rPr lang="en-US" sz="3200" dirty="0"/>
              <a:t>10 calories of energy for every </a:t>
            </a:r>
            <a:r>
              <a:rPr lang="en-US" sz="3200" dirty="0" smtClean="0"/>
              <a:t>calorie </a:t>
            </a:r>
            <a:r>
              <a:rPr lang="en-US" sz="3200" dirty="0"/>
              <a:t>of good </a:t>
            </a:r>
            <a:r>
              <a:rPr lang="en-US" sz="3200" dirty="0" smtClean="0"/>
              <a:t>produced in unsustainable fast food system</a:t>
            </a:r>
            <a:endParaRPr lang="en-US" sz="3200" dirty="0"/>
          </a:p>
          <a:p>
            <a:r>
              <a:rPr lang="en-US" dirty="0" smtClean="0"/>
              <a:t>Para. </a:t>
            </a:r>
            <a:r>
              <a:rPr lang="en-US" dirty="0" err="1" smtClean="0"/>
              <a:t>Hawken</a:t>
            </a:r>
            <a:r>
              <a:rPr lang="en-US" dirty="0" smtClean="0"/>
              <a:t> 2002 as cited in </a:t>
            </a:r>
            <a:r>
              <a:rPr lang="en-US" dirty="0"/>
              <a:t>Milne, Markus J. (2013). Phantasmagoria, sustain-a-babbling in social and environmental reporting. Pp. 135-153 in Lisa Jack, Jane Davison, Russell Craig  (Eds.) </a:t>
            </a:r>
            <a:r>
              <a:rPr lang="en-US" b="1" i="1" dirty="0"/>
              <a:t>The Routledge companion to accounting communication</a:t>
            </a:r>
            <a:r>
              <a:rPr lang="en-US" dirty="0"/>
              <a:t>. NY: Routledge.</a:t>
            </a:r>
          </a:p>
        </p:txBody>
      </p:sp>
    </p:spTree>
    <p:extLst>
      <p:ext uri="{BB962C8B-B14F-4D97-AF65-F5344CB8AC3E}">
        <p14:creationId xmlns:p14="http://schemas.microsoft.com/office/powerpoint/2010/main" val="332075067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From Milne, 2013</a:t>
            </a:r>
            <a:endParaRPr lang="en-US" dirty="0"/>
          </a:p>
        </p:txBody>
      </p:sp>
      <p:sp>
        <p:nvSpPr>
          <p:cNvPr id="3" name="Content Placeholder 2"/>
          <p:cNvSpPr>
            <a:spLocks noGrp="1"/>
          </p:cNvSpPr>
          <p:nvPr>
            <p:ph idx="1"/>
          </p:nvPr>
        </p:nvSpPr>
        <p:spPr>
          <a:xfrm>
            <a:off x="571500" y="1905000"/>
            <a:ext cx="8572500" cy="4953000"/>
          </a:xfrm>
        </p:spPr>
        <p:txBody>
          <a:bodyPr>
            <a:normAutofit/>
          </a:bodyPr>
          <a:lstStyle/>
          <a:p>
            <a:pPr marL="0" indent="0">
              <a:buNone/>
            </a:pPr>
            <a:r>
              <a:rPr lang="en-US" dirty="0"/>
              <a:t>“</a:t>
            </a:r>
            <a:r>
              <a:rPr lang="en-US" dirty="0" smtClean="0"/>
              <a:t>‘</a:t>
            </a:r>
            <a:r>
              <a:rPr lang="en-US" sz="3600" dirty="0" smtClean="0"/>
              <a:t>Sustaining’ McDonald’s requires a </a:t>
            </a:r>
            <a:r>
              <a:rPr lang="en-US" sz="3600" dirty="0"/>
              <a:t>simple unsustainable </a:t>
            </a:r>
            <a:r>
              <a:rPr lang="en-US" sz="3600" dirty="0" smtClean="0"/>
              <a:t>formula”: </a:t>
            </a:r>
          </a:p>
          <a:p>
            <a:pPr marL="0" indent="0">
              <a:buNone/>
            </a:pPr>
            <a:r>
              <a:rPr lang="en-US" sz="5200" b="1" dirty="0" smtClean="0"/>
              <a:t>cheap </a:t>
            </a:r>
            <a:r>
              <a:rPr lang="en-US" sz="5200" b="1" dirty="0"/>
              <a:t>food +</a:t>
            </a:r>
            <a:r>
              <a:rPr lang="en-US" sz="5200" b="1" dirty="0" smtClean="0"/>
              <a:t> </a:t>
            </a:r>
            <a:r>
              <a:rPr lang="en-US" sz="5200" b="1" dirty="0"/>
              <a:t>cheap non-unionized labor +</a:t>
            </a:r>
            <a:r>
              <a:rPr lang="en-US" sz="5200" b="1" dirty="0" smtClean="0"/>
              <a:t> </a:t>
            </a:r>
            <a:r>
              <a:rPr lang="en-US" sz="5200" b="1" dirty="0"/>
              <a:t>deceptive advertising = high </a:t>
            </a:r>
            <a:r>
              <a:rPr lang="en-US" sz="5200" b="1" dirty="0" smtClean="0"/>
              <a:t>profits</a:t>
            </a:r>
            <a:endParaRPr lang="en-US" dirty="0"/>
          </a:p>
          <a:p>
            <a:pPr marL="0" indent="0">
              <a:buNone/>
            </a:pPr>
            <a:r>
              <a:rPr lang="en-US" dirty="0" smtClean="0"/>
              <a:t>(</a:t>
            </a:r>
            <a:r>
              <a:rPr lang="en-US" dirty="0" err="1"/>
              <a:t>Hawken</a:t>
            </a:r>
            <a:r>
              <a:rPr lang="en-US" dirty="0"/>
              <a:t>, 2002, as cited in Milne, 2013: 143, boldness, mine).</a:t>
            </a:r>
          </a:p>
        </p:txBody>
      </p:sp>
    </p:spTree>
    <p:extLst>
      <p:ext uri="{BB962C8B-B14F-4D97-AF65-F5344CB8AC3E}">
        <p14:creationId xmlns:p14="http://schemas.microsoft.com/office/powerpoint/2010/main" val="343619887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89024" y="274637"/>
            <a:ext cx="7272339" cy="864971"/>
          </a:xfrm>
        </p:spPr>
        <p:txBody>
          <a:bodyPr/>
          <a:lstStyle/>
          <a:p>
            <a:r>
              <a:rPr lang="en-US" dirty="0" smtClean="0"/>
              <a:t>Monsanto example</a:t>
            </a:r>
            <a:endParaRPr lang="en-US" dirty="0"/>
          </a:p>
        </p:txBody>
      </p:sp>
      <p:sp>
        <p:nvSpPr>
          <p:cNvPr id="4" name="Content Placeholder 3"/>
          <p:cNvSpPr>
            <a:spLocks noGrp="1"/>
          </p:cNvSpPr>
          <p:nvPr>
            <p:ph idx="1"/>
          </p:nvPr>
        </p:nvSpPr>
        <p:spPr>
          <a:xfrm>
            <a:off x="1089024" y="1448932"/>
            <a:ext cx="7272339" cy="4677232"/>
          </a:xfrm>
        </p:spPr>
        <p:txBody>
          <a:bodyPr>
            <a:noAutofit/>
          </a:bodyPr>
          <a:lstStyle/>
          <a:p>
            <a:pPr marL="0" indent="0">
              <a:buNone/>
            </a:pPr>
            <a:r>
              <a:rPr lang="en-US" sz="4400" dirty="0"/>
              <a:t>Farmers in India committing suicide, able to keep their farms due to fees payable to Monsanto when terminator seeds blow onto their land or are introduced by shady vendors </a:t>
            </a:r>
          </a:p>
        </p:txBody>
      </p:sp>
    </p:spTree>
    <p:extLst>
      <p:ext uri="{BB962C8B-B14F-4D97-AF65-F5344CB8AC3E}">
        <p14:creationId xmlns:p14="http://schemas.microsoft.com/office/powerpoint/2010/main" val="156739398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i="1" dirty="0" smtClean="0">
                <a:hlinkClick r:id="rId3"/>
              </a:rPr>
              <a:t>take </a:t>
            </a:r>
            <a:r>
              <a:rPr lang="en-US" sz="3200" b="1" i="1" dirty="0">
                <a:hlinkClick r:id="rId3"/>
              </a:rPr>
              <a:t>action alongside migrant farmworker </a:t>
            </a:r>
            <a:r>
              <a:rPr lang="en-US" sz="3200" b="1" i="1" dirty="0" smtClean="0">
                <a:hlinkClick r:id="rId3"/>
              </a:rPr>
              <a:t>women: </a:t>
            </a:r>
            <a:r>
              <a:rPr lang="en-US" sz="3200" b="1" i="1" dirty="0">
                <a:hlinkClick r:id="rId3"/>
              </a:rPr>
              <a:t>demand freedom from sexual violence in Wendy’s supply chain! </a:t>
            </a:r>
            <a:endParaRPr lang="en-US" sz="3200" dirty="0"/>
          </a:p>
        </p:txBody>
      </p:sp>
      <p:pic>
        <p:nvPicPr>
          <p:cNvPr id="4" name="Content Placeholder 3"/>
          <p:cNvPicPr>
            <a:picLocks noGrp="1" noChangeAspect="1"/>
          </p:cNvPicPr>
          <p:nvPr>
            <p:ph idx="1"/>
          </p:nvPr>
        </p:nvPicPr>
        <p:blipFill>
          <a:blip r:embed="rId4"/>
          <a:srcRect t="11429" b="11429"/>
          <a:stretch>
            <a:fillRect/>
          </a:stretch>
        </p:blipFill>
        <p:spPr/>
      </p:pic>
    </p:spTree>
    <p:extLst>
      <p:ext uri="{BB962C8B-B14F-4D97-AF65-F5344CB8AC3E}">
        <p14:creationId xmlns:p14="http://schemas.microsoft.com/office/powerpoint/2010/main" val="16153215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385" y="274638"/>
            <a:ext cx="9012615" cy="1143000"/>
          </a:xfrm>
        </p:spPr>
        <p:txBody>
          <a:bodyPr/>
          <a:lstStyle/>
          <a:p>
            <a:r>
              <a:rPr lang="en-US" sz="2400" dirty="0"/>
              <a:t>Democratic Republic Congo, women at center of household and heart of local livelihoods: preparing meals for their families, tending  crops &amp;  fishing, making soap, o weaving mats</a:t>
            </a:r>
            <a:br>
              <a:rPr lang="en-US" sz="2400" dirty="0"/>
            </a:br>
            <a:endParaRPr lang="en-US" sz="2400" dirty="0"/>
          </a:p>
        </p:txBody>
      </p:sp>
      <p:pic>
        <p:nvPicPr>
          <p:cNvPr id="6" name="Picture 5" descr="DRC wome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4500" y="2126253"/>
            <a:ext cx="8255000" cy="4445000"/>
          </a:xfrm>
          <a:prstGeom prst="rect">
            <a:avLst/>
          </a:prstGeom>
        </p:spPr>
      </p:pic>
    </p:spTree>
    <p:extLst>
      <p:ext uri="{BB962C8B-B14F-4D97-AF65-F5344CB8AC3E}">
        <p14:creationId xmlns:p14="http://schemas.microsoft.com/office/powerpoint/2010/main" val="28839624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9024" y="274637"/>
            <a:ext cx="7849424" cy="6286251"/>
          </a:xfrm>
        </p:spPr>
        <p:txBody>
          <a:bodyPr/>
          <a:lstStyle/>
          <a:p>
            <a:r>
              <a:rPr lang="en-US" sz="4400" dirty="0"/>
              <a:t>“New Zealanders were once proud of our farming heritage. But at some point, as agriculture intensified and started spilling into our other source of pride, our clean green image, trust was lost” -- Glen </a:t>
            </a:r>
            <a:r>
              <a:rPr lang="en-US" sz="4400" dirty="0" err="1"/>
              <a:t>Herud</a:t>
            </a:r>
            <a:r>
              <a:rPr lang="en-US" sz="4400" dirty="0"/>
              <a:t>.</a:t>
            </a:r>
            <a:br>
              <a:rPr lang="en-US" sz="4400" dirty="0"/>
            </a:br>
            <a:endParaRPr lang="en-US" sz="4400" dirty="0"/>
          </a:p>
        </p:txBody>
      </p:sp>
    </p:spTree>
    <p:extLst>
      <p:ext uri="{BB962C8B-B14F-4D97-AF65-F5344CB8AC3E}">
        <p14:creationId xmlns:p14="http://schemas.microsoft.com/office/powerpoint/2010/main" val="111816094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569846" y="590154"/>
            <a:ext cx="8433728" cy="6267846"/>
          </a:xfrm>
          <a:prstGeom prst="rect">
            <a:avLst/>
          </a:prstGeom>
          <a:noFill/>
          <a:ln>
            <a:noFill/>
          </a:ln>
        </p:spPr>
      </p:pic>
      <p:sp>
        <p:nvSpPr>
          <p:cNvPr id="4" name="Title 3"/>
          <p:cNvSpPr>
            <a:spLocks noGrp="1"/>
          </p:cNvSpPr>
          <p:nvPr>
            <p:ph type="title"/>
          </p:nvPr>
        </p:nvSpPr>
        <p:spPr>
          <a:xfrm>
            <a:off x="1089024" y="96320"/>
            <a:ext cx="7272339" cy="315517"/>
          </a:xfrm>
        </p:spPr>
        <p:txBody>
          <a:bodyPr/>
          <a:lstStyle/>
          <a:p>
            <a:r>
              <a:rPr lang="en-US" sz="4400" dirty="0" smtClean="0"/>
              <a:t>New Zealand</a:t>
            </a:r>
            <a:endParaRPr lang="en-US" sz="4400" dirty="0"/>
          </a:p>
        </p:txBody>
      </p:sp>
    </p:spTree>
    <p:extLst>
      <p:ext uri="{BB962C8B-B14F-4D97-AF65-F5344CB8AC3E}">
        <p14:creationId xmlns:p14="http://schemas.microsoft.com/office/powerpoint/2010/main" val="326189652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3397" y="144397"/>
            <a:ext cx="5428241" cy="718450"/>
          </a:xfrm>
        </p:spPr>
        <p:txBody>
          <a:bodyPr/>
          <a:lstStyle/>
          <a:p>
            <a:r>
              <a:rPr lang="en-US" sz="4400" dirty="0" smtClean="0"/>
              <a:t>Critique of Triple Bottom Line</a:t>
            </a:r>
            <a:endParaRPr lang="en-US" sz="4400" dirty="0"/>
          </a:p>
        </p:txBody>
      </p:sp>
      <p:sp>
        <p:nvSpPr>
          <p:cNvPr id="3" name="Content Placeholder 2"/>
          <p:cNvSpPr>
            <a:spLocks noGrp="1"/>
          </p:cNvSpPr>
          <p:nvPr>
            <p:ph idx="1"/>
          </p:nvPr>
        </p:nvSpPr>
        <p:spPr>
          <a:xfrm>
            <a:off x="0" y="2129692"/>
            <a:ext cx="9143999" cy="4728308"/>
          </a:xfrm>
        </p:spPr>
        <p:txBody>
          <a:bodyPr>
            <a:normAutofit lnSpcReduction="10000"/>
          </a:bodyPr>
          <a:lstStyle/>
          <a:p>
            <a:pPr marL="457200" indent="-457200">
              <a:buFont typeface="+mj-lt"/>
              <a:buAutoNum type="arabicPeriod"/>
            </a:pPr>
            <a:r>
              <a:rPr lang="en-US" dirty="0" smtClean="0"/>
              <a:t>3BL assumes 3 bottom lines are EQUAL</a:t>
            </a:r>
          </a:p>
          <a:p>
            <a:pPr marL="457200" indent="-457200">
              <a:buFont typeface="+mj-lt"/>
              <a:buAutoNum type="arabicPeriod"/>
            </a:pPr>
            <a:r>
              <a:rPr lang="en-US" dirty="0" smtClean="0"/>
              <a:t>Measures exist for PROFIT; disagreement on or missing ‘real’ measures of PLANET and PEOPLE</a:t>
            </a:r>
          </a:p>
          <a:p>
            <a:pPr marL="457200" indent="-457200">
              <a:buFont typeface="+mj-lt"/>
              <a:buAutoNum type="arabicPeriod"/>
            </a:pPr>
            <a:r>
              <a:rPr lang="en-US" dirty="0" smtClean="0"/>
              <a:t>3BL = Greenwashing narrative used to make it seem like Corporate Sustainability exists</a:t>
            </a:r>
          </a:p>
          <a:p>
            <a:pPr>
              <a:buFont typeface="+mj-lt"/>
              <a:buAutoNum type="arabicPeriod"/>
            </a:pPr>
            <a:r>
              <a:rPr lang="en-US" dirty="0" smtClean="0"/>
              <a:t>3BL = narrative exceptionalism</a:t>
            </a:r>
            <a:r>
              <a:rPr lang="en-US" dirty="0" smtClean="0">
                <a:sym typeface="Wingdings"/>
              </a:rPr>
              <a:t></a:t>
            </a:r>
            <a:r>
              <a:rPr lang="en-US" dirty="0" smtClean="0"/>
              <a:t> </a:t>
            </a:r>
            <a:r>
              <a:rPr lang="en-US" dirty="0"/>
              <a:t>humanity creates itself as outside the natural limits of </a:t>
            </a:r>
            <a:r>
              <a:rPr lang="en-US" dirty="0" smtClean="0"/>
              <a:t>ecosystems AND technology </a:t>
            </a:r>
            <a:r>
              <a:rPr lang="en-US" dirty="0"/>
              <a:t>can solve any </a:t>
            </a:r>
            <a:r>
              <a:rPr lang="en-US" dirty="0" smtClean="0"/>
              <a:t>problem</a:t>
            </a:r>
            <a:endParaRPr lang="en-US" dirty="0"/>
          </a:p>
          <a:p>
            <a:pPr>
              <a:buFont typeface="+mj-lt"/>
              <a:buAutoNum type="arabicPeriod"/>
            </a:pPr>
            <a:r>
              <a:rPr lang="en-US" dirty="0" smtClean="0"/>
              <a:t>3BL = </a:t>
            </a:r>
            <a:r>
              <a:rPr lang="en-US" dirty="0"/>
              <a:t>humancentric narrative opposed by the counternarrative of </a:t>
            </a:r>
            <a:r>
              <a:rPr lang="en-US" dirty="0" smtClean="0"/>
              <a:t>posthumanism (all species matter)</a:t>
            </a:r>
            <a:endParaRPr lang="en-US" dirty="0"/>
          </a:p>
          <a:p>
            <a:pPr marL="457200" indent="-457200">
              <a:buFont typeface="+mj-lt"/>
              <a:buAutoNum type="arabicPeriod"/>
            </a:pPr>
            <a:endParaRPr lang="en-US" dirty="0" smtClean="0"/>
          </a:p>
        </p:txBody>
      </p:sp>
      <p:pic>
        <p:nvPicPr>
          <p:cNvPr id="5" name="Picture 4"/>
          <p:cNvPicPr>
            <a:picLocks noChangeAspect="1"/>
          </p:cNvPicPr>
          <p:nvPr/>
        </p:nvPicPr>
        <p:blipFill>
          <a:blip r:embed="rId2"/>
          <a:stretch>
            <a:fillRect/>
          </a:stretch>
        </p:blipFill>
        <p:spPr>
          <a:xfrm>
            <a:off x="5939692" y="0"/>
            <a:ext cx="3204308" cy="2807080"/>
          </a:xfrm>
          <a:prstGeom prst="rect">
            <a:avLst/>
          </a:prstGeom>
        </p:spPr>
      </p:pic>
    </p:spTree>
    <p:extLst>
      <p:ext uri="{BB962C8B-B14F-4D97-AF65-F5344CB8AC3E}">
        <p14:creationId xmlns:p14="http://schemas.microsoft.com/office/powerpoint/2010/main" val="49684168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can you do?</a:t>
            </a:r>
            <a:endParaRPr lang="en-US" dirty="0"/>
          </a:p>
        </p:txBody>
      </p:sp>
      <p:sp>
        <p:nvSpPr>
          <p:cNvPr id="3" name="Content Placeholder 2"/>
          <p:cNvSpPr>
            <a:spLocks noGrp="1"/>
          </p:cNvSpPr>
          <p:nvPr>
            <p:ph idx="1"/>
          </p:nvPr>
        </p:nvSpPr>
        <p:spPr>
          <a:xfrm>
            <a:off x="732660" y="1444532"/>
            <a:ext cx="8099301" cy="4748851"/>
          </a:xfrm>
        </p:spPr>
        <p:txBody>
          <a:bodyPr>
            <a:noAutofit/>
          </a:bodyPr>
          <a:lstStyle/>
          <a:p>
            <a:pPr marL="0" indent="0">
              <a:buNone/>
            </a:pPr>
            <a:r>
              <a:rPr lang="en-US" sz="3600" dirty="0"/>
              <a:t>N</a:t>
            </a:r>
            <a:r>
              <a:rPr lang="en-US" sz="3600" dirty="0" smtClean="0"/>
              <a:t>ew </a:t>
            </a:r>
            <a:r>
              <a:rPr lang="en-US" sz="3600" dirty="0"/>
              <a:t>Prime Minister Jacinda Ardern is making a policy change for Budget 2019, to change the country’s economic measures of economic success, from just Gross Domestic Product (GDP), the value of all goods and services produced for final sale in an economy, to include people’s wellbeing as a “more holistic measure of country’s success.” </a:t>
            </a:r>
            <a:endParaRPr lang="en-US" sz="3600" dirty="0" smtClean="0"/>
          </a:p>
        </p:txBody>
      </p:sp>
    </p:spTree>
    <p:extLst>
      <p:ext uri="{BB962C8B-B14F-4D97-AF65-F5344CB8AC3E}">
        <p14:creationId xmlns:p14="http://schemas.microsoft.com/office/powerpoint/2010/main" val="351176439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Prime Minister Jacinda Ardern </a:t>
            </a:r>
          </a:p>
        </p:txBody>
      </p:sp>
      <p:sp>
        <p:nvSpPr>
          <p:cNvPr id="3" name="Content Placeholder 2"/>
          <p:cNvSpPr>
            <a:spLocks noGrp="1"/>
          </p:cNvSpPr>
          <p:nvPr>
            <p:ph idx="1"/>
          </p:nvPr>
        </p:nvSpPr>
        <p:spPr/>
        <p:txBody>
          <a:bodyPr>
            <a:normAutofit lnSpcReduction="10000"/>
          </a:bodyPr>
          <a:lstStyle/>
          <a:p>
            <a:pPr marL="0" indent="0">
              <a:buNone/>
            </a:pPr>
            <a:r>
              <a:rPr lang="en-US" dirty="0"/>
              <a:t>"</a:t>
            </a:r>
            <a:r>
              <a:rPr lang="en-US" sz="3200" dirty="0"/>
              <a:t>We want New Zealand to be the first place in the world where our budget is not presented simply under the umbrella of pure economic measures, and often inadequate ones at that, but one that demonstrates the overall wellbeing of our country and its people. It will no longer be good enough to say a policy is successful because it </a:t>
            </a:r>
            <a:r>
              <a:rPr lang="en-US" sz="3200"/>
              <a:t>increases </a:t>
            </a:r>
            <a:r>
              <a:rPr lang="en-US" sz="3200" smtClean="0"/>
              <a:t>GDP</a:t>
            </a:r>
            <a:r>
              <a:rPr lang="en-US" smtClean="0"/>
              <a:t>" </a:t>
            </a:r>
            <a:endParaRPr lang="en-US" dirty="0"/>
          </a:p>
        </p:txBody>
      </p:sp>
    </p:spTree>
    <p:extLst>
      <p:ext uri="{BB962C8B-B14F-4D97-AF65-F5344CB8AC3E}">
        <p14:creationId xmlns:p14="http://schemas.microsoft.com/office/powerpoint/2010/main" val="161675782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Opener</a:t>
            </a:r>
            <a:endParaRPr lang="en-US" dirty="0"/>
          </a:p>
        </p:txBody>
      </p:sp>
      <p:sp>
        <p:nvSpPr>
          <p:cNvPr id="3" name="Content Placeholder 2"/>
          <p:cNvSpPr>
            <a:spLocks noGrp="1"/>
          </p:cNvSpPr>
          <p:nvPr>
            <p:ph idx="1"/>
          </p:nvPr>
        </p:nvSpPr>
        <p:spPr>
          <a:xfrm>
            <a:off x="571499" y="1904999"/>
            <a:ext cx="8202069" cy="4620867"/>
          </a:xfrm>
        </p:spPr>
        <p:txBody>
          <a:bodyPr>
            <a:normAutofit/>
          </a:bodyPr>
          <a:lstStyle/>
          <a:p>
            <a:pPr>
              <a:buFont typeface="+mj-lt"/>
              <a:buAutoNum type="arabicPeriod"/>
            </a:pPr>
            <a:r>
              <a:rPr lang="en-US" dirty="0" smtClean="0"/>
              <a:t>Individually, brainstorm list of Human Extinction events</a:t>
            </a:r>
          </a:p>
          <a:p>
            <a:pPr>
              <a:buFont typeface="+mj-lt"/>
              <a:buAutoNum type="arabicPeriod"/>
            </a:pPr>
            <a:r>
              <a:rPr lang="en-US" dirty="0" smtClean="0"/>
              <a:t>Get into groups of 5 and make one list on a poster</a:t>
            </a:r>
          </a:p>
          <a:p>
            <a:pPr>
              <a:buFont typeface="+mj-lt"/>
              <a:buAutoNum type="arabicPeriod"/>
            </a:pPr>
            <a:r>
              <a:rPr lang="en-US" dirty="0" smtClean="0"/>
              <a:t>For each Human Extinction event, assign a probability from 0 to 99.9% that this will occur in your grandchildren’s lifetime</a:t>
            </a:r>
          </a:p>
          <a:p>
            <a:pPr>
              <a:buFont typeface="+mj-lt"/>
              <a:buAutoNum type="arabicPeriod"/>
            </a:pPr>
            <a:r>
              <a:rPr lang="en-US" dirty="0"/>
              <a:t>How </a:t>
            </a:r>
            <a:r>
              <a:rPr lang="en-US" dirty="0" smtClean="0"/>
              <a:t>do </a:t>
            </a:r>
            <a:r>
              <a:rPr lang="en-US" dirty="0"/>
              <a:t>we reduce the risk of </a:t>
            </a:r>
            <a:r>
              <a:rPr lang="en-US" dirty="0" smtClean="0"/>
              <a:t>Human Extinction for top 3  events? Add this to your poster</a:t>
            </a:r>
          </a:p>
        </p:txBody>
      </p:sp>
    </p:spTree>
    <p:extLst>
      <p:ext uri="{BB962C8B-B14F-4D97-AF65-F5344CB8AC3E}">
        <p14:creationId xmlns:p14="http://schemas.microsoft.com/office/powerpoint/2010/main" val="185956555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sz="2800" dirty="0"/>
              <a:t>Schlumberger’s operation will see it firing seismic blasts into the seabed to search for oil every 10 seconds, 24 hours a day, for up to three months</a:t>
            </a:r>
          </a:p>
        </p:txBody>
      </p:sp>
      <p:sp>
        <p:nvSpPr>
          <p:cNvPr id="4" name="Rectangle 3"/>
          <p:cNvSpPr/>
          <p:nvPr/>
        </p:nvSpPr>
        <p:spPr>
          <a:xfrm>
            <a:off x="905093" y="4136824"/>
            <a:ext cx="7868475" cy="2185214"/>
          </a:xfrm>
          <a:prstGeom prst="rect">
            <a:avLst/>
          </a:prstGeom>
        </p:spPr>
        <p:txBody>
          <a:bodyPr wrap="square">
            <a:spAutoFit/>
          </a:bodyPr>
          <a:lstStyle/>
          <a:p>
            <a:endParaRPr lang="en-US" dirty="0"/>
          </a:p>
          <a:p>
            <a:r>
              <a:rPr lang="en-US" sz="3200" dirty="0">
                <a:hlinkClick r:id="rId2"/>
              </a:rPr>
              <a:t>Our nuclear free </a:t>
            </a:r>
            <a:r>
              <a:rPr lang="en-US" sz="3200" dirty="0" smtClean="0">
                <a:hlinkClick r:id="rId2"/>
              </a:rPr>
              <a:t>moment Greenpeace </a:t>
            </a:r>
            <a:r>
              <a:rPr lang="en-US" sz="3200" dirty="0">
                <a:hlinkClick r:id="rId2"/>
              </a:rPr>
              <a:t>NZ </a:t>
            </a:r>
            <a:r>
              <a:rPr lang="en-US" sz="3200" dirty="0" smtClean="0">
                <a:hlinkClick r:id="rId2"/>
              </a:rPr>
              <a:t>Video</a:t>
            </a:r>
            <a:r>
              <a:rPr lang="en-US" sz="3200" dirty="0" smtClean="0"/>
              <a:t> (homework)</a:t>
            </a:r>
            <a:endParaRPr lang="en-US" sz="3200" dirty="0"/>
          </a:p>
          <a:p>
            <a:r>
              <a:rPr lang="en-US" dirty="0"/>
              <a:t>•</a:t>
            </a:r>
          </a:p>
          <a:p>
            <a:r>
              <a:rPr lang="en-US" dirty="0" smtClean="0"/>
              <a:t>Right </a:t>
            </a:r>
            <a:r>
              <a:rPr lang="en-US" dirty="0"/>
              <a:t>now the monstrous seismic blasting oil ship known as The Beast is on its way to New Zealand: http://</a:t>
            </a:r>
            <a:r>
              <a:rPr lang="en-US" dirty="0" err="1"/>
              <a:t>greenpeace.nz</a:t>
            </a:r>
            <a:r>
              <a:rPr lang="en-US" dirty="0"/>
              <a:t>/turn-back</a:t>
            </a:r>
            <a:r>
              <a:rPr lang="en-US" dirty="0" smtClean="0"/>
              <a:t>- </a:t>
            </a:r>
            <a:endParaRPr lang="en-US" dirty="0"/>
          </a:p>
        </p:txBody>
      </p:sp>
      <p:pic>
        <p:nvPicPr>
          <p:cNvPr id="5" name="Picture 4">
            <a:hlinkClick r:id="rId2"/>
          </p:cNvPr>
          <p:cNvPicPr>
            <a:picLocks noChangeAspect="1"/>
          </p:cNvPicPr>
          <p:nvPr/>
        </p:nvPicPr>
        <p:blipFill>
          <a:blip r:embed="rId3"/>
          <a:stretch>
            <a:fillRect/>
          </a:stretch>
        </p:blipFill>
        <p:spPr>
          <a:xfrm>
            <a:off x="2411454" y="1850824"/>
            <a:ext cx="4064000" cy="2286000"/>
          </a:xfrm>
          <a:prstGeom prst="rect">
            <a:avLst/>
          </a:prstGeom>
        </p:spPr>
      </p:pic>
    </p:spTree>
    <p:extLst>
      <p:ext uri="{BB962C8B-B14F-4D97-AF65-F5344CB8AC3E}">
        <p14:creationId xmlns:p14="http://schemas.microsoft.com/office/powerpoint/2010/main" val="295109835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220" y="20637"/>
            <a:ext cx="8645384" cy="1527269"/>
          </a:xfrm>
        </p:spPr>
        <p:txBody>
          <a:bodyPr>
            <a:normAutofit/>
          </a:bodyPr>
          <a:lstStyle/>
          <a:p>
            <a:pPr>
              <a:lnSpc>
                <a:spcPct val="80000"/>
              </a:lnSpc>
            </a:pPr>
            <a:r>
              <a:rPr lang="en-US" sz="3600" b="1" dirty="0" smtClean="0"/>
              <a:t>Difference Between Espoused </a:t>
            </a:r>
            <a:r>
              <a:rPr lang="en-US" sz="3600" dirty="0" smtClean="0"/>
              <a:t>TRIPLE BOTTOM LINE</a:t>
            </a:r>
            <a:r>
              <a:rPr lang="en-US" sz="3600" b="1" dirty="0" smtClean="0"/>
              <a:t> and ‘Actual’ Ethics Behavior</a:t>
            </a:r>
            <a:endParaRPr lang="en-US" sz="3600" b="1" dirty="0"/>
          </a:p>
        </p:txBody>
      </p:sp>
      <p:sp>
        <p:nvSpPr>
          <p:cNvPr id="3" name="Content Placeholder 2"/>
          <p:cNvSpPr>
            <a:spLocks noGrp="1"/>
          </p:cNvSpPr>
          <p:nvPr>
            <p:ph idx="1"/>
          </p:nvPr>
        </p:nvSpPr>
        <p:spPr>
          <a:xfrm>
            <a:off x="1089024" y="1801907"/>
            <a:ext cx="7272339" cy="965714"/>
          </a:xfrm>
        </p:spPr>
        <p:txBody>
          <a:bodyPr>
            <a:normAutofit/>
          </a:bodyPr>
          <a:lstStyle/>
          <a:p>
            <a:r>
              <a:rPr lang="en-US" sz="3200" b="1" dirty="0" smtClean="0"/>
              <a:t>Q: What are the differences?</a:t>
            </a:r>
          </a:p>
        </p:txBody>
      </p:sp>
      <p:pic>
        <p:nvPicPr>
          <p:cNvPr id="5" name="Picture 4" descr="real triple bottom lin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2660" y="2548126"/>
            <a:ext cx="8010412" cy="3931361"/>
          </a:xfrm>
          <a:prstGeom prst="rect">
            <a:avLst/>
          </a:prstGeom>
        </p:spPr>
      </p:pic>
    </p:spTree>
    <p:extLst>
      <p:ext uri="{BB962C8B-B14F-4D97-AF65-F5344CB8AC3E}">
        <p14:creationId xmlns:p14="http://schemas.microsoft.com/office/powerpoint/2010/main" val="13964758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6661"/>
            <a:ext cx="8905886" cy="1131031"/>
          </a:xfrm>
        </p:spPr>
        <p:txBody>
          <a:bodyPr/>
          <a:lstStyle/>
          <a:p>
            <a:r>
              <a:rPr lang="en-US" sz="4800" dirty="0" smtClean="0"/>
              <a:t>Core Drivers and Manifestations of Triple Bottom Line</a:t>
            </a:r>
            <a:endParaRPr lang="en-US" sz="4800" dirty="0"/>
          </a:p>
        </p:txBody>
      </p:sp>
      <p:sp>
        <p:nvSpPr>
          <p:cNvPr id="3" name="Content Placeholder 2"/>
          <p:cNvSpPr>
            <a:spLocks noGrp="1"/>
          </p:cNvSpPr>
          <p:nvPr>
            <p:ph idx="1"/>
          </p:nvPr>
        </p:nvSpPr>
        <p:spPr>
          <a:xfrm>
            <a:off x="1089024" y="2344337"/>
            <a:ext cx="7272339" cy="3781826"/>
          </a:xfrm>
        </p:spPr>
        <p:txBody>
          <a:bodyPr/>
          <a:lstStyle/>
          <a:p>
            <a:r>
              <a:rPr lang="en-US" dirty="0"/>
              <a:t>CORE DRIVERS:     Experience of a lowering quality of life</a:t>
            </a:r>
          </a:p>
          <a:p>
            <a:r>
              <a:rPr lang="en-US" dirty="0"/>
              <a:t>MANIFESTATIONS:   Global fragility: fresh water reduction, climate change, ocean pollution and acidity, societal disruptions, </a:t>
            </a:r>
            <a:r>
              <a:rPr lang="en-US"/>
              <a:t>job</a:t>
            </a:r>
            <a:r>
              <a:rPr lang="en-US" smtClean="0"/>
              <a:t>-losses</a:t>
            </a:r>
            <a:endParaRPr lang="en-US" dirty="0"/>
          </a:p>
          <a:p>
            <a:pPr marL="0" indent="0">
              <a:buNone/>
            </a:pPr>
            <a:endParaRPr lang="en-US" dirty="0"/>
          </a:p>
          <a:p>
            <a:pPr marL="0" indent="0">
              <a:buNone/>
            </a:pPr>
            <a:r>
              <a:rPr lang="en-US" b="1" dirty="0" smtClean="0"/>
              <a:t>Source: Newsletter </a:t>
            </a:r>
            <a:r>
              <a:rPr lang="en-US" b="1" dirty="0"/>
              <a:t>117: Shift Happens: so how do we respond</a:t>
            </a:r>
            <a:r>
              <a:rPr lang="en-US" b="1" dirty="0" smtClean="0"/>
              <a:t>? Feb 7 2018</a:t>
            </a:r>
            <a:endParaRPr lang="en-US" dirty="0"/>
          </a:p>
        </p:txBody>
      </p:sp>
    </p:spTree>
    <p:extLst>
      <p:ext uri="{BB962C8B-B14F-4D97-AF65-F5344CB8AC3E}">
        <p14:creationId xmlns:p14="http://schemas.microsoft.com/office/powerpoint/2010/main" val="233102184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13961"/>
            <a:ext cx="9144000" cy="6739969"/>
          </a:xfrm>
          <a:prstGeom prst="rect">
            <a:avLst/>
          </a:prstGeom>
        </p:spPr>
      </p:pic>
    </p:spTree>
    <p:extLst>
      <p:ext uri="{BB962C8B-B14F-4D97-AF65-F5344CB8AC3E}">
        <p14:creationId xmlns:p14="http://schemas.microsoft.com/office/powerpoint/2010/main" val="2700853409"/>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Flip the Triple Bottom Line &amp; add a line? </a:t>
            </a:r>
            <a:endParaRPr lang="en-US" dirty="0"/>
          </a:p>
        </p:txBody>
      </p:sp>
      <p:sp>
        <p:nvSpPr>
          <p:cNvPr id="3" name="Content Placeholder 2"/>
          <p:cNvSpPr>
            <a:spLocks noGrp="1"/>
          </p:cNvSpPr>
          <p:nvPr>
            <p:ph idx="1"/>
          </p:nvPr>
        </p:nvSpPr>
        <p:spPr>
          <a:xfrm>
            <a:off x="0" y="1719385"/>
            <a:ext cx="9144000" cy="5138615"/>
          </a:xfrm>
        </p:spPr>
        <p:txBody>
          <a:bodyPr>
            <a:normAutofit lnSpcReduction="10000"/>
          </a:bodyPr>
          <a:lstStyle/>
          <a:p>
            <a:pPr>
              <a:buFont typeface="+mj-lt"/>
              <a:buAutoNum type="arabicPeriod"/>
            </a:pPr>
            <a:r>
              <a:rPr lang="en-US" b="1" dirty="0" smtClean="0"/>
              <a:t>3BL missing </a:t>
            </a:r>
            <a:r>
              <a:rPr lang="en-US" b="1" dirty="0" smtClean="0">
                <a:sym typeface="Wingdings"/>
              </a:rPr>
              <a:t> ADD line</a:t>
            </a:r>
            <a:r>
              <a:rPr lang="en-US" b="1" dirty="0" smtClean="0"/>
              <a:t> Mātauranga Māori IWOK </a:t>
            </a:r>
            <a:r>
              <a:rPr lang="en-US" i="1" dirty="0" err="1" smtClean="0"/>
              <a:t>Whānaungatanga</a:t>
            </a:r>
            <a:r>
              <a:rPr lang="en-US" dirty="0"/>
              <a:t> (relationships</a:t>
            </a:r>
            <a:r>
              <a:rPr lang="en-US" dirty="0" smtClean="0"/>
              <a:t>)</a:t>
            </a:r>
            <a:r>
              <a:rPr lang="en-US" dirty="0"/>
              <a:t> </a:t>
            </a:r>
            <a:r>
              <a:rPr lang="en-US" dirty="0" smtClean="0"/>
              <a:t>of family, community, ecology</a:t>
            </a:r>
            <a:endParaRPr lang="en-US" b="1" dirty="0" smtClean="0"/>
          </a:p>
          <a:p>
            <a:pPr>
              <a:buFont typeface="+mj-lt"/>
              <a:buAutoNum type="arabicPeriod"/>
            </a:pPr>
            <a:r>
              <a:rPr lang="en-US" dirty="0" smtClean="0"/>
              <a:t>3BL = Peoples’ Multicultural equality becomes what is left over after the Profit bottom line </a:t>
            </a:r>
            <a:r>
              <a:rPr lang="en-US" dirty="0" err="1" smtClean="0"/>
              <a:t>measures</a:t>
            </a:r>
            <a:r>
              <a:rPr lang="en-US" dirty="0" err="1" smtClean="0">
                <a:sym typeface="Wingdings"/>
              </a:rPr>
              <a:t></a:t>
            </a:r>
            <a:r>
              <a:rPr lang="en-US" i="1" dirty="0" err="1"/>
              <a:t>Rangatiratanga</a:t>
            </a:r>
            <a:r>
              <a:rPr lang="en-US" dirty="0"/>
              <a:t> (self-</a:t>
            </a:r>
            <a:r>
              <a:rPr lang="en-US" dirty="0" smtClean="0"/>
              <a:t>determination/ resilience)</a:t>
            </a:r>
          </a:p>
          <a:p>
            <a:pPr>
              <a:buFont typeface="+mj-lt"/>
              <a:buAutoNum type="arabicPeriod"/>
            </a:pPr>
            <a:r>
              <a:rPr lang="en-US" dirty="0" smtClean="0"/>
              <a:t>3BL = </a:t>
            </a:r>
            <a:r>
              <a:rPr lang="en-US" dirty="0"/>
              <a:t>D</a:t>
            </a:r>
            <a:r>
              <a:rPr lang="en-US" dirty="0" smtClean="0"/>
              <a:t>river for calculating worth of the planet without regard to spiritual ecology </a:t>
            </a:r>
            <a:r>
              <a:rPr lang="en-US" dirty="0" smtClean="0">
                <a:sym typeface="Wingdings"/>
              </a:rPr>
              <a:t></a:t>
            </a:r>
            <a:r>
              <a:rPr lang="en-US" dirty="0" smtClean="0"/>
              <a:t> </a:t>
            </a:r>
            <a:r>
              <a:rPr lang="en-US" dirty="0" err="1"/>
              <a:t>W</a:t>
            </a:r>
            <a:r>
              <a:rPr lang="en-US" i="1" dirty="0" err="1"/>
              <a:t>airuatanga</a:t>
            </a:r>
            <a:r>
              <a:rPr lang="en-US" dirty="0"/>
              <a:t> (spirituality)</a:t>
            </a:r>
            <a:endParaRPr lang="en-US" dirty="0" smtClean="0"/>
          </a:p>
          <a:p>
            <a:pPr marL="457200" indent="-457200">
              <a:buFont typeface="+mj-lt"/>
              <a:buAutoNum type="arabicPeriod"/>
            </a:pPr>
            <a:r>
              <a:rPr lang="en-US" dirty="0" smtClean="0"/>
              <a:t>3BL = Greenwashing because the TIME VALUE of Profit is the </a:t>
            </a:r>
            <a:r>
              <a:rPr lang="en-US" dirty="0" err="1" smtClean="0"/>
              <a:t>short-term</a:t>
            </a:r>
            <a:r>
              <a:rPr lang="en-US" i="1" dirty="0" err="1" smtClean="0">
                <a:sym typeface="Wingdings"/>
              </a:rPr>
              <a:t></a:t>
            </a:r>
            <a:r>
              <a:rPr lang="en-US" i="1" dirty="0" err="1" smtClean="0"/>
              <a:t>Kaitiakitanga</a:t>
            </a:r>
            <a:r>
              <a:rPr lang="en-US" dirty="0"/>
              <a:t> (stewardship</a:t>
            </a:r>
            <a:r>
              <a:rPr lang="en-US" dirty="0" smtClean="0"/>
              <a:t>) long-term</a:t>
            </a:r>
          </a:p>
          <a:p>
            <a:pPr>
              <a:buFont typeface="+mj-lt"/>
              <a:buAutoNum type="arabicPeriod"/>
            </a:pPr>
            <a:r>
              <a:rPr lang="en-US" dirty="0" smtClean="0"/>
              <a:t>3BL = Economists persuade politicians NGOs can pick up the pieces after Globalization does its GREED thing </a:t>
            </a:r>
            <a:r>
              <a:rPr lang="en-US" dirty="0" smtClean="0">
                <a:sym typeface="Wingdings"/>
              </a:rPr>
              <a:t></a:t>
            </a:r>
            <a:r>
              <a:rPr lang="en-US" i="1" dirty="0" err="1"/>
              <a:t>Manaakitanga</a:t>
            </a:r>
            <a:r>
              <a:rPr lang="en-US" dirty="0"/>
              <a:t> (generosity</a:t>
            </a:r>
            <a:r>
              <a:rPr lang="en-US" dirty="0" smtClean="0"/>
              <a:t>)</a:t>
            </a:r>
            <a:endParaRPr lang="en-US" dirty="0"/>
          </a:p>
        </p:txBody>
      </p:sp>
    </p:spTree>
    <p:extLst>
      <p:ext uri="{BB962C8B-B14F-4D97-AF65-F5344CB8AC3E}">
        <p14:creationId xmlns:p14="http://schemas.microsoft.com/office/powerpoint/2010/main" val="616061106"/>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2604"/>
            <a:ext cx="8977945" cy="512759"/>
          </a:xfrm>
        </p:spPr>
        <p:txBody>
          <a:bodyPr/>
          <a:lstStyle/>
          <a:p>
            <a:pPr algn="ctr"/>
            <a:r>
              <a:rPr lang="en-US" sz="4400" dirty="0" smtClean="0"/>
              <a:t>For Prime </a:t>
            </a:r>
            <a:r>
              <a:rPr lang="en-US" sz="4400" dirty="0"/>
              <a:t>Minister Jacinda </a:t>
            </a:r>
            <a:r>
              <a:rPr lang="en-US" sz="4400" dirty="0" smtClean="0"/>
              <a:t>Ardern</a:t>
            </a:r>
            <a:endParaRPr lang="en-US" sz="4400" dirty="0">
              <a:solidFill>
                <a:srgbClr val="FF0000"/>
              </a:solidFill>
            </a:endParaRPr>
          </a:p>
        </p:txBody>
      </p:sp>
      <p:pic>
        <p:nvPicPr>
          <p:cNvPr id="3" name="Picture 2"/>
          <p:cNvPicPr>
            <a:picLocks noChangeAspect="1"/>
          </p:cNvPicPr>
          <p:nvPr/>
        </p:nvPicPr>
        <p:blipFill>
          <a:blip r:embed="rId2"/>
          <a:stretch>
            <a:fillRect/>
          </a:stretch>
        </p:blipFill>
        <p:spPr>
          <a:xfrm>
            <a:off x="0" y="963550"/>
            <a:ext cx="9144000" cy="5894449"/>
          </a:xfrm>
          <a:prstGeom prst="rect">
            <a:avLst/>
          </a:prstGeom>
        </p:spPr>
      </p:pic>
    </p:spTree>
    <p:extLst>
      <p:ext uri="{BB962C8B-B14F-4D97-AF65-F5344CB8AC3E}">
        <p14:creationId xmlns:p14="http://schemas.microsoft.com/office/powerpoint/2010/main" val="187500724"/>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Tyron Love’s narrative research is a </a:t>
            </a:r>
            <a:r>
              <a:rPr lang="en-US" smtClean="0"/>
              <a:t>step forward</a:t>
            </a:r>
            <a:endParaRPr lang="en-US" dirty="0"/>
          </a:p>
        </p:txBody>
      </p:sp>
      <p:sp>
        <p:nvSpPr>
          <p:cNvPr id="3" name="Content Placeholder 2"/>
          <p:cNvSpPr>
            <a:spLocks noGrp="1"/>
          </p:cNvSpPr>
          <p:nvPr>
            <p:ph idx="1"/>
          </p:nvPr>
        </p:nvSpPr>
        <p:spPr/>
        <p:txBody>
          <a:bodyPr>
            <a:normAutofit fontScale="92500"/>
          </a:bodyPr>
          <a:lstStyle/>
          <a:p>
            <a:pPr marL="0" indent="0">
              <a:buNone/>
            </a:pPr>
            <a:r>
              <a:rPr lang="en-US" sz="3600" dirty="0"/>
              <a:t>“Further, many firms that would apparently benefit from reporting – large, listed, high impact and visible companies – do not report (Higgins et al., forthcoming; Martin and Hadley, 2008) and many have never considered it (Stubbs et al., 2013</a:t>
            </a:r>
            <a:r>
              <a:rPr lang="en-US" sz="3600" dirty="0" smtClean="0"/>
              <a:t>)” </a:t>
            </a:r>
            <a:r>
              <a:rPr lang="en-US" sz="3600" dirty="0"/>
              <a:t>(Higgins, Stubbs, &amp; Love, 2014: 1093) </a:t>
            </a:r>
            <a:endParaRPr lang="en-US" sz="3600" dirty="0" smtClean="0"/>
          </a:p>
          <a:p>
            <a:pPr marL="0" indent="0">
              <a:buNone/>
            </a:pPr>
            <a:endParaRPr lang="en-US" dirty="0"/>
          </a:p>
        </p:txBody>
      </p:sp>
    </p:spTree>
    <p:extLst>
      <p:ext uri="{BB962C8B-B14F-4D97-AF65-F5344CB8AC3E}">
        <p14:creationId xmlns:p14="http://schemas.microsoft.com/office/powerpoint/2010/main" val="1776439397"/>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0035" y="79253"/>
            <a:ext cx="6538119" cy="1464285"/>
          </a:xfrm>
        </p:spPr>
        <p:txBody>
          <a:bodyPr/>
          <a:lstStyle/>
          <a:p>
            <a:r>
              <a:rPr lang="en-US" sz="4800" dirty="0" smtClean="0"/>
              <a:t>NZ: Take Action for quadruple bottom line!</a:t>
            </a:r>
            <a:endParaRPr lang="en-US" sz="4800" dirty="0"/>
          </a:p>
        </p:txBody>
      </p:sp>
      <p:sp>
        <p:nvSpPr>
          <p:cNvPr id="3" name="Content Placeholder 2"/>
          <p:cNvSpPr>
            <a:spLocks noGrp="1"/>
          </p:cNvSpPr>
          <p:nvPr>
            <p:ph idx="1"/>
          </p:nvPr>
        </p:nvSpPr>
        <p:spPr>
          <a:xfrm>
            <a:off x="2869651" y="2715846"/>
            <a:ext cx="6274349" cy="4142154"/>
          </a:xfrm>
        </p:spPr>
        <p:txBody>
          <a:bodyPr>
            <a:normAutofit/>
          </a:bodyPr>
          <a:lstStyle/>
          <a:p>
            <a:r>
              <a:rPr lang="en-US" sz="4400" dirty="0"/>
              <a:t>Write </a:t>
            </a:r>
            <a:r>
              <a:rPr lang="en-US" sz="4400" dirty="0" smtClean="0"/>
              <a:t>Letter to </a:t>
            </a:r>
            <a:r>
              <a:rPr lang="en-US" sz="4400" dirty="0"/>
              <a:t>Prime Minister Jacinda Ardern </a:t>
            </a:r>
            <a:r>
              <a:rPr lang="en-US" sz="4800" dirty="0">
                <a:hlinkClick r:id="rId3"/>
              </a:rPr>
              <a:t>jacinda.ardern@parliament.govt.nz</a:t>
            </a:r>
            <a:endParaRPr lang="en-US" sz="4800" dirty="0" smtClean="0"/>
          </a:p>
          <a:p>
            <a:endParaRPr lang="en-US" sz="4800" dirty="0"/>
          </a:p>
        </p:txBody>
      </p:sp>
      <p:pic>
        <p:nvPicPr>
          <p:cNvPr id="4" name="Picture 3"/>
          <p:cNvPicPr>
            <a:picLocks noChangeAspect="1"/>
          </p:cNvPicPr>
          <p:nvPr/>
        </p:nvPicPr>
        <p:blipFill>
          <a:blip r:embed="rId4"/>
          <a:stretch>
            <a:fillRect/>
          </a:stretch>
        </p:blipFill>
        <p:spPr>
          <a:xfrm>
            <a:off x="0" y="3050930"/>
            <a:ext cx="2869651" cy="3807070"/>
          </a:xfrm>
          <a:prstGeom prst="rect">
            <a:avLst/>
          </a:prstGeom>
        </p:spPr>
      </p:pic>
      <p:pic>
        <p:nvPicPr>
          <p:cNvPr id="5" name="Picture 4"/>
          <p:cNvPicPr>
            <a:picLocks noChangeAspect="1"/>
          </p:cNvPicPr>
          <p:nvPr/>
        </p:nvPicPr>
        <p:blipFill>
          <a:blip r:embed="rId5"/>
          <a:stretch>
            <a:fillRect/>
          </a:stretch>
        </p:blipFill>
        <p:spPr>
          <a:xfrm>
            <a:off x="0" y="1"/>
            <a:ext cx="2608384" cy="3106614"/>
          </a:xfrm>
          <a:prstGeom prst="rect">
            <a:avLst/>
          </a:prstGeom>
        </p:spPr>
      </p:pic>
    </p:spTree>
    <p:extLst>
      <p:ext uri="{BB962C8B-B14F-4D97-AF65-F5344CB8AC3E}">
        <p14:creationId xmlns:p14="http://schemas.microsoft.com/office/powerpoint/2010/main" val="1721885851"/>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0308" y="274638"/>
            <a:ext cx="8162192" cy="839054"/>
          </a:xfrm>
        </p:spPr>
        <p:txBody>
          <a:bodyPr/>
          <a:lstStyle/>
          <a:p>
            <a:r>
              <a:rPr lang="en-US" dirty="0" smtClean="0"/>
              <a:t>Thank you - questions</a:t>
            </a:r>
            <a:endParaRPr lang="en-US" dirty="0"/>
          </a:p>
        </p:txBody>
      </p:sp>
      <p:sp>
        <p:nvSpPr>
          <p:cNvPr id="3" name="Content Placeholder 2"/>
          <p:cNvSpPr>
            <a:spLocks noGrp="1"/>
          </p:cNvSpPr>
          <p:nvPr>
            <p:ph idx="1"/>
          </p:nvPr>
        </p:nvSpPr>
        <p:spPr>
          <a:xfrm>
            <a:off x="410308" y="1738923"/>
            <a:ext cx="8733692" cy="5119077"/>
          </a:xfrm>
        </p:spPr>
        <p:txBody>
          <a:bodyPr>
            <a:normAutofit/>
          </a:bodyPr>
          <a:lstStyle/>
          <a:p>
            <a:r>
              <a:rPr lang="en-US" sz="4000" dirty="0" smtClean="0"/>
              <a:t>Slides </a:t>
            </a:r>
            <a:r>
              <a:rPr lang="en-US" sz="4000" dirty="0"/>
              <a:t>and books to download at </a:t>
            </a:r>
            <a:r>
              <a:rPr lang="en-US" sz="4000" dirty="0">
                <a:hlinkClick r:id="rId3"/>
              </a:rPr>
              <a:t>http://davidboje.com/Canterbury</a:t>
            </a:r>
            <a:r>
              <a:rPr lang="en-US" sz="4000" dirty="0"/>
              <a:t> </a:t>
            </a:r>
          </a:p>
          <a:p>
            <a:endParaRPr lang="en-US" sz="4800" dirty="0"/>
          </a:p>
        </p:txBody>
      </p:sp>
    </p:spTree>
    <p:extLst>
      <p:ext uri="{BB962C8B-B14F-4D97-AF65-F5344CB8AC3E}">
        <p14:creationId xmlns:p14="http://schemas.microsoft.com/office/powerpoint/2010/main" val="113288406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308" y="274638"/>
            <a:ext cx="8818358" cy="1112594"/>
          </a:xfrm>
        </p:spPr>
        <p:txBody>
          <a:bodyPr/>
          <a:lstStyle/>
          <a:p>
            <a:r>
              <a:rPr lang="en-US" sz="3600" dirty="0" smtClean="0"/>
              <a:t>CONTINUE groups of 5, answer 4 Starter Questions for Sustainability Reporting, add to Poster</a:t>
            </a:r>
            <a:endParaRPr lang="en-US" sz="3600" dirty="0"/>
          </a:p>
        </p:txBody>
      </p:sp>
      <p:sp>
        <p:nvSpPr>
          <p:cNvPr id="3" name="Content Placeholder 2"/>
          <p:cNvSpPr>
            <a:spLocks noGrp="1"/>
          </p:cNvSpPr>
          <p:nvPr>
            <p:ph idx="1"/>
          </p:nvPr>
        </p:nvSpPr>
        <p:spPr>
          <a:xfrm>
            <a:off x="0" y="1817077"/>
            <a:ext cx="9143999" cy="4803855"/>
          </a:xfrm>
        </p:spPr>
        <p:txBody>
          <a:bodyPr>
            <a:normAutofit/>
          </a:bodyPr>
          <a:lstStyle/>
          <a:p>
            <a:pPr>
              <a:buFont typeface="+mj-lt"/>
              <a:buAutoNum type="arabicPeriod"/>
            </a:pPr>
            <a:r>
              <a:rPr lang="en-US" sz="4800" dirty="0"/>
              <a:t>W</a:t>
            </a:r>
            <a:r>
              <a:rPr lang="en-US" sz="4800" dirty="0" smtClean="0"/>
              <a:t>hat does sustainability </a:t>
            </a:r>
            <a:r>
              <a:rPr lang="en-US" sz="4800" dirty="0"/>
              <a:t>mean? </a:t>
            </a:r>
          </a:p>
          <a:p>
            <a:pPr>
              <a:buFont typeface="+mj-lt"/>
              <a:buAutoNum type="arabicPeriod"/>
            </a:pPr>
            <a:r>
              <a:rPr lang="en-US" sz="4800" dirty="0" smtClean="0"/>
              <a:t>What </a:t>
            </a:r>
            <a:r>
              <a:rPr lang="en-US" sz="4800" dirty="0"/>
              <a:t>is to be sustained? </a:t>
            </a:r>
          </a:p>
          <a:p>
            <a:pPr>
              <a:buFont typeface="+mj-lt"/>
              <a:buAutoNum type="arabicPeriod"/>
            </a:pPr>
            <a:r>
              <a:rPr lang="en-US" sz="4800" dirty="0" smtClean="0"/>
              <a:t>For </a:t>
            </a:r>
            <a:r>
              <a:rPr lang="en-US" sz="4800" dirty="0"/>
              <a:t>how long? </a:t>
            </a:r>
            <a:endParaRPr lang="en-US" sz="4800" dirty="0" smtClean="0"/>
          </a:p>
          <a:p>
            <a:pPr>
              <a:buFont typeface="+mj-lt"/>
              <a:buAutoNum type="arabicPeriod"/>
            </a:pPr>
            <a:r>
              <a:rPr lang="en-US" sz="4800" dirty="0" smtClean="0"/>
              <a:t>In </a:t>
            </a:r>
            <a:r>
              <a:rPr lang="en-US" sz="4800" dirty="0"/>
              <a:t>whose interests? </a:t>
            </a:r>
            <a:endParaRPr lang="en-US" sz="4800" dirty="0" smtClean="0"/>
          </a:p>
          <a:p>
            <a:pPr marL="0" indent="0">
              <a:buNone/>
            </a:pPr>
            <a:r>
              <a:rPr lang="en-US" dirty="0" smtClean="0"/>
              <a:t>“Most so</a:t>
            </a:r>
            <a:r>
              <a:rPr lang="en-US" dirty="0"/>
              <a:t>-called ‘sustainability’ reports simply ignore such </a:t>
            </a:r>
            <a:r>
              <a:rPr lang="en-US" dirty="0" smtClean="0"/>
              <a:t>questions …</a:t>
            </a:r>
            <a:r>
              <a:rPr lang="en-US" dirty="0"/>
              <a:t>” (Milne, 2013: </a:t>
            </a:r>
            <a:r>
              <a:rPr lang="en-US" dirty="0" smtClean="0"/>
              <a:t>136)</a:t>
            </a:r>
            <a:endParaRPr lang="en-US" dirty="0"/>
          </a:p>
        </p:txBody>
      </p:sp>
    </p:spTree>
    <p:extLst>
      <p:ext uri="{BB962C8B-B14F-4D97-AF65-F5344CB8AC3E}">
        <p14:creationId xmlns:p14="http://schemas.microsoft.com/office/powerpoint/2010/main" val="143046474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YouTube on Triple Bottom Line</a:t>
            </a:r>
            <a:endParaRPr lang="en-US" dirty="0"/>
          </a:p>
        </p:txBody>
      </p:sp>
      <p:sp>
        <p:nvSpPr>
          <p:cNvPr id="3" name="Content Placeholder 2"/>
          <p:cNvSpPr>
            <a:spLocks noGrp="1"/>
          </p:cNvSpPr>
          <p:nvPr>
            <p:ph idx="1"/>
          </p:nvPr>
        </p:nvSpPr>
        <p:spPr/>
        <p:txBody>
          <a:bodyPr>
            <a:normAutofit fontScale="92500" lnSpcReduction="20000"/>
          </a:bodyPr>
          <a:lstStyle/>
          <a:p>
            <a:r>
              <a:rPr lang="en-US" dirty="0">
                <a:hlinkClick r:id="rId2"/>
              </a:rPr>
              <a:t>https://www.youtube.com/watch?v=2f5m-</a:t>
            </a:r>
            <a:r>
              <a:rPr lang="en-US" dirty="0" smtClean="0">
                <a:hlinkClick r:id="rId2"/>
              </a:rPr>
              <a:t>jBf81Q</a:t>
            </a:r>
            <a:endParaRPr lang="en-US" dirty="0" smtClean="0"/>
          </a:p>
          <a:p>
            <a:r>
              <a:rPr lang="en-US" sz="6000" dirty="0"/>
              <a:t>As you watch, </a:t>
            </a:r>
            <a:r>
              <a:rPr lang="en-US" sz="6000" dirty="0" smtClean="0"/>
              <a:t>write </a:t>
            </a:r>
            <a:r>
              <a:rPr lang="en-US" sz="6000" dirty="0"/>
              <a:t>a list of the fallacies, </a:t>
            </a:r>
            <a:r>
              <a:rPr lang="en-US" sz="6000" dirty="0" smtClean="0"/>
              <a:t>questionable </a:t>
            </a:r>
            <a:r>
              <a:rPr lang="en-US" sz="6000" dirty="0"/>
              <a:t>assumptions being made.</a:t>
            </a:r>
          </a:p>
        </p:txBody>
      </p:sp>
    </p:spTree>
    <p:extLst>
      <p:ext uri="{BB962C8B-B14F-4D97-AF65-F5344CB8AC3E}">
        <p14:creationId xmlns:p14="http://schemas.microsoft.com/office/powerpoint/2010/main" val="224465230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813" y="274637"/>
            <a:ext cx="8981187" cy="1339009"/>
          </a:xfrm>
        </p:spPr>
        <p:txBody>
          <a:bodyPr/>
          <a:lstStyle/>
          <a:p>
            <a:pPr>
              <a:lnSpc>
                <a:spcPct val="70000"/>
              </a:lnSpc>
            </a:pPr>
            <a:r>
              <a:rPr lang="en-US" sz="3200" dirty="0" smtClean="0"/>
              <a:t>PROBLEM for today: Can </a:t>
            </a:r>
            <a:r>
              <a:rPr lang="en-US" sz="3200" dirty="0"/>
              <a:t>New </a:t>
            </a:r>
            <a:r>
              <a:rPr lang="en-US" sz="3200" dirty="0" smtClean="0"/>
              <a:t>Zealand become </a:t>
            </a:r>
            <a:r>
              <a:rPr lang="en-US" sz="3200" dirty="0"/>
              <a:t>first place in the world </a:t>
            </a:r>
            <a:r>
              <a:rPr lang="en-US" sz="3200" dirty="0" smtClean="0"/>
              <a:t>where </a:t>
            </a:r>
            <a:r>
              <a:rPr lang="en-US" sz="3200" dirty="0"/>
              <a:t>budget is not </a:t>
            </a:r>
            <a:r>
              <a:rPr lang="en-US" sz="3200" dirty="0" smtClean="0"/>
              <a:t>the </a:t>
            </a:r>
            <a:r>
              <a:rPr lang="en-US" sz="3200" dirty="0"/>
              <a:t>umbrella of </a:t>
            </a:r>
            <a:r>
              <a:rPr lang="en-US" sz="3200" dirty="0" smtClean="0"/>
              <a:t>quantitative </a:t>
            </a:r>
            <a:r>
              <a:rPr lang="en-US" sz="3200" dirty="0"/>
              <a:t>economic </a:t>
            </a:r>
            <a:r>
              <a:rPr lang="en-US" sz="3200" dirty="0" smtClean="0"/>
              <a:t>measures? </a:t>
            </a:r>
            <a:endParaRPr lang="en-US" sz="3200" dirty="0"/>
          </a:p>
        </p:txBody>
      </p:sp>
      <p:sp>
        <p:nvSpPr>
          <p:cNvPr id="3" name="Content Placeholder 2"/>
          <p:cNvSpPr>
            <a:spLocks noGrp="1"/>
          </p:cNvSpPr>
          <p:nvPr>
            <p:ph idx="1"/>
          </p:nvPr>
        </p:nvSpPr>
        <p:spPr>
          <a:xfrm>
            <a:off x="386218" y="1613646"/>
            <a:ext cx="8384882" cy="5110043"/>
          </a:xfrm>
        </p:spPr>
        <p:txBody>
          <a:bodyPr>
            <a:noAutofit/>
          </a:bodyPr>
          <a:lstStyle/>
          <a:p>
            <a:pPr marL="0" indent="0">
              <a:buNone/>
            </a:pPr>
            <a:r>
              <a:rPr lang="en-US" sz="2800" dirty="0"/>
              <a:t>Prime Minister Jacinda Ardern is making a policy change for Budget </a:t>
            </a:r>
            <a:r>
              <a:rPr lang="en-US" sz="2800" dirty="0" smtClean="0"/>
              <a:t>2019</a:t>
            </a:r>
            <a:endParaRPr lang="en-US" sz="2800" dirty="0"/>
          </a:p>
          <a:p>
            <a:pPr marL="0" indent="0">
              <a:buNone/>
            </a:pPr>
            <a:r>
              <a:rPr lang="en-US" sz="2800" dirty="0" smtClean="0"/>
              <a:t>Change </a:t>
            </a:r>
            <a:r>
              <a:rPr lang="en-US" sz="2800" dirty="0"/>
              <a:t>the country’s economic measures of economic success, from just Gross Domestic Product (GDP), the value of all goods and services produced for final sale in an economy, to include people’s wellbeing as a “more holistic measure of country’s success.” </a:t>
            </a:r>
            <a:endParaRPr lang="en-US" sz="2800" dirty="0" smtClean="0"/>
          </a:p>
          <a:p>
            <a:pPr marL="0" indent="0">
              <a:buNone/>
            </a:pPr>
            <a:r>
              <a:rPr lang="en-US" sz="2800" dirty="0" smtClean="0"/>
              <a:t>She </a:t>
            </a:r>
            <a:r>
              <a:rPr lang="en-US" sz="2800" dirty="0"/>
              <a:t>proposes a new ‘Living Standard Framework’ as a counternarrative to the usual globalization-narrative that privileges GDP over all other </a:t>
            </a:r>
            <a:r>
              <a:rPr lang="en-US" sz="2800" dirty="0" smtClean="0"/>
              <a:t>measures" </a:t>
            </a:r>
            <a:endParaRPr lang="en-US" sz="2800" dirty="0"/>
          </a:p>
        </p:txBody>
      </p:sp>
    </p:spTree>
    <p:extLst>
      <p:ext uri="{BB962C8B-B14F-4D97-AF65-F5344CB8AC3E}">
        <p14:creationId xmlns:p14="http://schemas.microsoft.com/office/powerpoint/2010/main" val="360227736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89024" y="274637"/>
            <a:ext cx="7272339" cy="604489"/>
          </a:xfrm>
        </p:spPr>
        <p:txBody>
          <a:bodyPr>
            <a:noAutofit/>
          </a:bodyPr>
          <a:lstStyle/>
          <a:p>
            <a:r>
              <a:rPr lang="en-US" sz="3200" dirty="0"/>
              <a:t>Prime Minister Jacinda </a:t>
            </a:r>
            <a:r>
              <a:rPr lang="en-US" sz="3200" dirty="0" smtClean="0"/>
              <a:t>Ardern’s Triple Bottom Line</a:t>
            </a:r>
            <a:endParaRPr lang="en-US" sz="2000" dirty="0"/>
          </a:p>
        </p:txBody>
      </p:sp>
      <p:pic>
        <p:nvPicPr>
          <p:cNvPr id="2" name="Picture 1" descr="3BL imag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5820" y="1199109"/>
            <a:ext cx="5777296" cy="4958846"/>
          </a:xfrm>
          <a:prstGeom prst="rect">
            <a:avLst/>
          </a:prstGeom>
        </p:spPr>
      </p:pic>
      <p:pic>
        <p:nvPicPr>
          <p:cNvPr id="5" name="Picture 4"/>
          <p:cNvPicPr>
            <a:picLocks noChangeAspect="1"/>
          </p:cNvPicPr>
          <p:nvPr/>
        </p:nvPicPr>
        <p:blipFill>
          <a:blip r:embed="rId4"/>
          <a:stretch>
            <a:fillRect/>
          </a:stretch>
        </p:blipFill>
        <p:spPr>
          <a:xfrm>
            <a:off x="2260600" y="1409700"/>
            <a:ext cx="4610100" cy="4038600"/>
          </a:xfrm>
          <a:prstGeom prst="rect">
            <a:avLst/>
          </a:prstGeom>
        </p:spPr>
      </p:pic>
    </p:spTree>
    <p:extLst>
      <p:ext uri="{BB962C8B-B14F-4D97-AF65-F5344CB8AC3E}">
        <p14:creationId xmlns:p14="http://schemas.microsoft.com/office/powerpoint/2010/main" val="19357096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xit" presetSubtype="10" fill="hold" nodeType="clickEffect">
                                  <p:stCondLst>
                                    <p:cond delay="0"/>
                                  </p:stCondLst>
                                  <p:childTnLst>
                                    <p:animEffect transition="out" filter="checkerboard(across)">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dissolv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720" y="274638"/>
            <a:ext cx="8450010" cy="457967"/>
          </a:xfrm>
        </p:spPr>
        <p:txBody>
          <a:bodyPr/>
          <a:lstStyle/>
          <a:p>
            <a:r>
              <a:rPr lang="en-US" sz="3600" dirty="0" smtClean="0"/>
              <a:t>Is this Principle of Equal-Opportunity?</a:t>
            </a:r>
            <a:endParaRPr lang="en-US" sz="3600" dirty="0"/>
          </a:p>
        </p:txBody>
      </p:sp>
      <p:pic>
        <p:nvPicPr>
          <p:cNvPr id="3" name="Picture 2" descr="real triple bottom lin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249" y="2244227"/>
            <a:ext cx="8639280" cy="4426667"/>
          </a:xfrm>
          <a:prstGeom prst="rect">
            <a:avLst/>
          </a:prstGeom>
        </p:spPr>
      </p:pic>
      <p:sp>
        <p:nvSpPr>
          <p:cNvPr id="5" name="Rectangle 4"/>
          <p:cNvSpPr/>
          <p:nvPr/>
        </p:nvSpPr>
        <p:spPr>
          <a:xfrm>
            <a:off x="331730" y="895405"/>
            <a:ext cx="8812270" cy="523220"/>
          </a:xfrm>
          <a:prstGeom prst="rect">
            <a:avLst/>
          </a:prstGeom>
        </p:spPr>
        <p:txBody>
          <a:bodyPr wrap="square">
            <a:spAutoFit/>
          </a:bodyPr>
          <a:lstStyle/>
          <a:p>
            <a:r>
              <a:rPr lang="en-US" sz="2400" dirty="0"/>
              <a:t>CORE DRIVERS </a:t>
            </a:r>
            <a:r>
              <a:rPr lang="en-US" sz="2800" dirty="0"/>
              <a:t>(Greed, Growthmania, &amp; </a:t>
            </a:r>
            <a:r>
              <a:rPr lang="en-US" sz="2800" dirty="0" smtClean="0"/>
              <a:t>Gross-Scale)</a:t>
            </a:r>
            <a:endParaRPr lang="en-US" sz="2800" dirty="0"/>
          </a:p>
        </p:txBody>
      </p:sp>
      <p:sp>
        <p:nvSpPr>
          <p:cNvPr id="6" name="Rectangle 5"/>
          <p:cNvSpPr/>
          <p:nvPr/>
        </p:nvSpPr>
        <p:spPr>
          <a:xfrm>
            <a:off x="331730" y="1480181"/>
            <a:ext cx="8623000" cy="646331"/>
          </a:xfrm>
          <a:prstGeom prst="rect">
            <a:avLst/>
          </a:prstGeom>
        </p:spPr>
        <p:txBody>
          <a:bodyPr wrap="square">
            <a:spAutoFit/>
          </a:bodyPr>
          <a:lstStyle/>
          <a:p>
            <a:r>
              <a:rPr lang="en-US" dirty="0"/>
              <a:t>MANIFEST: Vicious Spirals of waste, pollution, degradation, depletion, exploitation, poverty, corruption, deprivation, and increasing inequalities of GLOBALIZATION</a:t>
            </a:r>
          </a:p>
        </p:txBody>
      </p:sp>
    </p:spTree>
    <p:extLst>
      <p:ext uri="{BB962C8B-B14F-4D97-AF65-F5344CB8AC3E}">
        <p14:creationId xmlns:p14="http://schemas.microsoft.com/office/powerpoint/2010/main" val="13699764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3" presetClass="exit" presetSubtype="10" fill="hold" grpId="1" nodeType="clickEffect">
                                  <p:stCondLst>
                                    <p:cond delay="0"/>
                                  </p:stCondLst>
                                  <p:childTnLst>
                                    <p:animEffect transition="out" filter="blinds(horizontal)">
                                      <p:cBhvr>
                                        <p:cTn id="15" dur="500"/>
                                        <p:tgtEl>
                                          <p:spTgt spid="5"/>
                                        </p:tgtEl>
                                      </p:cBhvr>
                                    </p:animEffect>
                                    <p:set>
                                      <p:cBhvr>
                                        <p:cTn id="16" dur="1" fill="hold">
                                          <p:stCondLst>
                                            <p:cond delay="499"/>
                                          </p:stCondLst>
                                        </p:cTn>
                                        <p:tgtEl>
                                          <p:spTgt spid="5"/>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linds(horizontal)">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9024" y="274638"/>
            <a:ext cx="7272339" cy="734730"/>
          </a:xfrm>
        </p:spPr>
        <p:txBody>
          <a:bodyPr/>
          <a:lstStyle/>
          <a:p>
            <a:r>
              <a:rPr lang="en-US" sz="4400" dirty="0" smtClean="0"/>
              <a:t>Deconstruct Apple Example</a:t>
            </a:r>
            <a:endParaRPr lang="en-US" sz="4400" dirty="0"/>
          </a:p>
        </p:txBody>
      </p:sp>
      <p:pic>
        <p:nvPicPr>
          <p:cNvPr id="3" name="Picture 2"/>
          <p:cNvPicPr/>
          <p:nvPr/>
        </p:nvPicPr>
        <p:blipFill>
          <a:blip r:embed="rId2">
            <a:extLst>
              <a:ext uri="{28A0092B-C50C-407E-A947-70E740481C1C}">
                <a14:useLocalDpi xmlns:a14="http://schemas.microsoft.com/office/drawing/2010/main" val="0"/>
              </a:ext>
            </a:extLst>
          </a:blip>
          <a:stretch>
            <a:fillRect/>
          </a:stretch>
        </p:blipFill>
        <p:spPr>
          <a:xfrm>
            <a:off x="262769" y="1009367"/>
            <a:ext cx="8881231" cy="5677092"/>
          </a:xfrm>
          <a:prstGeom prst="rect">
            <a:avLst/>
          </a:prstGeom>
        </p:spPr>
      </p:pic>
    </p:spTree>
    <p:extLst>
      <p:ext uri="{BB962C8B-B14F-4D97-AF65-F5344CB8AC3E}">
        <p14:creationId xmlns:p14="http://schemas.microsoft.com/office/powerpoint/2010/main" val="126273800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71500" y="274638"/>
            <a:ext cx="8001000" cy="935509"/>
          </a:xfrm>
        </p:spPr>
        <p:txBody>
          <a:bodyPr/>
          <a:lstStyle/>
          <a:p>
            <a:r>
              <a:rPr lang="en-US" sz="4800" dirty="0" smtClean="0"/>
              <a:t>Apple does surface level measures of supply chain</a:t>
            </a:r>
            <a:endParaRPr lang="en-US" sz="4800" dirty="0"/>
          </a:p>
        </p:txBody>
      </p:sp>
      <p:sp>
        <p:nvSpPr>
          <p:cNvPr id="4" name="Content Placeholder 3"/>
          <p:cNvSpPr>
            <a:spLocks noGrp="1"/>
          </p:cNvSpPr>
          <p:nvPr>
            <p:ph idx="1"/>
          </p:nvPr>
        </p:nvSpPr>
        <p:spPr>
          <a:xfrm>
            <a:off x="571499" y="1904999"/>
            <a:ext cx="8377819" cy="4816709"/>
          </a:xfrm>
        </p:spPr>
        <p:txBody>
          <a:bodyPr>
            <a:normAutofit fontScale="85000" lnSpcReduction="20000"/>
          </a:bodyPr>
          <a:lstStyle/>
          <a:p>
            <a:pPr marL="0" indent="0">
              <a:buNone/>
            </a:pPr>
            <a:r>
              <a:rPr lang="en-US" dirty="0" smtClean="0"/>
              <a:t>Each firm in Apple’s supply chain </a:t>
            </a:r>
            <a:r>
              <a:rPr lang="en-US" dirty="0"/>
              <a:t>ranked </a:t>
            </a:r>
            <a:r>
              <a:rPr lang="en-US" dirty="0" smtClean="0"/>
              <a:t>on </a:t>
            </a:r>
            <a:r>
              <a:rPr lang="en-US" dirty="0"/>
              <a:t>100-point scale based on its performance relative to </a:t>
            </a:r>
            <a:r>
              <a:rPr lang="en-US" dirty="0">
                <a:hlinkClick r:id="rId3"/>
              </a:rPr>
              <a:t>our Code of </a:t>
            </a:r>
            <a:r>
              <a:rPr lang="en-US" dirty="0" smtClean="0">
                <a:hlinkClick r:id="rId3"/>
              </a:rPr>
              <a:t>Conduct </a:t>
            </a:r>
            <a:r>
              <a:rPr lang="en-US" dirty="0" smtClean="0"/>
              <a:t>on 500 data points</a:t>
            </a:r>
          </a:p>
          <a:p>
            <a:r>
              <a:rPr lang="en-US" sz="3200" dirty="0"/>
              <a:t>A</a:t>
            </a:r>
            <a:r>
              <a:rPr lang="en-US" sz="3200" dirty="0" smtClean="0"/>
              <a:t>dministrative </a:t>
            </a:r>
            <a:r>
              <a:rPr lang="en-US" sz="3200" dirty="0"/>
              <a:t>non-compliance violations (inadequate record keeping, inadequate documentation of policy or procedures, or insufficient training on policy</a:t>
            </a:r>
            <a:r>
              <a:rPr lang="en-US" sz="3200" dirty="0" smtClean="0"/>
              <a:t>)</a:t>
            </a:r>
            <a:endParaRPr lang="en-US" sz="3200" dirty="0"/>
          </a:p>
          <a:p>
            <a:r>
              <a:rPr lang="en-US" sz="3200" dirty="0" smtClean="0"/>
              <a:t>Core </a:t>
            </a:r>
            <a:r>
              <a:rPr lang="en-US" sz="3200" dirty="0"/>
              <a:t>violations (underage workers, document falsification, intimidation of workers, or environmental &amp; safety threats</a:t>
            </a:r>
            <a:r>
              <a:rPr lang="en-US" sz="3200" dirty="0" smtClean="0"/>
              <a:t>) </a:t>
            </a:r>
            <a:r>
              <a:rPr lang="mr-IN" sz="3200" dirty="0" smtClean="0"/>
              <a:t>–</a:t>
            </a:r>
            <a:r>
              <a:rPr lang="en-US" sz="3200" dirty="0" smtClean="0"/>
              <a:t> only 22 violations discovered, &amp; supplier put on probation</a:t>
            </a:r>
          </a:p>
          <a:p>
            <a:r>
              <a:rPr lang="en-US" sz="2800" dirty="0"/>
              <a:t>Alvesson and Spicer (2012: 1194) </a:t>
            </a:r>
            <a:r>
              <a:rPr lang="en-US" sz="2800" dirty="0" smtClean="0"/>
              <a:t>call this methodology: </a:t>
            </a:r>
            <a:r>
              <a:rPr lang="en-US" sz="2800" dirty="0"/>
              <a:t>“functional </a:t>
            </a:r>
            <a:r>
              <a:rPr lang="en-US" sz="2800" dirty="0" smtClean="0"/>
              <a:t>stupidity!” </a:t>
            </a:r>
            <a:endParaRPr lang="en-US" sz="3200" dirty="0" smtClean="0"/>
          </a:p>
          <a:p>
            <a:pPr marL="0" indent="0">
              <a:buNone/>
            </a:pPr>
            <a:endParaRPr lang="en-US" dirty="0"/>
          </a:p>
        </p:txBody>
      </p:sp>
      <p:sp>
        <p:nvSpPr>
          <p:cNvPr id="5" name="TextBox 4"/>
          <p:cNvSpPr txBox="1"/>
          <p:nvPr/>
        </p:nvSpPr>
        <p:spPr>
          <a:xfrm>
            <a:off x="110966" y="1663284"/>
            <a:ext cx="8934195" cy="5016758"/>
          </a:xfrm>
          <a:prstGeom prst="rect">
            <a:avLst/>
          </a:prstGeom>
          <a:solidFill>
            <a:schemeClr val="accent1">
              <a:lumMod val="40000"/>
              <a:lumOff val="60000"/>
            </a:schemeClr>
          </a:solidFill>
        </p:spPr>
        <p:txBody>
          <a:bodyPr wrap="square" rtlCol="0">
            <a:spAutoFit/>
          </a:bodyPr>
          <a:lstStyle/>
          <a:p>
            <a:r>
              <a:rPr lang="en-US" sz="4000" dirty="0" smtClean="0"/>
              <a:t>“There </a:t>
            </a:r>
            <a:r>
              <a:rPr lang="en-US" sz="4000" dirty="0"/>
              <a:t>is widespread smuggling across borders of conflict minerals used to make laptops and cell phones in order to finance warlords. Therefore it’s in every businessman’s interest to keep conflict going, and have nobody watching child labor, smuggling, etc</a:t>
            </a:r>
            <a:r>
              <a:rPr lang="en-US" sz="4000" dirty="0" smtClean="0"/>
              <a:t>.” </a:t>
            </a:r>
            <a:r>
              <a:rPr lang="mr-IN" sz="4000" dirty="0" smtClean="0"/>
              <a:t>–</a:t>
            </a:r>
            <a:r>
              <a:rPr lang="en-US" sz="4000" dirty="0" smtClean="0"/>
              <a:t> Boje, </a:t>
            </a:r>
            <a:r>
              <a:rPr lang="en-US" sz="4000" i="1" dirty="0" smtClean="0"/>
              <a:t>Storytelling Globalization book</a:t>
            </a:r>
            <a:r>
              <a:rPr lang="en-US" sz="4000" dirty="0" smtClean="0"/>
              <a:t> </a:t>
            </a:r>
            <a:endParaRPr lang="en-US" sz="4000" dirty="0"/>
          </a:p>
        </p:txBody>
      </p:sp>
    </p:spTree>
    <p:extLst>
      <p:ext uri="{BB962C8B-B14F-4D97-AF65-F5344CB8AC3E}">
        <p14:creationId xmlns:p14="http://schemas.microsoft.com/office/powerpoint/2010/main" val="21843168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Travelogue">
  <a:themeElements>
    <a:clrScheme name="Travelogue">
      <a:dk1>
        <a:sysClr val="windowText" lastClr="000000"/>
      </a:dk1>
      <a:lt1>
        <a:srgbClr val="EAC968"/>
      </a:lt1>
      <a:dk2>
        <a:srgbClr val="2A2515"/>
      </a:dk2>
      <a:lt2>
        <a:srgbClr val="82682C"/>
      </a:lt2>
      <a:accent1>
        <a:srgbClr val="B74D21"/>
      </a:accent1>
      <a:accent2>
        <a:srgbClr val="A32323"/>
      </a:accent2>
      <a:accent3>
        <a:srgbClr val="4576A3"/>
      </a:accent3>
      <a:accent4>
        <a:srgbClr val="615D9A"/>
      </a:accent4>
      <a:accent5>
        <a:srgbClr val="67924B"/>
      </a:accent5>
      <a:accent6>
        <a:srgbClr val="BF7B1B"/>
      </a:accent6>
      <a:hlink>
        <a:srgbClr val="99350B"/>
      </a:hlink>
      <a:folHlink>
        <a:srgbClr val="785140"/>
      </a:folHlink>
    </a:clrScheme>
    <a:fontScheme name="Travelogue">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Travelogue">
      <a:fillStyleLst>
        <a:solidFill>
          <a:schemeClr val="phClr"/>
        </a:solidFill>
        <a:blipFill rotWithShape="1">
          <a:blip xmlns:r="http://schemas.openxmlformats.org/officeDocument/2006/relationships" r:embed="rId1">
            <a:duotone>
              <a:schemeClr val="phClr">
                <a:shade val="20000"/>
                <a:satMod val="130000"/>
              </a:schemeClr>
              <a:schemeClr val="phClr">
                <a:tint val="80000"/>
                <a:satMod val="150000"/>
              </a:schemeClr>
            </a:duotone>
          </a:blip>
          <a:tile tx="0" ty="0" sx="50000" sy="50000" flip="none" algn="tl"/>
        </a:blipFill>
        <a:blipFill rotWithShape="1">
          <a:blip xmlns:r="http://schemas.openxmlformats.org/officeDocument/2006/relationships" r:embed="rId2">
            <a:duotone>
              <a:schemeClr val="phClr">
                <a:shade val="20000"/>
                <a:satMod val="130000"/>
              </a:schemeClr>
              <a:schemeClr val="phClr">
                <a:tint val="80000"/>
                <a:satMod val="150000"/>
              </a:schemeClr>
            </a:duotone>
          </a:blip>
          <a:tile tx="0" ty="0" sx="50000" sy="50000" flip="none" algn="tl"/>
        </a:blip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dir="6600000" sx="102000" sy="102000" rotWithShape="0">
              <a:srgbClr val="000000">
                <a:alpha val="35000"/>
              </a:srgbClr>
            </a:outerShdw>
          </a:effectLst>
        </a:effectStyle>
        <a:effectStyle>
          <a:effectLst>
            <a:outerShdw blurRad="88900" dist="63500" dir="2400000" rotWithShape="0">
              <a:srgbClr val="000000">
                <a:alpha val="50000"/>
              </a:srgbClr>
            </a:outerShdw>
          </a:effectLst>
          <a:scene3d>
            <a:camera prst="orthographicFront">
              <a:rot lat="0" lon="0" rev="0"/>
            </a:camera>
            <a:lightRig rig="sunset" dir="t">
              <a:rot lat="0" lon="0" rev="4200000"/>
            </a:lightRig>
          </a:scene3d>
          <a:sp3d>
            <a:bevelT w="63500" h="25400" prst="coolSlant"/>
          </a:sp3d>
        </a:effectStyle>
      </a:effectStyleLst>
      <a:bgFillStyleLst>
        <a:solidFill>
          <a:schemeClr val="phClr"/>
        </a:solidFill>
        <a:gradFill rotWithShape="1">
          <a:gsLst>
            <a:gs pos="0">
              <a:schemeClr val="phClr">
                <a:tint val="50000"/>
                <a:shade val="90000"/>
                <a:hueMod val="85000"/>
                <a:satMod val="300000"/>
                <a:lumMod val="100000"/>
              </a:schemeClr>
            </a:gs>
            <a:gs pos="40000">
              <a:schemeClr val="phClr">
                <a:tint val="45000"/>
                <a:shade val="99000"/>
                <a:hueMod val="95000"/>
                <a:satMod val="300000"/>
                <a:lumMod val="100000"/>
              </a:schemeClr>
            </a:gs>
            <a:gs pos="100000">
              <a:schemeClr val="phClr">
                <a:shade val="20000"/>
                <a:hueMod val="95000"/>
                <a:satMod val="255000"/>
                <a:lumMod val="100000"/>
              </a:schemeClr>
            </a:gs>
          </a:gsLst>
          <a:path path="circle">
            <a:fillToRect l="50000" t="-80000" r="50000" b="180000"/>
          </a:path>
        </a:gradFill>
        <a:gradFill rotWithShape="1">
          <a:gsLst>
            <a:gs pos="0">
              <a:schemeClr val="phClr">
                <a:tint val="70000"/>
                <a:satMod val="2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Travelogue.thmx</Template>
  <TotalTime>3433</TotalTime>
  <Words>1734</Words>
  <Application>Microsoft Macintosh PowerPoint</Application>
  <PresentationFormat>On-screen Show (4:3)</PresentationFormat>
  <Paragraphs>161</Paragraphs>
  <Slides>28</Slides>
  <Notes>9</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Travelogue</vt:lpstr>
      <vt:lpstr>New Quadruple Bottom Line for New Zealand</vt:lpstr>
      <vt:lpstr>Opener</vt:lpstr>
      <vt:lpstr>CONTINUE groups of 5, answer 4 Starter Questions for Sustainability Reporting, add to Poster</vt:lpstr>
      <vt:lpstr>YouTube on Triple Bottom Line</vt:lpstr>
      <vt:lpstr>PROBLEM for today: Can New Zealand become first place in the world where budget is not the umbrella of quantitative economic measures? </vt:lpstr>
      <vt:lpstr>Prime Minister Jacinda Ardern’s Triple Bottom Line</vt:lpstr>
      <vt:lpstr>Is this Principle of Equal-Opportunity?</vt:lpstr>
      <vt:lpstr>Deconstruct Apple Example</vt:lpstr>
      <vt:lpstr>Apple does surface level measures of supply chain</vt:lpstr>
      <vt:lpstr>McDonald’s Sustainability Report is McFantasy</vt:lpstr>
      <vt:lpstr>From Milne, 2013</vt:lpstr>
      <vt:lpstr>Monsanto example</vt:lpstr>
      <vt:lpstr>take action alongside migrant farmworker women: demand freedom from sexual violence in Wendy’s supply chain! </vt:lpstr>
      <vt:lpstr>Democratic Republic Congo, women at center of household and heart of local livelihoods: preparing meals for their families, tending  crops &amp;  fishing, making soap, o weaving mats </vt:lpstr>
      <vt:lpstr>“New Zealanders were once proud of our farming heritage. But at some point, as agriculture intensified and started spilling into our other source of pride, our clean green image, trust was lost” -- Glen Herud. </vt:lpstr>
      <vt:lpstr>New Zealand</vt:lpstr>
      <vt:lpstr>Critique of Triple Bottom Line</vt:lpstr>
      <vt:lpstr>What can you do?</vt:lpstr>
      <vt:lpstr>Prime Minister Jacinda Ardern </vt:lpstr>
      <vt:lpstr>Schlumberger’s operation will see it firing seismic blasts into the seabed to search for oil every 10 seconds, 24 hours a day, for up to three months</vt:lpstr>
      <vt:lpstr>Difference Between Espoused TRIPLE BOTTOM LINE and ‘Actual’ Ethics Behavior</vt:lpstr>
      <vt:lpstr>Core Drivers and Manifestations of Triple Bottom Line</vt:lpstr>
      <vt:lpstr>PowerPoint Presentation</vt:lpstr>
      <vt:lpstr>Why Flip the Triple Bottom Line &amp; add a line? </vt:lpstr>
      <vt:lpstr>For Prime Minister Jacinda Ardern</vt:lpstr>
      <vt:lpstr>Tyron Love’s narrative research is a step forward</vt:lpstr>
      <vt:lpstr>NZ: Take Action for quadruple bottom line!</vt:lpstr>
      <vt:lpstr>Thank you - questions</vt:lpstr>
    </vt:vector>
  </TitlesOfParts>
  <Company>NMSU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the Social Responsibility and Ethics of US Corporations?</dc:title>
  <dc:creator>David Boje</dc:creator>
  <cp:lastModifiedBy>David Boje</cp:lastModifiedBy>
  <cp:revision>72</cp:revision>
  <dcterms:created xsi:type="dcterms:W3CDTF">2018-02-06T13:13:06Z</dcterms:created>
  <dcterms:modified xsi:type="dcterms:W3CDTF">2018-03-14T18:36:54Z</dcterms:modified>
</cp:coreProperties>
</file>