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vml" ContentType="application/vnd.openxmlformats-officedocument.vmlDrawing"/>
  <Default Extension="gif" ContentType="image/gif"/>
  <Default Extension="docx" ContentType="application/vnd.openxmlformats-officedocument.wordprocessingml.document"/>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93" r:id="rId1"/>
  </p:sldMasterIdLst>
  <p:notesMasterIdLst>
    <p:notesMasterId r:id="rId64"/>
  </p:notesMasterIdLst>
  <p:sldIdLst>
    <p:sldId id="262" r:id="rId2"/>
    <p:sldId id="263" r:id="rId3"/>
    <p:sldId id="264" r:id="rId4"/>
    <p:sldId id="265" r:id="rId5"/>
    <p:sldId id="266" r:id="rId6"/>
    <p:sldId id="267" r:id="rId7"/>
    <p:sldId id="322" r:id="rId8"/>
    <p:sldId id="268" r:id="rId9"/>
    <p:sldId id="269" r:id="rId10"/>
    <p:sldId id="270" r:id="rId11"/>
    <p:sldId id="271" r:id="rId12"/>
    <p:sldId id="272" r:id="rId13"/>
    <p:sldId id="273" r:id="rId14"/>
    <p:sldId id="274" r:id="rId15"/>
    <p:sldId id="275" r:id="rId16"/>
    <p:sldId id="276" r:id="rId17"/>
    <p:sldId id="277" r:id="rId18"/>
    <p:sldId id="278" r:id="rId19"/>
    <p:sldId id="279" r:id="rId20"/>
    <p:sldId id="280" r:id="rId21"/>
    <p:sldId id="281" r:id="rId22"/>
    <p:sldId id="282" r:id="rId23"/>
    <p:sldId id="283" r:id="rId24"/>
    <p:sldId id="284" r:id="rId25"/>
    <p:sldId id="323" r:id="rId26"/>
    <p:sldId id="285" r:id="rId27"/>
    <p:sldId id="286" r:id="rId28"/>
    <p:sldId id="287" r:id="rId29"/>
    <p:sldId id="288" r:id="rId30"/>
    <p:sldId id="289" r:id="rId31"/>
    <p:sldId id="290" r:id="rId32"/>
    <p:sldId id="291" r:id="rId33"/>
    <p:sldId id="292" r:id="rId34"/>
    <p:sldId id="293" r:id="rId35"/>
    <p:sldId id="294" r:id="rId36"/>
    <p:sldId id="295" r:id="rId37"/>
    <p:sldId id="296" r:id="rId38"/>
    <p:sldId id="297" r:id="rId39"/>
    <p:sldId id="298" r:id="rId40"/>
    <p:sldId id="299" r:id="rId41"/>
    <p:sldId id="300" r:id="rId42"/>
    <p:sldId id="301" r:id="rId43"/>
    <p:sldId id="302" r:id="rId44"/>
    <p:sldId id="303" r:id="rId45"/>
    <p:sldId id="304" r:id="rId46"/>
    <p:sldId id="305" r:id="rId47"/>
    <p:sldId id="306" r:id="rId48"/>
    <p:sldId id="307" r:id="rId49"/>
    <p:sldId id="308" r:id="rId50"/>
    <p:sldId id="309" r:id="rId51"/>
    <p:sldId id="310" r:id="rId52"/>
    <p:sldId id="311" r:id="rId53"/>
    <p:sldId id="312" r:id="rId54"/>
    <p:sldId id="313" r:id="rId55"/>
    <p:sldId id="314" r:id="rId56"/>
    <p:sldId id="315" r:id="rId57"/>
    <p:sldId id="316" r:id="rId58"/>
    <p:sldId id="317" r:id="rId59"/>
    <p:sldId id="318" r:id="rId60"/>
    <p:sldId id="319" r:id="rId61"/>
    <p:sldId id="320" r:id="rId62"/>
    <p:sldId id="321" r:id="rId6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48423CB8-9DD2-454A-87E7-33661D556DFD}">
          <p14:sldIdLst>
            <p14:sldId id="262"/>
            <p14:sldId id="263"/>
            <p14:sldId id="264"/>
            <p14:sldId id="265"/>
            <p14:sldId id="266"/>
            <p14:sldId id="267"/>
            <p14:sldId id="322"/>
            <p14:sldId id="268"/>
            <p14:sldId id="269"/>
            <p14:sldId id="270"/>
            <p14:sldId id="271"/>
            <p14:sldId id="272"/>
            <p14:sldId id="273"/>
            <p14:sldId id="274"/>
            <p14:sldId id="275"/>
            <p14:sldId id="276"/>
            <p14:sldId id="277"/>
            <p14:sldId id="278"/>
            <p14:sldId id="279"/>
            <p14:sldId id="280"/>
            <p14:sldId id="281"/>
            <p14:sldId id="282"/>
            <p14:sldId id="283"/>
            <p14:sldId id="284"/>
            <p14:sldId id="323"/>
            <p14:sldId id="285"/>
            <p14:sldId id="286"/>
            <p14:sldId id="287"/>
            <p14:sldId id="288"/>
            <p14:sldId id="289"/>
            <p14:sldId id="290"/>
            <p14:sldId id="291"/>
            <p14:sldId id="292"/>
            <p14:sldId id="293"/>
            <p14:sldId id="294"/>
            <p14:sldId id="295"/>
            <p14:sldId id="296"/>
            <p14:sldId id="297"/>
            <p14:sldId id="298"/>
            <p14:sldId id="299"/>
            <p14:sldId id="300"/>
            <p14:sldId id="301"/>
            <p14:sldId id="302"/>
            <p14:sldId id="303"/>
            <p14:sldId id="304"/>
            <p14:sldId id="305"/>
            <p14:sldId id="306"/>
            <p14:sldId id="307"/>
            <p14:sldId id="308"/>
            <p14:sldId id="309"/>
            <p14:sldId id="310"/>
            <p14:sldId id="311"/>
            <p14:sldId id="312"/>
            <p14:sldId id="313"/>
            <p14:sldId id="314"/>
            <p14:sldId id="315"/>
            <p14:sldId id="316"/>
            <p14:sldId id="317"/>
            <p14:sldId id="318"/>
            <p14:sldId id="319"/>
            <p14:sldId id="320"/>
            <p14:sldId id="321"/>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102" d="100"/>
          <a:sy n="102" d="100"/>
        </p:scale>
        <p:origin x="-1424" y="-9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notesMaster" Target="notesMasters/notesMaster1.xml"/><Relationship Id="rId65" Type="http://schemas.openxmlformats.org/officeDocument/2006/relationships/printerSettings" Target="printerSettings/printerSettings1.bin"/><Relationship Id="rId66" Type="http://schemas.openxmlformats.org/officeDocument/2006/relationships/presProps" Target="presProps.xml"/><Relationship Id="rId67" Type="http://schemas.openxmlformats.org/officeDocument/2006/relationships/viewProps" Target="viewProps.xml"/><Relationship Id="rId68" Type="http://schemas.openxmlformats.org/officeDocument/2006/relationships/theme" Target="theme/theme1.xml"/><Relationship Id="rId69" Type="http://schemas.openxmlformats.org/officeDocument/2006/relationships/tableStyles" Target="tableStyle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5.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DCCF3C7-7AE9-284A-BA51-36E50BC3CA11}" type="datetimeFigureOut">
              <a:rPr lang="en-US" smtClean="0"/>
              <a:t>4/19/18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41A8C4C-52C8-1F49-BFC7-1B1E158C483A}" type="slidenum">
              <a:rPr lang="en-US" smtClean="0"/>
              <a:t>‹#›</a:t>
            </a:fld>
            <a:endParaRPr lang="en-US"/>
          </a:p>
        </p:txBody>
      </p:sp>
    </p:spTree>
    <p:extLst>
      <p:ext uri="{BB962C8B-B14F-4D97-AF65-F5344CB8AC3E}">
        <p14:creationId xmlns:p14="http://schemas.microsoft.com/office/powerpoint/2010/main" val="274061190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Animal or human </a:t>
            </a:r>
            <a:r>
              <a:rPr lang="en-US" sz="1200" kern="1200" dirty="0" err="1" smtClean="0">
                <a:solidFill>
                  <a:schemeClr val="tx1"/>
                </a:solidFill>
                <a:latin typeface="+mn-lt"/>
                <a:ea typeface="+mn-ea"/>
                <a:cs typeface="+mn-cs"/>
              </a:rPr>
              <a:t>faeces</a:t>
            </a:r>
            <a:r>
              <a:rPr lang="en-US" sz="1200" kern="1200" dirty="0" smtClean="0">
                <a:solidFill>
                  <a:schemeClr val="tx1"/>
                </a:solidFill>
                <a:latin typeface="+mn-lt"/>
                <a:ea typeface="+mn-ea"/>
                <a:cs typeface="+mn-cs"/>
              </a:rPr>
              <a:t> in fresh water increases risk of </a:t>
            </a:r>
            <a:r>
              <a:rPr lang="en-US" sz="1200" kern="1200" dirty="0" err="1" smtClean="0">
                <a:solidFill>
                  <a:schemeClr val="tx1"/>
                </a:solidFill>
                <a:latin typeface="+mn-lt"/>
                <a:ea typeface="+mn-ea"/>
                <a:cs typeface="+mn-cs"/>
              </a:rPr>
              <a:t>E.coli</a:t>
            </a:r>
            <a:r>
              <a:rPr lang="en-US" sz="1200" kern="1200" dirty="0" smtClean="0">
                <a:solidFill>
                  <a:schemeClr val="tx1"/>
                </a:solidFill>
                <a:latin typeface="+mn-lt"/>
                <a:ea typeface="+mn-ea"/>
                <a:cs typeface="+mn-cs"/>
              </a:rPr>
              <a:t> bacteria, to swimmers.</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“Māori tribal identity is linked to fresh water, for whom each water body has its own </a:t>
            </a:r>
            <a:r>
              <a:rPr lang="en-US" sz="1200" kern="1200" dirty="0" err="1" smtClean="0">
                <a:solidFill>
                  <a:schemeClr val="tx1"/>
                </a:solidFill>
                <a:latin typeface="+mn-lt"/>
                <a:ea typeface="+mn-ea"/>
                <a:cs typeface="+mn-cs"/>
              </a:rPr>
              <a:t>mauri</a:t>
            </a:r>
            <a:r>
              <a:rPr lang="en-US" sz="1200" kern="1200" dirty="0" smtClean="0">
                <a:solidFill>
                  <a:schemeClr val="tx1"/>
                </a:solidFill>
                <a:latin typeface="+mn-lt"/>
                <a:ea typeface="+mn-ea"/>
                <a:cs typeface="+mn-cs"/>
              </a:rPr>
              <a:t> (life force)” (2017 NZ Stats).</a:t>
            </a:r>
            <a:endParaRPr lang="en-US" dirty="0"/>
          </a:p>
        </p:txBody>
      </p:sp>
      <p:sp>
        <p:nvSpPr>
          <p:cNvPr id="4" name="Slide Number Placeholder 3"/>
          <p:cNvSpPr>
            <a:spLocks noGrp="1"/>
          </p:cNvSpPr>
          <p:nvPr>
            <p:ph type="sldNum" sz="quarter" idx="10"/>
          </p:nvPr>
        </p:nvSpPr>
        <p:spPr/>
        <p:txBody>
          <a:bodyPr/>
          <a:lstStyle/>
          <a:p>
            <a:fld id="{841A8C4C-52C8-1F49-BFC7-1B1E158C483A}" type="slidenum">
              <a:rPr lang="en-US" smtClean="0"/>
              <a:t>7</a:t>
            </a:fld>
            <a:endParaRPr lang="en-US"/>
          </a:p>
        </p:txBody>
      </p:sp>
    </p:spTree>
    <p:extLst>
      <p:ext uri="{BB962C8B-B14F-4D97-AF65-F5344CB8AC3E}">
        <p14:creationId xmlns:p14="http://schemas.microsoft.com/office/powerpoint/2010/main" val="1557030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p. 10 A key consideration is long-term sustainability, that is, providing flexible learning spaces that can continuously evolve to support a greater range of teaching methods, underpinned by a robust IT infrastructure. </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p. 11 The University’s cash resources are significant and are mostly committed to the major construction projects on campus, with a budgeted $206 million allocated to capital projects in 2017. The net operating cash inflow of nearly $65 million — over twice that budgeted — indicates we are managing within our means and remain on track to return to a sustainable surplus in 2019</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p. 29 The University Council has sponsored teaching awards that </a:t>
            </a:r>
            <a:r>
              <a:rPr lang="en-US" sz="1200" kern="1200" dirty="0" err="1" smtClean="0">
                <a:solidFill>
                  <a:schemeClr val="tx1"/>
                </a:solidFill>
                <a:latin typeface="+mn-lt"/>
                <a:ea typeface="+mn-ea"/>
                <a:cs typeface="+mn-cs"/>
              </a:rPr>
              <a:t>recognise</a:t>
            </a:r>
            <a:r>
              <a:rPr lang="en-US" sz="1200" kern="1200" dirty="0" smtClean="0">
                <a:solidFill>
                  <a:schemeClr val="tx1"/>
                </a:solidFill>
                <a:latin typeface="+mn-lt"/>
                <a:ea typeface="+mn-ea"/>
                <a:cs typeface="+mn-cs"/>
              </a:rPr>
              <a:t> sustained excellence in the area of teaching. The criteria for excellence are strict and as a result an award is not made every year. No award was made in 2016</a:t>
            </a:r>
          </a:p>
          <a:p>
            <a:r>
              <a:rPr lang="en-US" sz="1200" kern="1200" dirty="0" smtClean="0">
                <a:solidFill>
                  <a:schemeClr val="tx1"/>
                </a:solidFill>
                <a:latin typeface="+mn-lt"/>
                <a:ea typeface="+mn-ea"/>
                <a:cs typeface="+mn-cs"/>
              </a:rPr>
              <a:t>2016 Annual-Report</a:t>
            </a:r>
          </a:p>
          <a:p>
            <a:r>
              <a:rPr lang="en-US" sz="1200" kern="1200" dirty="0" smtClean="0">
                <a:solidFill>
                  <a:schemeClr val="tx1"/>
                </a:solidFill>
                <a:latin typeface="+mn-lt"/>
                <a:ea typeface="+mn-ea"/>
                <a:cs typeface="+mn-cs"/>
              </a:rPr>
              <a:t>p. 35 in need. In 2016, the 21 Day Challenge asked teams of students to help Niue to conserve, protect and sustainably manage its food supply with a view to becoming self-sufficient using a $10,000 budget.</a:t>
            </a:r>
            <a:endParaRPr lang="en-US" dirty="0"/>
          </a:p>
        </p:txBody>
      </p:sp>
      <p:sp>
        <p:nvSpPr>
          <p:cNvPr id="4" name="Slide Number Placeholder 3"/>
          <p:cNvSpPr>
            <a:spLocks noGrp="1"/>
          </p:cNvSpPr>
          <p:nvPr>
            <p:ph type="sldNum" sz="quarter" idx="10"/>
          </p:nvPr>
        </p:nvSpPr>
        <p:spPr/>
        <p:txBody>
          <a:bodyPr/>
          <a:lstStyle/>
          <a:p>
            <a:fld id="{841A8C4C-52C8-1F49-BFC7-1B1E158C483A}" type="slidenum">
              <a:rPr lang="en-US" smtClean="0"/>
              <a:t>33</a:t>
            </a:fld>
            <a:endParaRPr lang="en-US"/>
          </a:p>
        </p:txBody>
      </p:sp>
    </p:spTree>
    <p:extLst>
      <p:ext uri="{BB962C8B-B14F-4D97-AF65-F5344CB8AC3E}">
        <p14:creationId xmlns:p14="http://schemas.microsoft.com/office/powerpoint/2010/main" val="22347441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CRITICS: “We submit that the only way to make sense of such a claim is by formulating it (roughly) in the way we have with the Aggregation Claim, above. That is, we cannot see how it could make sense to talk about a bottom line analogous to the bottom line of the income statement unless there is an agreed-upon methodology that allows us, at least in principle, to add and subtract various data until we arrive at a net sum.</a:t>
            </a:r>
          </a:p>
          <a:p>
            <a:endParaRPr lang="en-US" dirty="0"/>
          </a:p>
        </p:txBody>
      </p:sp>
      <p:sp>
        <p:nvSpPr>
          <p:cNvPr id="4" name="Slide Number Placeholder 3"/>
          <p:cNvSpPr>
            <a:spLocks noGrp="1"/>
          </p:cNvSpPr>
          <p:nvPr>
            <p:ph type="sldNum" sz="quarter" idx="10"/>
          </p:nvPr>
        </p:nvSpPr>
        <p:spPr/>
        <p:txBody>
          <a:bodyPr/>
          <a:lstStyle/>
          <a:p>
            <a:fld id="{707F14BF-73E4-4105-BA91-DFF40C7C0A96}" type="slidenum">
              <a:rPr lang="en-US" smtClean="0"/>
              <a:t>34</a:t>
            </a:fld>
            <a:endParaRPr lang="en-US"/>
          </a:p>
        </p:txBody>
      </p:sp>
    </p:spTree>
    <p:extLst>
      <p:ext uri="{BB962C8B-B14F-4D97-AF65-F5344CB8AC3E}">
        <p14:creationId xmlns:p14="http://schemas.microsoft.com/office/powerpoint/2010/main" val="13329954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DDF3D7E-3B35-4228-B8F6-ADD7A76DFE8D}" type="slidenum">
              <a:rPr lang="en-US" smtClean="0"/>
              <a:t>36</a:t>
            </a:fld>
            <a:endParaRPr lang="en-US"/>
          </a:p>
        </p:txBody>
      </p:sp>
    </p:spTree>
    <p:extLst>
      <p:ext uri="{BB962C8B-B14F-4D97-AF65-F5344CB8AC3E}">
        <p14:creationId xmlns:p14="http://schemas.microsoft.com/office/powerpoint/2010/main" val="33716544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GREENHOUSE GASSES</a:t>
            </a:r>
            <a:r>
              <a:rPr lang="en-US" dirty="0" smtClean="0"/>
              <a:t> (GHGs: Carbon Dioxide, Methane, Nitrous Oxide): Average USA person generates &gt; 10 times the GHG as the average Chinese</a:t>
            </a:r>
          </a:p>
          <a:p>
            <a:endParaRPr lang="en-US" dirty="0" smtClean="0"/>
          </a:p>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smtClean="0"/>
              <a:t>GLOBAL CARBON EMISSION</a:t>
            </a:r>
            <a:r>
              <a:rPr lang="en-US" dirty="0" smtClean="0"/>
              <a:t>: Average USA person generates 10 tons per person per year, but average person elsewhere produces only 1 ton per person per year </a:t>
            </a:r>
          </a:p>
          <a:p>
            <a:endParaRPr lang="en-US" dirty="0"/>
          </a:p>
        </p:txBody>
      </p:sp>
      <p:sp>
        <p:nvSpPr>
          <p:cNvPr id="4" name="Slide Number Placeholder 3"/>
          <p:cNvSpPr>
            <a:spLocks noGrp="1"/>
          </p:cNvSpPr>
          <p:nvPr>
            <p:ph type="sldNum" sz="quarter" idx="10"/>
          </p:nvPr>
        </p:nvSpPr>
        <p:spPr/>
        <p:txBody>
          <a:bodyPr/>
          <a:lstStyle/>
          <a:p>
            <a:fld id="{1D8A3339-40C8-1341-B888-4B4091CC29F5}" type="slidenum">
              <a:rPr lang="en-US" smtClean="0"/>
              <a:t>48</a:t>
            </a:fld>
            <a:endParaRPr lang="en-US"/>
          </a:p>
        </p:txBody>
      </p:sp>
    </p:spTree>
    <p:extLst>
      <p:ext uri="{BB962C8B-B14F-4D97-AF65-F5344CB8AC3E}">
        <p14:creationId xmlns:p14="http://schemas.microsoft.com/office/powerpoint/2010/main" val="34866538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a:t>
            </a:r>
            <a:r>
              <a:rPr lang="en-US" dirty="0" err="1" smtClean="0"/>
              <a:t>www.theguardian.com</a:t>
            </a:r>
            <a:r>
              <a:rPr lang="en-US" dirty="0" smtClean="0"/>
              <a:t>/environment/2015/</a:t>
            </a:r>
            <a:r>
              <a:rPr lang="en-US" dirty="0" err="1" smtClean="0"/>
              <a:t>dec</a:t>
            </a:r>
            <a:r>
              <a:rPr lang="en-US" dirty="0" smtClean="0"/>
              <a:t>/02/worlds-richest-10-produce-half-of-global-carbon-emissions-says-oxfam</a:t>
            </a:r>
            <a:endParaRPr lang="en-US" dirty="0"/>
          </a:p>
        </p:txBody>
      </p:sp>
      <p:sp>
        <p:nvSpPr>
          <p:cNvPr id="4" name="Slide Number Placeholder 3"/>
          <p:cNvSpPr>
            <a:spLocks noGrp="1"/>
          </p:cNvSpPr>
          <p:nvPr>
            <p:ph type="sldNum" sz="quarter" idx="10"/>
          </p:nvPr>
        </p:nvSpPr>
        <p:spPr/>
        <p:txBody>
          <a:bodyPr/>
          <a:lstStyle/>
          <a:p>
            <a:fld id="{841A8C4C-52C8-1F49-BFC7-1B1E158C483A}" type="slidenum">
              <a:rPr lang="en-US" smtClean="0"/>
              <a:t>59</a:t>
            </a:fld>
            <a:endParaRPr lang="en-US"/>
          </a:p>
        </p:txBody>
      </p:sp>
    </p:spTree>
    <p:extLst>
      <p:ext uri="{BB962C8B-B14F-4D97-AF65-F5344CB8AC3E}">
        <p14:creationId xmlns:p14="http://schemas.microsoft.com/office/powerpoint/2010/main" val="13453750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www.chinauscenter.org</a:t>
            </a:r>
            <a:r>
              <a:rPr lang="en-US" dirty="0" smtClean="0"/>
              <a:t>/attachments/0000/0001/</a:t>
            </a:r>
            <a:r>
              <a:rPr lang="en-US" dirty="0" err="1" smtClean="0"/>
              <a:t>CradleDesign.pdf</a:t>
            </a:r>
            <a:endParaRPr lang="en-US" dirty="0" smtClean="0"/>
          </a:p>
          <a:p>
            <a:endParaRPr lang="en-US" dirty="0"/>
          </a:p>
        </p:txBody>
      </p:sp>
      <p:sp>
        <p:nvSpPr>
          <p:cNvPr id="4" name="Slide Number Placeholder 3"/>
          <p:cNvSpPr>
            <a:spLocks noGrp="1"/>
          </p:cNvSpPr>
          <p:nvPr>
            <p:ph type="sldNum" sz="quarter" idx="10"/>
          </p:nvPr>
        </p:nvSpPr>
        <p:spPr/>
        <p:txBody>
          <a:bodyPr/>
          <a:lstStyle/>
          <a:p>
            <a:fld id="{05DD2AF7-7C2C-6B46-A6F7-C7A7E6D516AB}" type="slidenum">
              <a:rPr lang="en-US" smtClean="0"/>
              <a:t>60</a:t>
            </a:fld>
            <a:endParaRPr lang="en-US"/>
          </a:p>
        </p:txBody>
      </p:sp>
    </p:spTree>
    <p:extLst>
      <p:ext uri="{BB962C8B-B14F-4D97-AF65-F5344CB8AC3E}">
        <p14:creationId xmlns:p14="http://schemas.microsoft.com/office/powerpoint/2010/main" val="20611132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See https://</a:t>
            </a:r>
            <a:r>
              <a:rPr lang="en-US" dirty="0" err="1" smtClean="0"/>
              <a:t>www.stats.govt.nz</a:t>
            </a:r>
            <a:r>
              <a:rPr lang="en-US" dirty="0" smtClean="0"/>
              <a:t>/reports/our-fresh-water and health</a:t>
            </a:r>
            <a:r>
              <a:rPr lang="en-US" baseline="0" dirty="0" smtClean="0"/>
              <a:t> effects above I gathered in my search </a:t>
            </a:r>
          </a:p>
          <a:p>
            <a:r>
              <a:rPr lang="en-US" baseline="0" dirty="0" smtClean="0"/>
              <a:t>List is from https://</a:t>
            </a:r>
            <a:r>
              <a:rPr lang="en-US" baseline="0" dirty="0" err="1" smtClean="0"/>
              <a:t>www.livpure.in</a:t>
            </a:r>
            <a:r>
              <a:rPr lang="en-US" baseline="0" dirty="0" smtClean="0"/>
              <a:t>/blog/10-diseases-that-are-caused-by-water-pollution-and-what-you-can-do</a:t>
            </a:r>
            <a:endParaRPr lang="en-US" dirty="0"/>
          </a:p>
        </p:txBody>
      </p:sp>
      <p:sp>
        <p:nvSpPr>
          <p:cNvPr id="4" name="Slide Number Placeholder 3"/>
          <p:cNvSpPr>
            <a:spLocks noGrp="1"/>
          </p:cNvSpPr>
          <p:nvPr>
            <p:ph type="sldNum" sz="quarter" idx="10"/>
          </p:nvPr>
        </p:nvSpPr>
        <p:spPr/>
        <p:txBody>
          <a:bodyPr/>
          <a:lstStyle/>
          <a:p>
            <a:fld id="{841A8C4C-52C8-1F49-BFC7-1B1E158C483A}" type="slidenum">
              <a:rPr lang="en-US" smtClean="0"/>
              <a:t>8</a:t>
            </a:fld>
            <a:endParaRPr lang="en-US"/>
          </a:p>
        </p:txBody>
      </p:sp>
    </p:spTree>
    <p:extLst>
      <p:ext uri="{BB962C8B-B14F-4D97-AF65-F5344CB8AC3E}">
        <p14:creationId xmlns:p14="http://schemas.microsoft.com/office/powerpoint/2010/main" val="6942873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Read more at https://</a:t>
            </a:r>
            <a:r>
              <a:rPr lang="en-US" dirty="0" err="1" smtClean="0"/>
              <a:t>www.landcareresearch.co.nz</a:t>
            </a:r>
            <a:r>
              <a:rPr lang="en-US" dirty="0" smtClean="0"/>
              <a:t>/__data/assets/</a:t>
            </a:r>
            <a:r>
              <a:rPr lang="en-US" dirty="0" err="1" smtClean="0"/>
              <a:t>pdf_file</a:t>
            </a:r>
            <a:r>
              <a:rPr lang="en-US" dirty="0" smtClean="0"/>
              <a:t>/0007/77047/2_1_Harmsworth.pdf </a:t>
            </a:r>
            <a:endParaRPr lang="en-US" dirty="0"/>
          </a:p>
        </p:txBody>
      </p:sp>
      <p:sp>
        <p:nvSpPr>
          <p:cNvPr id="4" name="Slide Number Placeholder 3"/>
          <p:cNvSpPr>
            <a:spLocks noGrp="1"/>
          </p:cNvSpPr>
          <p:nvPr>
            <p:ph type="sldNum" sz="quarter" idx="10"/>
          </p:nvPr>
        </p:nvSpPr>
        <p:spPr/>
        <p:txBody>
          <a:bodyPr/>
          <a:lstStyle/>
          <a:p>
            <a:fld id="{841A8C4C-52C8-1F49-BFC7-1B1E158C483A}" type="slidenum">
              <a:rPr lang="en-US" smtClean="0"/>
              <a:t>16</a:t>
            </a:fld>
            <a:endParaRPr lang="en-US"/>
          </a:p>
        </p:txBody>
      </p:sp>
    </p:spTree>
    <p:extLst>
      <p:ext uri="{BB962C8B-B14F-4D97-AF65-F5344CB8AC3E}">
        <p14:creationId xmlns:p14="http://schemas.microsoft.com/office/powerpoint/2010/main" val="8218479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Mika, J. P., &amp; O'Sullivan, J. G. (2014). A Māori approach to management: Contrasting traditional and modern Māori management practices in </a:t>
            </a:r>
            <a:r>
              <a:rPr lang="en-US" sz="1200" kern="1200" dirty="0" err="1" smtClean="0">
                <a:solidFill>
                  <a:schemeClr val="tx1"/>
                </a:solidFill>
                <a:latin typeface="+mn-lt"/>
                <a:ea typeface="+mn-ea"/>
                <a:cs typeface="+mn-cs"/>
              </a:rPr>
              <a:t>Aotearoa</a:t>
            </a:r>
            <a:r>
              <a:rPr lang="en-US" sz="1200" kern="1200" dirty="0" smtClean="0">
                <a:solidFill>
                  <a:schemeClr val="tx1"/>
                </a:solidFill>
                <a:latin typeface="+mn-lt"/>
                <a:ea typeface="+mn-ea"/>
                <a:cs typeface="+mn-cs"/>
              </a:rPr>
              <a:t> New Zealand. </a:t>
            </a:r>
            <a:r>
              <a:rPr lang="en-US" sz="1200" i="1" kern="1200" dirty="0" smtClean="0">
                <a:solidFill>
                  <a:schemeClr val="tx1"/>
                </a:solidFill>
                <a:latin typeface="+mn-lt"/>
                <a:ea typeface="+mn-ea"/>
                <a:cs typeface="+mn-cs"/>
              </a:rPr>
              <a:t>Journal of Management &amp; Organization</a:t>
            </a:r>
            <a:r>
              <a:rPr lang="en-US" sz="1200" i="0" kern="1200" dirty="0" smtClean="0">
                <a:solidFill>
                  <a:schemeClr val="tx1"/>
                </a:solidFill>
                <a:latin typeface="+mn-lt"/>
                <a:ea typeface="+mn-ea"/>
                <a:cs typeface="+mn-cs"/>
              </a:rPr>
              <a:t>, </a:t>
            </a:r>
            <a:r>
              <a:rPr lang="en-US" sz="1200" i="1" kern="1200" dirty="0" smtClean="0">
                <a:solidFill>
                  <a:schemeClr val="tx1"/>
                </a:solidFill>
                <a:latin typeface="+mn-lt"/>
                <a:ea typeface="+mn-ea"/>
                <a:cs typeface="+mn-cs"/>
              </a:rPr>
              <a:t>20</a:t>
            </a:r>
            <a:r>
              <a:rPr lang="en-US" sz="1200" i="0" kern="1200" dirty="0" smtClean="0">
                <a:solidFill>
                  <a:schemeClr val="tx1"/>
                </a:solidFill>
                <a:latin typeface="+mn-lt"/>
                <a:ea typeface="+mn-ea"/>
                <a:cs typeface="+mn-cs"/>
              </a:rPr>
              <a:t>(5), 648-670.</a:t>
            </a:r>
            <a:endParaRPr lang="en-US" dirty="0"/>
          </a:p>
        </p:txBody>
      </p:sp>
      <p:sp>
        <p:nvSpPr>
          <p:cNvPr id="4" name="Slide Number Placeholder 3"/>
          <p:cNvSpPr>
            <a:spLocks noGrp="1"/>
          </p:cNvSpPr>
          <p:nvPr>
            <p:ph type="sldNum" sz="quarter" idx="10"/>
          </p:nvPr>
        </p:nvSpPr>
        <p:spPr/>
        <p:txBody>
          <a:bodyPr/>
          <a:lstStyle/>
          <a:p>
            <a:fld id="{841A8C4C-52C8-1F49-BFC7-1B1E158C483A}" type="slidenum">
              <a:rPr lang="en-US" smtClean="0"/>
              <a:t>22</a:t>
            </a:fld>
            <a:endParaRPr lang="en-US"/>
          </a:p>
        </p:txBody>
      </p:sp>
    </p:spTree>
    <p:extLst>
      <p:ext uri="{BB962C8B-B14F-4D97-AF65-F5344CB8AC3E}">
        <p14:creationId xmlns:p14="http://schemas.microsoft.com/office/powerpoint/2010/main" val="12447277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err="1" smtClean="0">
                <a:solidFill>
                  <a:schemeClr val="tx1"/>
                </a:solidFill>
                <a:latin typeface="+mn-lt"/>
                <a:ea typeface="+mn-ea"/>
                <a:cs typeface="+mn-cs"/>
              </a:rPr>
              <a:t>Magallanes</a:t>
            </a:r>
            <a:r>
              <a:rPr lang="en-US" sz="1200" kern="1200" dirty="0" smtClean="0">
                <a:solidFill>
                  <a:schemeClr val="tx1"/>
                </a:solidFill>
                <a:latin typeface="+mn-lt"/>
                <a:ea typeface="+mn-ea"/>
                <a:cs typeface="+mn-cs"/>
              </a:rPr>
              <a:t>, C. I. (2011). The use of tangata </a:t>
            </a:r>
            <a:r>
              <a:rPr lang="en-US" sz="1200" kern="1200" dirty="0" err="1" smtClean="0">
                <a:solidFill>
                  <a:schemeClr val="tx1"/>
                </a:solidFill>
                <a:latin typeface="+mn-lt"/>
                <a:ea typeface="+mn-ea"/>
                <a:cs typeface="+mn-cs"/>
              </a:rPr>
              <a:t>whenua</a:t>
            </a:r>
            <a:r>
              <a:rPr lang="en-US" sz="1200" kern="1200" dirty="0" smtClean="0">
                <a:solidFill>
                  <a:schemeClr val="tx1"/>
                </a:solidFill>
                <a:latin typeface="+mn-lt"/>
                <a:ea typeface="+mn-ea"/>
                <a:cs typeface="+mn-cs"/>
              </a:rPr>
              <a:t> and mana </a:t>
            </a:r>
            <a:r>
              <a:rPr lang="en-US" sz="1200" kern="1200" dirty="0" err="1" smtClean="0">
                <a:solidFill>
                  <a:schemeClr val="tx1"/>
                </a:solidFill>
                <a:latin typeface="+mn-lt"/>
                <a:ea typeface="+mn-ea"/>
                <a:cs typeface="+mn-cs"/>
              </a:rPr>
              <a:t>whenua</a:t>
            </a:r>
            <a:r>
              <a:rPr lang="en-US" sz="1200" kern="1200" dirty="0" smtClean="0">
                <a:solidFill>
                  <a:schemeClr val="tx1"/>
                </a:solidFill>
                <a:latin typeface="+mn-lt"/>
                <a:ea typeface="+mn-ea"/>
                <a:cs typeface="+mn-cs"/>
              </a:rPr>
              <a:t> in New Zealand legislation: Attempts at cultural recognition. </a:t>
            </a:r>
            <a:r>
              <a:rPr lang="en-US" sz="1200" i="1" kern="1200" dirty="0" smtClean="0">
                <a:solidFill>
                  <a:schemeClr val="tx1"/>
                </a:solidFill>
                <a:latin typeface="+mn-lt"/>
                <a:ea typeface="+mn-ea"/>
                <a:cs typeface="+mn-cs"/>
              </a:rPr>
              <a:t>Victoria U. Wellington L. Rev.</a:t>
            </a:r>
            <a:r>
              <a:rPr lang="en-US" sz="1200" i="0" kern="1200" dirty="0" smtClean="0">
                <a:solidFill>
                  <a:schemeClr val="tx1"/>
                </a:solidFill>
                <a:latin typeface="+mn-lt"/>
                <a:ea typeface="+mn-ea"/>
                <a:cs typeface="+mn-cs"/>
              </a:rPr>
              <a:t>, </a:t>
            </a:r>
            <a:r>
              <a:rPr lang="en-US" sz="1200" i="1" kern="1200" dirty="0" smtClean="0">
                <a:solidFill>
                  <a:schemeClr val="tx1"/>
                </a:solidFill>
                <a:latin typeface="+mn-lt"/>
                <a:ea typeface="+mn-ea"/>
                <a:cs typeface="+mn-cs"/>
              </a:rPr>
              <a:t>42</a:t>
            </a:r>
            <a:r>
              <a:rPr lang="en-US" sz="1200" i="0" kern="1200" dirty="0" smtClean="0">
                <a:solidFill>
                  <a:schemeClr val="tx1"/>
                </a:solidFill>
                <a:latin typeface="+mn-lt"/>
                <a:ea typeface="+mn-ea"/>
                <a:cs typeface="+mn-cs"/>
              </a:rPr>
              <a:t>, 259.</a:t>
            </a:r>
            <a:endParaRPr lang="en-US" dirty="0"/>
          </a:p>
        </p:txBody>
      </p:sp>
      <p:sp>
        <p:nvSpPr>
          <p:cNvPr id="4" name="Slide Number Placeholder 3"/>
          <p:cNvSpPr>
            <a:spLocks noGrp="1"/>
          </p:cNvSpPr>
          <p:nvPr>
            <p:ph type="sldNum" sz="quarter" idx="10"/>
          </p:nvPr>
        </p:nvSpPr>
        <p:spPr/>
        <p:txBody>
          <a:bodyPr/>
          <a:lstStyle/>
          <a:p>
            <a:fld id="{841A8C4C-52C8-1F49-BFC7-1B1E158C483A}" type="slidenum">
              <a:rPr lang="en-US" smtClean="0"/>
              <a:t>23</a:t>
            </a:fld>
            <a:endParaRPr lang="en-US"/>
          </a:p>
        </p:txBody>
      </p:sp>
    </p:spTree>
    <p:extLst>
      <p:ext uri="{BB962C8B-B14F-4D97-AF65-F5344CB8AC3E}">
        <p14:creationId xmlns:p14="http://schemas.microsoft.com/office/powerpoint/2010/main" val="12585161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err="1" smtClean="0">
                <a:solidFill>
                  <a:schemeClr val="tx1"/>
                </a:solidFill>
                <a:latin typeface="+mn-lt"/>
                <a:ea typeface="+mn-ea"/>
                <a:cs typeface="+mn-cs"/>
              </a:rPr>
              <a:t>Pikiao</a:t>
            </a:r>
            <a:r>
              <a:rPr lang="en-US" sz="1200" kern="1200" dirty="0" smtClean="0">
                <a:solidFill>
                  <a:schemeClr val="tx1"/>
                </a:solidFill>
                <a:latin typeface="+mn-lt"/>
                <a:ea typeface="+mn-ea"/>
                <a:cs typeface="+mn-cs"/>
              </a:rPr>
              <a:t>, N., Te </a:t>
            </a:r>
            <a:r>
              <a:rPr lang="en-US" sz="1200" kern="1200" dirty="0" err="1" smtClean="0">
                <a:solidFill>
                  <a:schemeClr val="tx1"/>
                </a:solidFill>
                <a:latin typeface="+mn-lt"/>
                <a:ea typeface="+mn-ea"/>
                <a:cs typeface="+mn-cs"/>
              </a:rPr>
              <a:t>Arawa</a:t>
            </a:r>
            <a:r>
              <a:rPr lang="en-US" sz="1200" kern="1200" dirty="0" smtClean="0">
                <a:solidFill>
                  <a:schemeClr val="tx1"/>
                </a:solidFill>
                <a:latin typeface="+mn-lt"/>
                <a:ea typeface="+mn-ea"/>
                <a:cs typeface="+mn-cs"/>
              </a:rPr>
              <a:t>, N. K., &amp; </a:t>
            </a:r>
            <a:r>
              <a:rPr lang="en-US" sz="1200" kern="1200" dirty="0" err="1" smtClean="0">
                <a:solidFill>
                  <a:schemeClr val="tx1"/>
                </a:solidFill>
                <a:latin typeface="+mn-lt"/>
                <a:ea typeface="+mn-ea"/>
                <a:cs typeface="+mn-cs"/>
              </a:rPr>
              <a:t>Tahu</a:t>
            </a:r>
            <a:r>
              <a:rPr lang="en-US" sz="1200" kern="1200" dirty="0" smtClean="0">
                <a:solidFill>
                  <a:schemeClr val="tx1"/>
                </a:solidFill>
                <a:latin typeface="+mn-lt"/>
                <a:ea typeface="+mn-ea"/>
                <a:cs typeface="+mn-cs"/>
              </a:rPr>
              <a:t>, N. (2010, June). The </a:t>
            </a:r>
            <a:r>
              <a:rPr lang="en-US" sz="1200" kern="1200" dirty="0" err="1" smtClean="0">
                <a:solidFill>
                  <a:schemeClr val="tx1"/>
                </a:solidFill>
                <a:latin typeface="+mn-lt"/>
                <a:ea typeface="+mn-ea"/>
                <a:cs typeface="+mn-cs"/>
              </a:rPr>
              <a:t>Mauri</a:t>
            </a:r>
            <a:r>
              <a:rPr lang="en-US" sz="1200" kern="1200" dirty="0" smtClean="0">
                <a:solidFill>
                  <a:schemeClr val="tx1"/>
                </a:solidFill>
                <a:latin typeface="+mn-lt"/>
                <a:ea typeface="+mn-ea"/>
                <a:cs typeface="+mn-cs"/>
              </a:rPr>
              <a:t> Model Decision-Making Framework: Robust Decision-Making for Community Cultural Mosaics. In </a:t>
            </a:r>
            <a:r>
              <a:rPr lang="en-US" sz="1200" i="1" kern="1200" dirty="0" smtClean="0">
                <a:solidFill>
                  <a:schemeClr val="tx1"/>
                </a:solidFill>
                <a:latin typeface="+mn-lt"/>
                <a:ea typeface="+mn-ea"/>
                <a:cs typeface="+mn-cs"/>
              </a:rPr>
              <a:t>4th International Traditional Knowledge Conference</a:t>
            </a:r>
            <a:r>
              <a:rPr lang="en-US" sz="1200" i="0" kern="1200" dirty="0" smtClean="0">
                <a:solidFill>
                  <a:schemeClr val="tx1"/>
                </a:solidFill>
                <a:latin typeface="+mn-lt"/>
                <a:ea typeface="+mn-ea"/>
                <a:cs typeface="+mn-cs"/>
              </a:rPr>
              <a:t> (Vol. 2010, p. 245).</a:t>
            </a:r>
            <a:endParaRPr lang="en-US" dirty="0"/>
          </a:p>
        </p:txBody>
      </p:sp>
      <p:sp>
        <p:nvSpPr>
          <p:cNvPr id="4" name="Slide Number Placeholder 3"/>
          <p:cNvSpPr>
            <a:spLocks noGrp="1"/>
          </p:cNvSpPr>
          <p:nvPr>
            <p:ph type="sldNum" sz="quarter" idx="10"/>
          </p:nvPr>
        </p:nvSpPr>
        <p:spPr/>
        <p:txBody>
          <a:bodyPr/>
          <a:lstStyle/>
          <a:p>
            <a:fld id="{841A8C4C-52C8-1F49-BFC7-1B1E158C483A}" type="slidenum">
              <a:rPr lang="en-US" smtClean="0"/>
              <a:t>24</a:t>
            </a:fld>
            <a:endParaRPr lang="en-US"/>
          </a:p>
        </p:txBody>
      </p:sp>
    </p:spTree>
    <p:extLst>
      <p:ext uri="{BB962C8B-B14F-4D97-AF65-F5344CB8AC3E}">
        <p14:creationId xmlns:p14="http://schemas.microsoft.com/office/powerpoint/2010/main" val="11289757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Ahukaramū</a:t>
            </a:r>
            <a:r>
              <a:rPr lang="en-US" dirty="0" smtClean="0"/>
              <a:t>, Te; Royal, Charles. (2017).</a:t>
            </a:r>
            <a:r>
              <a:rPr lang="en-US" baseline="0" dirty="0" smtClean="0"/>
              <a:t> Politics and knowledge: Kaupapa Māori and Mātauranga Māori. </a:t>
            </a:r>
            <a:r>
              <a:rPr lang="en-US" dirty="0" smtClean="0"/>
              <a:t>Pp. 109-113 in Hoskins, </a:t>
            </a:r>
            <a:r>
              <a:rPr lang="en-US" dirty="0" err="1" smtClean="0"/>
              <a:t>Kawehau</a:t>
            </a:r>
            <a:r>
              <a:rPr lang="en-US" dirty="0" smtClean="0"/>
              <a:t>;</a:t>
            </a:r>
            <a:r>
              <a:rPr lang="en-US" baseline="0" dirty="0" smtClean="0"/>
              <a:t> Jones, Alison (Eds.). Critical Conversations in Kaupapa Maori. Wellington, NZ” Huia Publishers.</a:t>
            </a:r>
          </a:p>
          <a:p>
            <a:r>
              <a:rPr lang="en-US" baseline="0" dirty="0" smtClean="0"/>
              <a:t>You can download Paulo </a:t>
            </a:r>
            <a:r>
              <a:rPr lang="en-US" baseline="0" dirty="0" err="1" smtClean="0"/>
              <a:t>Freire’s</a:t>
            </a:r>
            <a:r>
              <a:rPr lang="en-US" baseline="0" dirty="0" smtClean="0"/>
              <a:t>(1970.2000). Pedagogy of the Oppressed at http://</a:t>
            </a:r>
            <a:r>
              <a:rPr lang="en-US" baseline="0" dirty="0" err="1" smtClean="0"/>
              <a:t>www.msu.ac.zw</a:t>
            </a:r>
            <a:r>
              <a:rPr lang="en-US" baseline="0" dirty="0" smtClean="0"/>
              <a:t>/</a:t>
            </a:r>
            <a:r>
              <a:rPr lang="en-US" baseline="0" dirty="0" err="1" smtClean="0"/>
              <a:t>elearning</a:t>
            </a:r>
            <a:r>
              <a:rPr lang="en-US" baseline="0" dirty="0" smtClean="0"/>
              <a:t>/material/temp/1335344125freire_pedagogy_of_the_oppresed.pdf</a:t>
            </a:r>
          </a:p>
          <a:p>
            <a:endParaRPr lang="en-US" baseline="0" dirty="0" smtClean="0"/>
          </a:p>
          <a:p>
            <a:r>
              <a:rPr lang="en-US" sz="1200" kern="1200" dirty="0" smtClean="0">
                <a:solidFill>
                  <a:schemeClr val="tx1"/>
                </a:solidFill>
                <a:effectLst/>
                <a:latin typeface="+mn-lt"/>
                <a:ea typeface="+mn-ea"/>
                <a:cs typeface="+mn-cs"/>
              </a:rPr>
              <a:t>Smith, Graham </a:t>
            </a:r>
            <a:r>
              <a:rPr lang="en-US" sz="1200" kern="1200" dirty="0" err="1" smtClean="0">
                <a:solidFill>
                  <a:schemeClr val="tx1"/>
                </a:solidFill>
                <a:effectLst/>
                <a:latin typeface="+mn-lt"/>
                <a:ea typeface="+mn-ea"/>
                <a:cs typeface="+mn-cs"/>
              </a:rPr>
              <a:t>Hingangaroa</a:t>
            </a:r>
            <a:r>
              <a:rPr lang="en-US" sz="1200" kern="1200" dirty="0" smtClean="0">
                <a:solidFill>
                  <a:schemeClr val="tx1"/>
                </a:solidFill>
                <a:effectLst/>
                <a:latin typeface="+mn-lt"/>
                <a:ea typeface="+mn-ea"/>
                <a:cs typeface="+mn-cs"/>
              </a:rPr>
              <a:t>. (2003). ‘Indigenous struggle for the transformation of education and schooling.’ Keynote address presented to the Alaskan Federation of Natives (AFN) Convention, Anchorage, Alaska. Accessed Mar 27 2018 at http://</a:t>
            </a:r>
            <a:r>
              <a:rPr lang="en-US" sz="1200" kern="1200" dirty="0" err="1" smtClean="0">
                <a:solidFill>
                  <a:schemeClr val="tx1"/>
                </a:solidFill>
                <a:effectLst/>
                <a:latin typeface="+mn-lt"/>
                <a:ea typeface="+mn-ea"/>
                <a:cs typeface="+mn-cs"/>
              </a:rPr>
              <a:t>www.ankn.uaf.edu</a:t>
            </a:r>
            <a:r>
              <a:rPr lang="en-US" sz="1200" kern="1200" dirty="0" smtClean="0">
                <a:solidFill>
                  <a:schemeClr val="tx1"/>
                </a:solidFill>
                <a:effectLst/>
                <a:latin typeface="+mn-lt"/>
                <a:ea typeface="+mn-ea"/>
                <a:cs typeface="+mn-cs"/>
              </a:rPr>
              <a:t>/curriculum/Articles/</a:t>
            </a:r>
            <a:r>
              <a:rPr lang="en-US" sz="1200" kern="1200" dirty="0" err="1" smtClean="0">
                <a:solidFill>
                  <a:schemeClr val="tx1"/>
                </a:solidFill>
                <a:effectLst/>
                <a:latin typeface="+mn-lt"/>
                <a:ea typeface="+mn-ea"/>
                <a:cs typeface="+mn-cs"/>
              </a:rPr>
              <a:t>GrahamSmith</a:t>
            </a:r>
            <a:r>
              <a:rPr lang="en-US" sz="1200" kern="1200" dirty="0" smtClean="0">
                <a:solidFill>
                  <a:schemeClr val="tx1"/>
                </a:solidFill>
                <a:effectLst/>
                <a:latin typeface="+mn-lt"/>
                <a:ea typeface="+mn-ea"/>
                <a:cs typeface="+mn-cs"/>
              </a:rPr>
              <a:t>/</a:t>
            </a:r>
            <a:r>
              <a:rPr lang="en-US" sz="1200" kern="1200" dirty="0" err="1" smtClean="0">
                <a:solidFill>
                  <a:schemeClr val="tx1"/>
                </a:solidFill>
                <a:effectLst/>
                <a:latin typeface="+mn-lt"/>
                <a:ea typeface="+mn-ea"/>
                <a:cs typeface="+mn-cs"/>
              </a:rPr>
              <a:t>index.html</a:t>
            </a:r>
            <a:r>
              <a:rPr lang="en-US" sz="1200" kern="1200" dirty="0" smtClean="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41A8C4C-52C8-1F49-BFC7-1B1E158C483A}" type="slidenum">
              <a:rPr lang="en-US" smtClean="0"/>
              <a:t>25</a:t>
            </a:fld>
            <a:endParaRPr lang="en-US"/>
          </a:p>
        </p:txBody>
      </p:sp>
    </p:spTree>
    <p:extLst>
      <p:ext uri="{BB962C8B-B14F-4D97-AF65-F5344CB8AC3E}">
        <p14:creationId xmlns:p14="http://schemas.microsoft.com/office/powerpoint/2010/main" val="25678497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www.canterbury.ac.nz</a:t>
            </a:r>
            <a:r>
              <a:rPr lang="en-US" dirty="0" smtClean="0"/>
              <a:t>/life/sustainability/other-</a:t>
            </a:r>
            <a:r>
              <a:rPr lang="en-US" dirty="0" err="1" smtClean="0"/>
              <a:t>uc</a:t>
            </a:r>
            <a:r>
              <a:rPr lang="en-US" dirty="0" smtClean="0"/>
              <a:t>-initiatives/energy/</a:t>
            </a:r>
            <a:endParaRPr lang="en-US" dirty="0"/>
          </a:p>
        </p:txBody>
      </p:sp>
      <p:sp>
        <p:nvSpPr>
          <p:cNvPr id="4" name="Slide Number Placeholder 3"/>
          <p:cNvSpPr>
            <a:spLocks noGrp="1"/>
          </p:cNvSpPr>
          <p:nvPr>
            <p:ph type="sldNum" sz="quarter" idx="10"/>
          </p:nvPr>
        </p:nvSpPr>
        <p:spPr/>
        <p:txBody>
          <a:bodyPr/>
          <a:lstStyle/>
          <a:p>
            <a:fld id="{841A8C4C-52C8-1F49-BFC7-1B1E158C483A}" type="slidenum">
              <a:rPr lang="en-US" smtClean="0"/>
              <a:t>30</a:t>
            </a:fld>
            <a:endParaRPr lang="en-US"/>
          </a:p>
        </p:txBody>
      </p:sp>
    </p:spTree>
    <p:extLst>
      <p:ext uri="{BB962C8B-B14F-4D97-AF65-F5344CB8AC3E}">
        <p14:creationId xmlns:p14="http://schemas.microsoft.com/office/powerpoint/2010/main" val="28227996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March 2010, after the release of the "Creech Report" the government chose to appoint a panel of commissioners to replace the elected </a:t>
            </a:r>
            <a:r>
              <a:rPr lang="en-US" sz="1200" kern="1200" dirty="0" err="1" smtClean="0">
                <a:solidFill>
                  <a:schemeClr val="tx1"/>
                </a:solidFill>
                <a:latin typeface="+mn-lt"/>
                <a:ea typeface="+mn-ea"/>
                <a:cs typeface="+mn-cs"/>
              </a:rPr>
              <a:t>Councillors</a:t>
            </a:r>
            <a:endParaRPr lang="en-US" dirty="0"/>
          </a:p>
        </p:txBody>
      </p:sp>
      <p:sp>
        <p:nvSpPr>
          <p:cNvPr id="4" name="Slide Number Placeholder 3"/>
          <p:cNvSpPr>
            <a:spLocks noGrp="1"/>
          </p:cNvSpPr>
          <p:nvPr>
            <p:ph type="sldNum" sz="quarter" idx="10"/>
          </p:nvPr>
        </p:nvSpPr>
        <p:spPr/>
        <p:txBody>
          <a:bodyPr/>
          <a:lstStyle/>
          <a:p>
            <a:fld id="{841A8C4C-52C8-1F49-BFC7-1B1E158C483A}" type="slidenum">
              <a:rPr lang="en-US" smtClean="0"/>
              <a:t>32</a:t>
            </a:fld>
            <a:endParaRPr lang="en-US"/>
          </a:p>
        </p:txBody>
      </p:sp>
    </p:spTree>
    <p:extLst>
      <p:ext uri="{BB962C8B-B14F-4D97-AF65-F5344CB8AC3E}">
        <p14:creationId xmlns:p14="http://schemas.microsoft.com/office/powerpoint/2010/main" val="34165056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8.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7.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7.png"/><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6.png"/><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8" name="Picture 7" descr="TitlePageOverlay.png"/>
          <p:cNvPicPr>
            <a:picLocks noChangeAspect="1"/>
          </p:cNvPicPr>
          <p:nvPr/>
        </p:nvPicPr>
        <p:blipFill>
          <a:blip r:embed="rId2"/>
          <a:stretch>
            <a:fillRect/>
          </a:stretch>
        </p:blipFill>
        <p:spPr>
          <a:xfrm>
            <a:off x="0" y="0"/>
            <a:ext cx="9144000" cy="6858000"/>
          </a:xfrm>
          <a:prstGeom prst="rect">
            <a:avLst/>
          </a:prstGeom>
        </p:spPr>
      </p:pic>
      <p:sp>
        <p:nvSpPr>
          <p:cNvPr id="2" name="Title 1"/>
          <p:cNvSpPr>
            <a:spLocks noGrp="1"/>
          </p:cNvSpPr>
          <p:nvPr>
            <p:ph type="ctrTitle"/>
          </p:nvPr>
        </p:nvSpPr>
        <p:spPr>
          <a:xfrm>
            <a:off x="571500" y="1676401"/>
            <a:ext cx="8001000" cy="2424766"/>
          </a:xfrm>
        </p:spPr>
        <p:txBody>
          <a:bodyPr anchor="b" anchorCtr="0">
            <a:noAutofit/>
          </a:bodyPr>
          <a:lstStyle>
            <a:lvl1pPr>
              <a:defRPr sz="5600">
                <a:solidFill>
                  <a:schemeClr val="tx1"/>
                </a:solidFill>
              </a:defRPr>
            </a:lvl1pPr>
          </a:lstStyle>
          <a:p>
            <a:r>
              <a:rPr lang="en-US" smtClean="0"/>
              <a:t>Click to edit Master title style</a:t>
            </a:r>
            <a:endParaRPr/>
          </a:p>
        </p:txBody>
      </p:sp>
      <p:sp>
        <p:nvSpPr>
          <p:cNvPr id="3" name="Subtitle 2"/>
          <p:cNvSpPr>
            <a:spLocks noGrp="1"/>
          </p:cNvSpPr>
          <p:nvPr>
            <p:ph type="subTitle" idx="1"/>
          </p:nvPr>
        </p:nvSpPr>
        <p:spPr>
          <a:xfrm>
            <a:off x="571500" y="4419600"/>
            <a:ext cx="8001000" cy="1219200"/>
          </a:xfrm>
        </p:spPr>
        <p:txBody>
          <a:bodyPr/>
          <a:lstStyle>
            <a:lvl1pPr marL="0" indent="0" algn="ctr">
              <a:spcAft>
                <a:spcPts val="0"/>
              </a:spcAft>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p:txBody>
          <a:bodyPr/>
          <a:lstStyle/>
          <a:p>
            <a:fld id="{B7C3F878-F5E8-489B-AC8A-64F2A7E22C28}" type="datetimeFigureOut">
              <a:rPr lang="en-US" smtClean="0"/>
              <a:pPr/>
              <a:t>4/19/18</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51FC063-5EA9-49AF-AFAF-D68C9E82B23B}" type="slidenum">
              <a:rPr lang="en-US" smtClean="0"/>
              <a:pPr/>
              <a:t>‹#›</a:t>
            </a:fld>
            <a:endParaRPr lang="en-US"/>
          </a:p>
        </p:txBody>
      </p:sp>
      <p:pic>
        <p:nvPicPr>
          <p:cNvPr id="9" name="Picture 8" descr="standardRule.png"/>
          <p:cNvPicPr>
            <a:picLocks noChangeAspect="1"/>
          </p:cNvPicPr>
          <p:nvPr/>
        </p:nvPicPr>
        <p:blipFill>
          <a:blip r:embed="rId3"/>
          <a:stretch>
            <a:fillRect/>
          </a:stretch>
        </p:blipFill>
        <p:spPr>
          <a:xfrm>
            <a:off x="2705100" y="4191000"/>
            <a:ext cx="3733800" cy="152400"/>
          </a:xfrm>
          <a:prstGeom prst="rect">
            <a:avLst/>
          </a:prstGeom>
          <a:effectLst>
            <a:outerShdw blurRad="25400" sx="101000" sy="101000" algn="ctr" rotWithShape="0">
              <a:prstClr val="black">
                <a:alpha val="40000"/>
              </a:prstClr>
            </a:outerShdw>
          </a:effectLst>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94360" y="434609"/>
            <a:ext cx="3749040" cy="1709928"/>
          </a:xfrm>
        </p:spPr>
        <p:txBody>
          <a:bodyPr vert="horz" lIns="91440" tIns="45720" rIns="91440" bIns="45720" rtlCol="0" anchor="b">
            <a:noAutofit/>
          </a:bodyPr>
          <a:lstStyle>
            <a:lvl1pPr algn="ctr" defTabSz="914400" rtl="0" eaLnBrk="1" latinLnBrk="0" hangingPunct="1">
              <a:spcBef>
                <a:spcPct val="0"/>
              </a:spcBef>
              <a:buNone/>
              <a:defRPr sz="3600" b="0" kern="1200">
                <a:solidFill>
                  <a:schemeClr val="tx1"/>
                </a:solidFill>
                <a:latin typeface="+mj-lt"/>
                <a:ea typeface="+mj-ea"/>
                <a:cs typeface="+mj-cs"/>
              </a:defRPr>
            </a:lvl1pPr>
          </a:lstStyle>
          <a:p>
            <a:r>
              <a:rPr lang="en-US" smtClean="0"/>
              <a:t>Click to edit Master title style</a:t>
            </a:r>
            <a:endParaRPr/>
          </a:p>
        </p:txBody>
      </p:sp>
      <p:sp>
        <p:nvSpPr>
          <p:cNvPr id="4" name="Text Placeholder 3"/>
          <p:cNvSpPr>
            <a:spLocks noGrp="1"/>
          </p:cNvSpPr>
          <p:nvPr>
            <p:ph type="body" sz="half" idx="2"/>
          </p:nvPr>
        </p:nvSpPr>
        <p:spPr>
          <a:xfrm>
            <a:off x="594360" y="2551176"/>
            <a:ext cx="3749040" cy="3145536"/>
          </a:xfrm>
        </p:spPr>
        <p:txBody>
          <a:bodyPr vert="horz" lIns="91440" tIns="45720" rIns="91440" bIns="45720" rtlCol="0">
            <a:normAutofit/>
          </a:bodyPr>
          <a:lstStyle>
            <a:lvl1pPr marL="0" indent="0">
              <a:spcAft>
                <a:spcPts val="1000"/>
              </a:spcAft>
              <a:buNone/>
              <a:defRPr sz="1800" kern="1200">
                <a:solidFill>
                  <a:schemeClr val="tx1"/>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ctr" defTabSz="914400" rtl="0" eaLnBrk="1" latinLnBrk="0" hangingPunct="1">
              <a:spcBef>
                <a:spcPts val="0"/>
              </a:spcBef>
              <a:spcAft>
                <a:spcPts val="1800"/>
              </a:spcAft>
              <a:buFont typeface="Wingdings 2" pitchFamily="18" charset="2"/>
              <a:buNone/>
            </a:pPr>
            <a:r>
              <a:rPr lang="en-US" smtClean="0"/>
              <a:t>Click to edit Master text styles</a:t>
            </a:r>
          </a:p>
        </p:txBody>
      </p:sp>
      <p:sp>
        <p:nvSpPr>
          <p:cNvPr id="5" name="Date Placeholder 4"/>
          <p:cNvSpPr>
            <a:spLocks noGrp="1"/>
          </p:cNvSpPr>
          <p:nvPr>
            <p:ph type="dt" sz="half" idx="10"/>
          </p:nvPr>
        </p:nvSpPr>
        <p:spPr/>
        <p:txBody>
          <a:bodyPr/>
          <a:lstStyle/>
          <a:p>
            <a:fld id="{B7C3F878-F5E8-489B-AC8A-64F2A7E22C28}" type="datetimeFigureOut">
              <a:rPr lang="en-US" smtClean="0"/>
              <a:pPr/>
              <a:t>4/19/18</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51FC063-5EA9-49AF-AFAF-D68C9E82B23B}" type="slidenum">
              <a:rPr lang="en-US" smtClean="0"/>
              <a:pPr/>
              <a:t>‹#›</a:t>
            </a:fld>
            <a:endParaRPr lang="en-US"/>
          </a:p>
        </p:txBody>
      </p:sp>
      <p:pic>
        <p:nvPicPr>
          <p:cNvPr id="8" name="Picture 7" descr="shortRule.png"/>
          <p:cNvPicPr>
            <a:picLocks noChangeAspect="1"/>
          </p:cNvPicPr>
          <p:nvPr/>
        </p:nvPicPr>
        <p:blipFill>
          <a:blip r:embed="rId2"/>
          <a:stretch>
            <a:fillRect/>
          </a:stretch>
        </p:blipFill>
        <p:spPr>
          <a:xfrm>
            <a:off x="1222898" y="2305609"/>
            <a:ext cx="2495550" cy="95250"/>
          </a:xfrm>
          <a:prstGeom prst="rect">
            <a:avLst/>
          </a:prstGeom>
          <a:effectLst>
            <a:outerShdw blurRad="25400" sx="101000" sy="101000" algn="ctr" rotWithShape="0">
              <a:prstClr val="black">
                <a:alpha val="40000"/>
              </a:prstClr>
            </a:outerShdw>
          </a:effectLst>
        </p:spPr>
      </p:pic>
      <p:pic>
        <p:nvPicPr>
          <p:cNvPr id="11" name="Picture 10" descr="parAvion.png"/>
          <p:cNvPicPr>
            <a:picLocks noChangeAspect="1"/>
          </p:cNvPicPr>
          <p:nvPr/>
        </p:nvPicPr>
        <p:blipFill>
          <a:blip r:embed="rId3"/>
          <a:stretch>
            <a:fillRect/>
          </a:stretch>
        </p:blipFill>
        <p:spPr>
          <a:xfrm rot="308222">
            <a:off x="6798020" y="538594"/>
            <a:ext cx="1808485" cy="516710"/>
          </a:xfrm>
          <a:prstGeom prst="rect">
            <a:avLst/>
          </a:prstGeom>
        </p:spPr>
      </p:pic>
      <p:sp>
        <p:nvSpPr>
          <p:cNvPr id="3" name="Picture Placeholder 2"/>
          <p:cNvSpPr>
            <a:spLocks noGrp="1"/>
          </p:cNvSpPr>
          <p:nvPr>
            <p:ph type="pic" idx="1"/>
          </p:nvPr>
        </p:nvSpPr>
        <p:spPr>
          <a:xfrm rot="150174">
            <a:off x="4827538" y="836203"/>
            <a:ext cx="3657600" cy="4937760"/>
          </a:xfrm>
          <a:solidFill>
            <a:srgbClr val="FFFFFF">
              <a:shade val="85000"/>
            </a:srgbClr>
          </a:solidFill>
          <a:ln w="31750" cap="sq">
            <a:solidFill>
              <a:srgbClr val="FDFDFD"/>
            </a:solidFill>
            <a:miter lim="800000"/>
          </a:ln>
          <a:effectLst>
            <a:outerShdw blurRad="88900" dist="44450" dir="7560000" sy="98000" kx="110000" ky="200000" algn="tl" rotWithShape="0">
              <a:srgbClr val="000000">
                <a:alpha val="20000"/>
              </a:srgbClr>
            </a:outerShdw>
          </a:effectLst>
          <a:scene3d>
            <a:camera prst="perspectiveRelaxed">
              <a:rot lat="0" lon="0" rev="0"/>
            </a:camera>
            <a:lightRig rig="twoPt" dir="t">
              <a:rot lat="0" lon="0" rev="7200000"/>
            </a:lightRig>
          </a:scene3d>
          <a:sp3d prstMaterial="matte">
            <a:bevelT w="22860" h="12700"/>
            <a:contourClr>
              <a:srgbClr val="FFFFFF"/>
            </a:contourClr>
          </a:sp3d>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picTx" preserve="1">
  <p:cSld name="Picture above Caption">
    <p:spTree>
      <p:nvGrpSpPr>
        <p:cNvPr id="1" name=""/>
        <p:cNvGrpSpPr/>
        <p:nvPr/>
      </p:nvGrpSpPr>
      <p:grpSpPr>
        <a:xfrm>
          <a:off x="0" y="0"/>
          <a:ext cx="0" cy="0"/>
          <a:chOff x="0" y="0"/>
          <a:chExt cx="0" cy="0"/>
        </a:xfrm>
      </p:grpSpPr>
      <p:pic>
        <p:nvPicPr>
          <p:cNvPr id="12" name="Picture 11" descr="TitlePageOverlay.png"/>
          <p:cNvPicPr>
            <a:picLocks noChangeAspect="1"/>
          </p:cNvPicPr>
          <p:nvPr/>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a:xfrm>
            <a:off x="571500" y="2924825"/>
            <a:ext cx="8001000" cy="1709928"/>
          </a:xfrm>
        </p:spPr>
        <p:txBody>
          <a:bodyPr vert="horz" lIns="91440" tIns="45720" rIns="91440" bIns="45720" rtlCol="0" anchor="b">
            <a:noAutofit/>
          </a:bodyPr>
          <a:lstStyle>
            <a:lvl1pPr algn="ctr" defTabSz="914400" rtl="0" eaLnBrk="1" latinLnBrk="0" hangingPunct="1">
              <a:spcBef>
                <a:spcPct val="0"/>
              </a:spcBef>
              <a:buNone/>
              <a:defRPr sz="4000" b="0" kern="1200">
                <a:solidFill>
                  <a:schemeClr val="tx1"/>
                </a:solidFill>
                <a:latin typeface="+mj-lt"/>
                <a:ea typeface="+mj-ea"/>
                <a:cs typeface="+mj-cs"/>
              </a:defRPr>
            </a:lvl1pPr>
          </a:lstStyle>
          <a:p>
            <a:r>
              <a:rPr lang="en-US" smtClean="0"/>
              <a:t>Click to edit Master title style</a:t>
            </a:r>
            <a:endParaRPr/>
          </a:p>
        </p:txBody>
      </p:sp>
      <p:sp>
        <p:nvSpPr>
          <p:cNvPr id="4" name="Text Placeholder 3"/>
          <p:cNvSpPr>
            <a:spLocks noGrp="1"/>
          </p:cNvSpPr>
          <p:nvPr>
            <p:ph type="body" sz="half" idx="2"/>
          </p:nvPr>
        </p:nvSpPr>
        <p:spPr>
          <a:xfrm>
            <a:off x="571500" y="4800600"/>
            <a:ext cx="8001000" cy="1219200"/>
          </a:xfrm>
        </p:spPr>
        <p:txBody>
          <a:bodyPr vert="horz" lIns="91440" tIns="45720" rIns="91440" bIns="45720" rtlCol="0">
            <a:normAutofit/>
          </a:bodyPr>
          <a:lstStyle>
            <a:lvl1pPr marL="0" indent="0" algn="ctr">
              <a:spcAft>
                <a:spcPts val="300"/>
              </a:spcAft>
              <a:buNone/>
              <a:defRPr sz="1800" kern="1200">
                <a:solidFill>
                  <a:schemeClr val="tx1"/>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ctr" defTabSz="914400" rtl="0" eaLnBrk="1" latinLnBrk="0" hangingPunct="1">
              <a:spcBef>
                <a:spcPts val="0"/>
              </a:spcBef>
              <a:spcAft>
                <a:spcPts val="1800"/>
              </a:spcAft>
              <a:buFont typeface="Wingdings 2" pitchFamily="18" charset="2"/>
              <a:buNone/>
            </a:pPr>
            <a:r>
              <a:rPr lang="en-US" smtClean="0"/>
              <a:t>Click to edit Master text styles</a:t>
            </a:r>
          </a:p>
        </p:txBody>
      </p:sp>
      <p:sp>
        <p:nvSpPr>
          <p:cNvPr id="5" name="Date Placeholder 4"/>
          <p:cNvSpPr>
            <a:spLocks noGrp="1"/>
          </p:cNvSpPr>
          <p:nvPr>
            <p:ph type="dt" sz="half" idx="10"/>
          </p:nvPr>
        </p:nvSpPr>
        <p:spPr/>
        <p:txBody>
          <a:bodyPr/>
          <a:lstStyle/>
          <a:p>
            <a:fld id="{B7C3F878-F5E8-489B-AC8A-64F2A7E22C28}" type="datetimeFigureOut">
              <a:rPr lang="en-US" smtClean="0"/>
              <a:pPr/>
              <a:t>4/19/18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51FC063-5EA9-49AF-AFAF-D68C9E82B23B}" type="slidenum">
              <a:rPr lang="en-US" smtClean="0"/>
              <a:pPr/>
              <a:t>‹#›</a:t>
            </a:fld>
            <a:endParaRPr lang="en-US" dirty="0"/>
          </a:p>
        </p:txBody>
      </p:sp>
      <p:pic>
        <p:nvPicPr>
          <p:cNvPr id="8" name="Picture 7" descr="shortRule.png"/>
          <p:cNvPicPr>
            <a:picLocks noChangeAspect="1"/>
          </p:cNvPicPr>
          <p:nvPr/>
        </p:nvPicPr>
        <p:blipFill>
          <a:blip r:embed="rId3"/>
          <a:stretch>
            <a:fillRect/>
          </a:stretch>
        </p:blipFill>
        <p:spPr>
          <a:xfrm>
            <a:off x="3324225" y="4666129"/>
            <a:ext cx="2495550" cy="95250"/>
          </a:xfrm>
          <a:prstGeom prst="rect">
            <a:avLst/>
          </a:prstGeom>
          <a:effectLst>
            <a:outerShdw blurRad="25400" sx="101000" sy="101000" algn="ctr" rotWithShape="0">
              <a:prstClr val="black">
                <a:alpha val="40000"/>
              </a:prstClr>
            </a:outerShdw>
          </a:effectLst>
        </p:spPr>
      </p:pic>
      <p:sp>
        <p:nvSpPr>
          <p:cNvPr id="3" name="Picture Placeholder 2"/>
          <p:cNvSpPr>
            <a:spLocks noGrp="1"/>
          </p:cNvSpPr>
          <p:nvPr>
            <p:ph type="pic" idx="1"/>
          </p:nvPr>
        </p:nvSpPr>
        <p:spPr>
          <a:xfrm rot="21355093">
            <a:off x="2359666" y="458370"/>
            <a:ext cx="4424669" cy="3079124"/>
          </a:xfrm>
          <a:solidFill>
            <a:srgbClr val="FFFFFF">
              <a:shade val="85000"/>
            </a:srgbClr>
          </a:solidFill>
          <a:ln w="31750" cap="sq">
            <a:solidFill>
              <a:srgbClr val="FDFDFD"/>
            </a:solidFill>
            <a:miter lim="800000"/>
          </a:ln>
          <a:effectLst>
            <a:outerShdw blurRad="88900" dist="44450" dir="900000" sy="98000" kx="110000" ky="200000" algn="tl" rotWithShape="0">
              <a:srgbClr val="000000">
                <a:alpha val="20000"/>
              </a:srgbClr>
            </a:outerShdw>
          </a:effectLst>
          <a:scene3d>
            <a:camera prst="perspectiveRelaxed">
              <a:rot lat="0" lon="0" rev="0"/>
            </a:camera>
            <a:lightRig rig="twoPt" dir="t">
              <a:rot lat="0" lon="0" rev="7200000"/>
            </a:lightRig>
          </a:scene3d>
          <a:sp3d prstMaterial="matte">
            <a:bevelT w="22860" h="12700"/>
            <a:contourClr>
              <a:srgbClr val="FFFFFF"/>
            </a:contourClr>
          </a:sp3d>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picTx" preserve="1">
  <p:cSld name="2 Pictures above Caption">
    <p:spTree>
      <p:nvGrpSpPr>
        <p:cNvPr id="1" name=""/>
        <p:cNvGrpSpPr/>
        <p:nvPr/>
      </p:nvGrpSpPr>
      <p:grpSpPr>
        <a:xfrm>
          <a:off x="0" y="0"/>
          <a:ext cx="0" cy="0"/>
          <a:chOff x="0" y="0"/>
          <a:chExt cx="0" cy="0"/>
        </a:xfrm>
      </p:grpSpPr>
      <p:pic>
        <p:nvPicPr>
          <p:cNvPr id="12" name="Picture 11" descr="TitlePageOverlay.png"/>
          <p:cNvPicPr>
            <a:picLocks noChangeAspect="1"/>
          </p:cNvPicPr>
          <p:nvPr/>
        </p:nvPicPr>
        <p:blipFill>
          <a:blip r:embed="rId2"/>
          <a:stretch>
            <a:fillRect/>
          </a:stretch>
        </p:blipFill>
        <p:spPr>
          <a:xfrm>
            <a:off x="0" y="0"/>
            <a:ext cx="9144000" cy="6858000"/>
          </a:xfrm>
          <a:prstGeom prst="rect">
            <a:avLst/>
          </a:prstGeom>
        </p:spPr>
      </p:pic>
      <p:pic>
        <p:nvPicPr>
          <p:cNvPr id="11" name="Picture 10" descr="parAvion.png"/>
          <p:cNvPicPr>
            <a:picLocks noChangeAspect="1"/>
          </p:cNvPicPr>
          <p:nvPr/>
        </p:nvPicPr>
        <p:blipFill>
          <a:blip r:embed="rId3"/>
          <a:stretch>
            <a:fillRect/>
          </a:stretch>
        </p:blipFill>
        <p:spPr>
          <a:xfrm rot="308222">
            <a:off x="6835967" y="278688"/>
            <a:ext cx="1695954" cy="484558"/>
          </a:xfrm>
          <a:prstGeom prst="rect">
            <a:avLst/>
          </a:prstGeom>
        </p:spPr>
      </p:pic>
      <p:sp>
        <p:nvSpPr>
          <p:cNvPr id="2" name="Title 1"/>
          <p:cNvSpPr>
            <a:spLocks noGrp="1"/>
          </p:cNvSpPr>
          <p:nvPr>
            <p:ph type="title"/>
          </p:nvPr>
        </p:nvSpPr>
        <p:spPr>
          <a:xfrm>
            <a:off x="571500" y="2924825"/>
            <a:ext cx="8001000" cy="1709928"/>
          </a:xfrm>
        </p:spPr>
        <p:txBody>
          <a:bodyPr vert="horz" lIns="91440" tIns="45720" rIns="91440" bIns="45720" rtlCol="0" anchor="b">
            <a:noAutofit/>
          </a:bodyPr>
          <a:lstStyle>
            <a:lvl1pPr algn="ctr" defTabSz="914400" rtl="0" eaLnBrk="1" latinLnBrk="0" hangingPunct="1">
              <a:spcBef>
                <a:spcPct val="0"/>
              </a:spcBef>
              <a:buNone/>
              <a:defRPr sz="4000" b="0" kern="1200">
                <a:solidFill>
                  <a:schemeClr val="tx1"/>
                </a:solidFill>
                <a:latin typeface="+mj-lt"/>
                <a:ea typeface="+mj-ea"/>
                <a:cs typeface="+mj-cs"/>
              </a:defRPr>
            </a:lvl1pPr>
          </a:lstStyle>
          <a:p>
            <a:r>
              <a:rPr lang="en-US" smtClean="0"/>
              <a:t>Click to edit Master title style</a:t>
            </a:r>
            <a:endParaRPr/>
          </a:p>
        </p:txBody>
      </p:sp>
      <p:sp>
        <p:nvSpPr>
          <p:cNvPr id="4" name="Text Placeholder 3"/>
          <p:cNvSpPr>
            <a:spLocks noGrp="1"/>
          </p:cNvSpPr>
          <p:nvPr>
            <p:ph type="body" sz="half" idx="2"/>
          </p:nvPr>
        </p:nvSpPr>
        <p:spPr>
          <a:xfrm>
            <a:off x="571500" y="4800600"/>
            <a:ext cx="8001000" cy="1219200"/>
          </a:xfrm>
        </p:spPr>
        <p:txBody>
          <a:bodyPr vert="horz" lIns="91440" tIns="45720" rIns="91440" bIns="45720" rtlCol="0">
            <a:normAutofit/>
          </a:bodyPr>
          <a:lstStyle>
            <a:lvl1pPr marL="0" indent="0" algn="ctr">
              <a:spcAft>
                <a:spcPts val="300"/>
              </a:spcAft>
              <a:buNone/>
              <a:defRPr sz="1800" kern="1200">
                <a:solidFill>
                  <a:schemeClr val="tx1"/>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ctr" defTabSz="914400" rtl="0" eaLnBrk="1" latinLnBrk="0" hangingPunct="1">
              <a:spcBef>
                <a:spcPts val="0"/>
              </a:spcBef>
              <a:spcAft>
                <a:spcPts val="1800"/>
              </a:spcAft>
              <a:buFont typeface="Wingdings 2" pitchFamily="18" charset="2"/>
              <a:buNone/>
            </a:pPr>
            <a:r>
              <a:rPr lang="en-US" smtClean="0"/>
              <a:t>Click to edit Master text styles</a:t>
            </a:r>
          </a:p>
        </p:txBody>
      </p:sp>
      <p:sp>
        <p:nvSpPr>
          <p:cNvPr id="5" name="Date Placeholder 4"/>
          <p:cNvSpPr>
            <a:spLocks noGrp="1"/>
          </p:cNvSpPr>
          <p:nvPr>
            <p:ph type="dt" sz="half" idx="10"/>
          </p:nvPr>
        </p:nvSpPr>
        <p:spPr/>
        <p:txBody>
          <a:bodyPr/>
          <a:lstStyle/>
          <a:p>
            <a:fld id="{B7C3F878-F5E8-489B-AC8A-64F2A7E22C28}" type="datetimeFigureOut">
              <a:rPr lang="en-US" smtClean="0"/>
              <a:pPr/>
              <a:t>4/19/18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51FC063-5EA9-49AF-AFAF-D68C9E82B23B}" type="slidenum">
              <a:rPr lang="en-US" smtClean="0"/>
              <a:pPr/>
              <a:t>‹#›</a:t>
            </a:fld>
            <a:endParaRPr lang="en-US" dirty="0"/>
          </a:p>
        </p:txBody>
      </p:sp>
      <p:pic>
        <p:nvPicPr>
          <p:cNvPr id="8" name="Picture 7" descr="shortRule.png"/>
          <p:cNvPicPr>
            <a:picLocks noChangeAspect="1"/>
          </p:cNvPicPr>
          <p:nvPr/>
        </p:nvPicPr>
        <p:blipFill>
          <a:blip r:embed="rId4"/>
          <a:stretch>
            <a:fillRect/>
          </a:stretch>
        </p:blipFill>
        <p:spPr>
          <a:xfrm>
            <a:off x="3324225" y="4666129"/>
            <a:ext cx="2495550" cy="95250"/>
          </a:xfrm>
          <a:prstGeom prst="rect">
            <a:avLst/>
          </a:prstGeom>
          <a:effectLst>
            <a:outerShdw blurRad="25400" sx="101000" sy="101000" algn="ctr" rotWithShape="0">
              <a:prstClr val="black">
                <a:alpha val="40000"/>
              </a:prstClr>
            </a:outerShdw>
          </a:effectLst>
        </p:spPr>
      </p:pic>
      <p:pic>
        <p:nvPicPr>
          <p:cNvPr id="13" name="Picture 12" descr="parAvion.png"/>
          <p:cNvPicPr>
            <a:picLocks noChangeAspect="1"/>
          </p:cNvPicPr>
          <p:nvPr/>
        </p:nvPicPr>
        <p:blipFill>
          <a:blip r:embed="rId3"/>
          <a:stretch>
            <a:fillRect/>
          </a:stretch>
        </p:blipFill>
        <p:spPr>
          <a:xfrm rot="20785255">
            <a:off x="2866028" y="3182426"/>
            <a:ext cx="1695954" cy="484558"/>
          </a:xfrm>
          <a:prstGeom prst="rect">
            <a:avLst/>
          </a:prstGeom>
        </p:spPr>
      </p:pic>
      <p:sp>
        <p:nvSpPr>
          <p:cNvPr id="10" name="Picture Placeholder 2"/>
          <p:cNvSpPr>
            <a:spLocks noGrp="1"/>
          </p:cNvSpPr>
          <p:nvPr>
            <p:ph type="pic" idx="13"/>
          </p:nvPr>
        </p:nvSpPr>
        <p:spPr>
          <a:xfrm rot="150321">
            <a:off x="4329929" y="546774"/>
            <a:ext cx="4163077" cy="2961146"/>
          </a:xfrm>
          <a:solidFill>
            <a:srgbClr val="FFFFFF">
              <a:shade val="85000"/>
            </a:srgbClr>
          </a:solidFill>
          <a:ln w="31750" cap="sq">
            <a:solidFill>
              <a:srgbClr val="FDFDFD"/>
            </a:solidFill>
            <a:miter lim="800000"/>
          </a:ln>
          <a:effectLst>
            <a:outerShdw blurRad="88900" dist="31750" dir="900000" sy="98000" kx="110000" ky="200000" algn="tl" rotWithShape="0">
              <a:srgbClr val="000000">
                <a:alpha val="20000"/>
              </a:srgbClr>
            </a:outerShdw>
          </a:effectLst>
          <a:scene3d>
            <a:camera prst="perspectiveRelaxed">
              <a:rot lat="0" lon="0" rev="0"/>
            </a:camera>
            <a:lightRig rig="twoPt" dir="t">
              <a:rot lat="0" lon="0" rev="7200000"/>
            </a:lightRig>
          </a:scene3d>
          <a:sp3d prstMaterial="matte">
            <a:bevelT w="22860" h="12700"/>
            <a:contourClr>
              <a:srgbClr val="FFFFFF"/>
            </a:contourClr>
          </a:sp3d>
        </p:spPr>
        <p:txBody>
          <a:bodyPr>
            <a:normAutofit/>
          </a:bodyPr>
          <a:lstStyle>
            <a:lvl1pPr marL="0" indent="0" algn="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3" name="Picture Placeholder 2"/>
          <p:cNvSpPr>
            <a:spLocks noGrp="1"/>
          </p:cNvSpPr>
          <p:nvPr>
            <p:ph type="pic" idx="1"/>
          </p:nvPr>
        </p:nvSpPr>
        <p:spPr>
          <a:xfrm rot="21380673">
            <a:off x="699762" y="451178"/>
            <a:ext cx="4163077" cy="2961146"/>
          </a:xfrm>
          <a:solidFill>
            <a:srgbClr val="FFFFFF">
              <a:shade val="85000"/>
            </a:srgbClr>
          </a:solidFill>
          <a:ln w="31750" cap="sq">
            <a:solidFill>
              <a:srgbClr val="FDFDFD"/>
            </a:solidFill>
            <a:miter lim="800000"/>
          </a:ln>
          <a:effectLst>
            <a:outerShdw blurRad="88900" dist="44450" dir="900000" kx="110000" ky="200000" algn="tl" rotWithShape="0">
              <a:srgbClr val="000000">
                <a:alpha val="20000"/>
              </a:srgbClr>
            </a:outerShdw>
          </a:effectLst>
          <a:scene3d>
            <a:camera prst="perspectiveRelaxed">
              <a:rot lat="0" lon="0" rev="0"/>
            </a:camera>
            <a:lightRig rig="twoPt" dir="t">
              <a:rot lat="0" lon="0" rev="7200000"/>
            </a:lightRig>
          </a:scene3d>
          <a:sp3d prstMaterial="matte">
            <a:bevelT w="22860" h="12700"/>
            <a:contourClr>
              <a:srgbClr val="FFFFFF"/>
            </a:contourClr>
          </a:sp3d>
        </p:spPr>
        <p:txBody>
          <a:bodyPr>
            <a:normAutofit/>
          </a:bodyPr>
          <a:lstStyle>
            <a:lvl1pPr marL="0" indent="0">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3 Pictures with Caption">
    <p:spTree>
      <p:nvGrpSpPr>
        <p:cNvPr id="1" name=""/>
        <p:cNvGrpSpPr/>
        <p:nvPr/>
      </p:nvGrpSpPr>
      <p:grpSpPr>
        <a:xfrm>
          <a:off x="0" y="0"/>
          <a:ext cx="0" cy="0"/>
          <a:chOff x="0" y="0"/>
          <a:chExt cx="0" cy="0"/>
        </a:xfrm>
      </p:grpSpPr>
      <p:pic>
        <p:nvPicPr>
          <p:cNvPr id="12" name="Picture 11" descr="TitlePageOverlay.png"/>
          <p:cNvPicPr>
            <a:picLocks noChangeAspect="1"/>
          </p:cNvPicPr>
          <p:nvPr/>
        </p:nvPicPr>
        <p:blipFill>
          <a:blip r:embed="rId2"/>
          <a:stretch>
            <a:fillRect/>
          </a:stretch>
        </p:blipFill>
        <p:spPr>
          <a:xfrm>
            <a:off x="0" y="0"/>
            <a:ext cx="9144000" cy="6858000"/>
          </a:xfrm>
          <a:prstGeom prst="rect">
            <a:avLst/>
          </a:prstGeom>
        </p:spPr>
      </p:pic>
      <p:sp>
        <p:nvSpPr>
          <p:cNvPr id="4" name="Text Placeholder 3"/>
          <p:cNvSpPr>
            <a:spLocks noGrp="1"/>
          </p:cNvSpPr>
          <p:nvPr>
            <p:ph type="body" sz="half" idx="2"/>
          </p:nvPr>
        </p:nvSpPr>
        <p:spPr>
          <a:xfrm>
            <a:off x="4983480" y="4800600"/>
            <a:ext cx="3246120" cy="1188720"/>
          </a:xfrm>
        </p:spPr>
        <p:txBody>
          <a:bodyPr vert="horz" lIns="91440" tIns="45720" rIns="91440" bIns="45720" rtlCol="0" anchor="t" anchorCtr="0">
            <a:normAutofit/>
          </a:bodyPr>
          <a:lstStyle>
            <a:lvl1pPr marL="0" indent="0" algn="ctr">
              <a:spcAft>
                <a:spcPts val="300"/>
              </a:spcAft>
              <a:buNone/>
              <a:defRPr sz="2000">
                <a:solidFill>
                  <a:schemeClr val="tx1"/>
                </a:solidFill>
                <a:latin typeface="Mistral" pitchFamily="66" charset="0"/>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ctr" defTabSz="914400" rtl="0" eaLnBrk="1" latinLnBrk="0" hangingPunct="1">
              <a:spcBef>
                <a:spcPts val="0"/>
              </a:spcBef>
              <a:spcAft>
                <a:spcPts val="1800"/>
              </a:spcAft>
              <a:buFont typeface="Wingdings 2" pitchFamily="18" charset="2"/>
              <a:buNone/>
            </a:pPr>
            <a:r>
              <a:rPr lang="en-US" smtClean="0"/>
              <a:t>Click to edit Master text styles</a:t>
            </a:r>
          </a:p>
        </p:txBody>
      </p:sp>
      <p:sp>
        <p:nvSpPr>
          <p:cNvPr id="5" name="Date Placeholder 4"/>
          <p:cNvSpPr>
            <a:spLocks noGrp="1"/>
          </p:cNvSpPr>
          <p:nvPr>
            <p:ph type="dt" sz="half" idx="10"/>
          </p:nvPr>
        </p:nvSpPr>
        <p:spPr/>
        <p:txBody>
          <a:bodyPr/>
          <a:lstStyle/>
          <a:p>
            <a:fld id="{B7C3F878-F5E8-489B-AC8A-64F2A7E22C28}" type="datetimeFigureOut">
              <a:rPr lang="en-US" smtClean="0"/>
              <a:pPr/>
              <a:t>4/19/18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51FC063-5EA9-49AF-AFAF-D68C9E82B23B}" type="slidenum">
              <a:rPr lang="en-US" smtClean="0"/>
              <a:pPr/>
              <a:t>‹#›</a:t>
            </a:fld>
            <a:endParaRPr lang="en-US" dirty="0"/>
          </a:p>
        </p:txBody>
      </p:sp>
      <p:sp>
        <p:nvSpPr>
          <p:cNvPr id="10" name="Picture Placeholder 2"/>
          <p:cNvSpPr>
            <a:spLocks noGrp="1"/>
          </p:cNvSpPr>
          <p:nvPr>
            <p:ph type="pic" idx="13"/>
          </p:nvPr>
        </p:nvSpPr>
        <p:spPr>
          <a:xfrm rot="253865">
            <a:off x="4415567" y="369110"/>
            <a:ext cx="3794703" cy="2729767"/>
          </a:xfrm>
          <a:solidFill>
            <a:srgbClr val="FFFFFF">
              <a:shade val="85000"/>
            </a:srgbClr>
          </a:solidFill>
          <a:ln w="31750" cap="sq">
            <a:solidFill>
              <a:srgbClr val="FDFDFD"/>
            </a:solidFill>
            <a:miter lim="800000"/>
          </a:ln>
          <a:effectLst>
            <a:outerShdw blurRad="88900" dist="44450" dir="6000000" sy="98000" kx="110000" ky="200000" algn="tl" rotWithShape="0">
              <a:srgbClr val="000000">
                <a:alpha val="20000"/>
              </a:srgbClr>
            </a:outerShdw>
          </a:effectLst>
          <a:scene3d>
            <a:camera prst="perspectiveRelaxed">
              <a:rot lat="0" lon="0" rev="0"/>
            </a:camera>
            <a:lightRig rig="twoPt" dir="t">
              <a:rot lat="0" lon="0" rev="7200000"/>
            </a:lightRig>
          </a:scene3d>
          <a:sp3d prstMaterial="matte">
            <a:bevelT w="22860" h="12700"/>
            <a:contourClr>
              <a:srgbClr val="FFFFFF"/>
            </a:contourClr>
          </a:sp3d>
        </p:spPr>
        <p:txBody>
          <a:bodyPr>
            <a:normAutofit/>
          </a:bodyPr>
          <a:lstStyle>
            <a:lvl1pPr marL="0" indent="0" algn="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3" name="Picture Placeholder 2"/>
          <p:cNvSpPr>
            <a:spLocks noGrp="1"/>
          </p:cNvSpPr>
          <p:nvPr>
            <p:ph type="pic" idx="1"/>
          </p:nvPr>
        </p:nvSpPr>
        <p:spPr>
          <a:xfrm rot="20973137">
            <a:off x="530124" y="631160"/>
            <a:ext cx="3837559" cy="2604282"/>
          </a:xfrm>
          <a:solidFill>
            <a:srgbClr val="FFFFFF">
              <a:shade val="85000"/>
            </a:srgbClr>
          </a:solidFill>
          <a:ln w="31750" cap="sq">
            <a:solidFill>
              <a:srgbClr val="FDFDFD"/>
            </a:solidFill>
            <a:miter lim="800000"/>
          </a:ln>
          <a:effectLst>
            <a:outerShdw blurRad="88900" dist="44450" dir="900000" sy="98000" kx="110000" ky="200000" algn="tl" rotWithShape="0">
              <a:srgbClr val="000000">
                <a:alpha val="20000"/>
              </a:srgbClr>
            </a:outerShdw>
          </a:effectLst>
          <a:scene3d>
            <a:camera prst="perspectiveRelaxed">
              <a:rot lat="0" lon="0" rev="0"/>
            </a:camera>
            <a:lightRig rig="twoPt" dir="t">
              <a:rot lat="0" lon="0" rev="7200000"/>
            </a:lightRig>
          </a:scene3d>
          <a:sp3d prstMaterial="matte">
            <a:bevelT w="22860" h="12700"/>
            <a:contourClr>
              <a:srgbClr val="FFFFFF"/>
            </a:contourClr>
          </a:sp3d>
        </p:spPr>
        <p:txBody>
          <a:bodyPr>
            <a:normAutofit/>
          </a:bodyPr>
          <a:lstStyle>
            <a:lvl1pPr marL="0" indent="0">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14" name="Picture Placeholder 2"/>
          <p:cNvSpPr>
            <a:spLocks noGrp="1"/>
          </p:cNvSpPr>
          <p:nvPr>
            <p:ph type="pic" idx="14"/>
          </p:nvPr>
        </p:nvSpPr>
        <p:spPr>
          <a:xfrm rot="470783">
            <a:off x="708565" y="3070624"/>
            <a:ext cx="3918749" cy="2827517"/>
          </a:xfrm>
          <a:solidFill>
            <a:srgbClr val="FFFFFF">
              <a:shade val="85000"/>
            </a:srgbClr>
          </a:solidFill>
          <a:ln w="31750" cap="sq">
            <a:solidFill>
              <a:srgbClr val="FDFDFD"/>
            </a:solidFill>
            <a:miter lim="800000"/>
          </a:ln>
          <a:effectLst>
            <a:outerShdw blurRad="88900" dist="44450" dir="11400000" sy="98000" kx="110000" ky="200000" algn="tl" rotWithShape="0">
              <a:srgbClr val="000000">
                <a:alpha val="20000"/>
              </a:srgbClr>
            </a:outerShdw>
          </a:effectLst>
          <a:scene3d>
            <a:camera prst="perspectiveRelaxed">
              <a:rot lat="0" lon="0" rev="0"/>
            </a:camera>
            <a:lightRig rig="twoPt" dir="t">
              <a:rot lat="0" lon="0" rev="7200000"/>
            </a:lightRig>
          </a:scene3d>
          <a:sp3d prstMaterial="matte">
            <a:bevelT w="22860" h="12700"/>
            <a:contourClr>
              <a:srgbClr val="FFFFFF"/>
            </a:contourClr>
          </a:sp3d>
        </p:spPr>
        <p:txBody>
          <a:bodyPr>
            <a:normAutofit/>
          </a:bodyPr>
          <a:lstStyle>
            <a:lvl1pPr marL="0" indent="0" algn="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11" name="Title 1"/>
          <p:cNvSpPr>
            <a:spLocks noGrp="1"/>
          </p:cNvSpPr>
          <p:nvPr>
            <p:ph type="title"/>
          </p:nvPr>
        </p:nvSpPr>
        <p:spPr>
          <a:xfrm rot="21240000">
            <a:off x="4717562" y="3396154"/>
            <a:ext cx="3474720" cy="1097280"/>
          </a:xfrm>
        </p:spPr>
        <p:txBody>
          <a:bodyPr vert="horz" lIns="91440" tIns="45720" rIns="91440" bIns="45720" rtlCol="0">
            <a:normAutofit/>
          </a:bodyPr>
          <a:lstStyle>
            <a:lvl1pPr algn="ctr" defTabSz="914400" rtl="0" eaLnBrk="1" latinLnBrk="0" hangingPunct="1">
              <a:spcBef>
                <a:spcPct val="0"/>
              </a:spcBef>
              <a:spcAft>
                <a:spcPts val="300"/>
              </a:spcAft>
              <a:buNone/>
              <a:defRPr sz="2800" kern="1200">
                <a:solidFill>
                  <a:schemeClr val="tx1"/>
                </a:solidFill>
                <a:latin typeface="Mistral" pitchFamily="66" charset="0"/>
                <a:ea typeface="+mn-ea"/>
                <a:cs typeface="+mn-cs"/>
              </a:defRPr>
            </a:lvl1pPr>
          </a:lstStyle>
          <a:p>
            <a:pPr marL="0" lvl="0" indent="0" algn="ctr" defTabSz="914400" rtl="0" eaLnBrk="1" latinLnBrk="0" hangingPunct="1">
              <a:spcBef>
                <a:spcPts val="0"/>
              </a:spcBef>
              <a:spcAft>
                <a:spcPts val="1800"/>
              </a:spcAft>
              <a:buFont typeface="Wingdings 2" pitchFamily="18" charset="2"/>
              <a:buNone/>
            </a:pPr>
            <a:r>
              <a:rPr lang="en-US" smtClean="0"/>
              <a:t>Click to edit Master title style</a:t>
            </a:r>
            <a:endParaRPr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4 Pictures with Caption">
    <p:spTree>
      <p:nvGrpSpPr>
        <p:cNvPr id="1" name=""/>
        <p:cNvGrpSpPr/>
        <p:nvPr/>
      </p:nvGrpSpPr>
      <p:grpSpPr>
        <a:xfrm>
          <a:off x="0" y="0"/>
          <a:ext cx="0" cy="0"/>
          <a:chOff x="0" y="0"/>
          <a:chExt cx="0" cy="0"/>
        </a:xfrm>
      </p:grpSpPr>
      <p:pic>
        <p:nvPicPr>
          <p:cNvPr id="12" name="Picture 11" descr="TitlePageOverlay.png"/>
          <p:cNvPicPr>
            <a:picLocks noChangeAspect="1"/>
          </p:cNvPicPr>
          <p:nvPr/>
        </p:nvPicPr>
        <p:blipFill>
          <a:blip r:embed="rId2"/>
          <a:stretch>
            <a:fillRect/>
          </a:stretch>
        </p:blipFill>
        <p:spPr>
          <a:xfrm>
            <a:off x="0" y="0"/>
            <a:ext cx="9144000" cy="6858000"/>
          </a:xfrm>
          <a:prstGeom prst="rect">
            <a:avLst/>
          </a:prstGeom>
        </p:spPr>
      </p:pic>
      <p:sp>
        <p:nvSpPr>
          <p:cNvPr id="4" name="Text Placeholder 3"/>
          <p:cNvSpPr>
            <a:spLocks noGrp="1"/>
          </p:cNvSpPr>
          <p:nvPr>
            <p:ph type="body" sz="half" idx="2"/>
          </p:nvPr>
        </p:nvSpPr>
        <p:spPr>
          <a:xfrm>
            <a:off x="762000" y="4876800"/>
            <a:ext cx="3048000" cy="1188720"/>
          </a:xfrm>
        </p:spPr>
        <p:txBody>
          <a:bodyPr vert="horz" lIns="91440" tIns="45720" rIns="91440" bIns="45720" rtlCol="0">
            <a:normAutofit/>
          </a:bodyPr>
          <a:lstStyle>
            <a:lvl1pPr marL="0" indent="0" algn="ctr">
              <a:spcAft>
                <a:spcPts val="300"/>
              </a:spcAft>
              <a:buNone/>
              <a:defRPr sz="2000" kern="1200">
                <a:solidFill>
                  <a:schemeClr val="tx1"/>
                </a:solidFill>
                <a:latin typeface="Mistral" pitchFamily="66" charset="0"/>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ctr" defTabSz="914400" rtl="0" eaLnBrk="1" latinLnBrk="0" hangingPunct="1">
              <a:spcBef>
                <a:spcPts val="0"/>
              </a:spcBef>
              <a:spcAft>
                <a:spcPts val="1800"/>
              </a:spcAft>
              <a:buFont typeface="Wingdings 2" pitchFamily="18" charset="2"/>
              <a:buNone/>
            </a:pPr>
            <a:r>
              <a:rPr lang="en-US" smtClean="0"/>
              <a:t>Click to edit Master text styles</a:t>
            </a:r>
          </a:p>
        </p:txBody>
      </p:sp>
      <p:sp>
        <p:nvSpPr>
          <p:cNvPr id="5" name="Date Placeholder 4"/>
          <p:cNvSpPr>
            <a:spLocks noGrp="1"/>
          </p:cNvSpPr>
          <p:nvPr>
            <p:ph type="dt" sz="half" idx="10"/>
          </p:nvPr>
        </p:nvSpPr>
        <p:spPr/>
        <p:txBody>
          <a:bodyPr/>
          <a:lstStyle/>
          <a:p>
            <a:fld id="{B7C3F878-F5E8-489B-AC8A-64F2A7E22C28}" type="datetimeFigureOut">
              <a:rPr lang="en-US" smtClean="0"/>
              <a:pPr/>
              <a:t>4/19/18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51FC063-5EA9-49AF-AFAF-D68C9E82B23B}" type="slidenum">
              <a:rPr lang="en-US" smtClean="0"/>
              <a:pPr/>
              <a:t>‹#›</a:t>
            </a:fld>
            <a:endParaRPr lang="en-US" dirty="0"/>
          </a:p>
        </p:txBody>
      </p:sp>
      <p:pic>
        <p:nvPicPr>
          <p:cNvPr id="15" name="Picture 14" descr="parAvion.png"/>
          <p:cNvPicPr>
            <a:picLocks noChangeAspect="1"/>
          </p:cNvPicPr>
          <p:nvPr/>
        </p:nvPicPr>
        <p:blipFill>
          <a:blip r:embed="rId3"/>
          <a:stretch>
            <a:fillRect/>
          </a:stretch>
        </p:blipFill>
        <p:spPr>
          <a:xfrm rot="308222">
            <a:off x="7428515" y="2619243"/>
            <a:ext cx="1580737" cy="451639"/>
          </a:xfrm>
          <a:prstGeom prst="rect">
            <a:avLst/>
          </a:prstGeom>
        </p:spPr>
      </p:pic>
      <p:pic>
        <p:nvPicPr>
          <p:cNvPr id="11" name="Picture 10" descr="pictureStamp-Frame.png"/>
          <p:cNvPicPr>
            <a:picLocks noChangeAspect="1"/>
          </p:cNvPicPr>
          <p:nvPr/>
        </p:nvPicPr>
        <p:blipFill>
          <a:blip r:embed="rId4"/>
          <a:stretch>
            <a:fillRect/>
          </a:stretch>
        </p:blipFill>
        <p:spPr>
          <a:xfrm rot="322260">
            <a:off x="6339646" y="604321"/>
            <a:ext cx="1610332" cy="2025115"/>
          </a:xfrm>
          <a:prstGeom prst="rect">
            <a:avLst/>
          </a:prstGeom>
        </p:spPr>
      </p:pic>
      <p:pic>
        <p:nvPicPr>
          <p:cNvPr id="13" name="Picture 12" descr="pictureStamp-Frame.png"/>
          <p:cNvPicPr>
            <a:picLocks noChangeAspect="1"/>
          </p:cNvPicPr>
          <p:nvPr/>
        </p:nvPicPr>
        <p:blipFill>
          <a:blip r:embed="rId4"/>
          <a:stretch>
            <a:fillRect/>
          </a:stretch>
        </p:blipFill>
        <p:spPr>
          <a:xfrm rot="322260">
            <a:off x="4891846" y="985321"/>
            <a:ext cx="1610332" cy="2025115"/>
          </a:xfrm>
          <a:prstGeom prst="rect">
            <a:avLst/>
          </a:prstGeom>
        </p:spPr>
      </p:pic>
      <p:sp>
        <p:nvSpPr>
          <p:cNvPr id="16" name="Picture Placeholder 2"/>
          <p:cNvSpPr>
            <a:spLocks noGrp="1"/>
          </p:cNvSpPr>
          <p:nvPr>
            <p:ph type="pic" idx="14"/>
          </p:nvPr>
        </p:nvSpPr>
        <p:spPr>
          <a:xfrm rot="247118">
            <a:off x="5075220" y="1165774"/>
            <a:ext cx="1243584" cy="1664208"/>
          </a:xfrm>
          <a:solidFill>
            <a:srgbClr val="FFFFFF">
              <a:shade val="85000"/>
            </a:srgbClr>
          </a:solidFill>
          <a:ln w="114300" cap="sq">
            <a:noFill/>
            <a:miter lim="800000"/>
          </a:ln>
          <a:effectLst/>
          <a:scene3d>
            <a:camera prst="perspectiveRelaxed">
              <a:rot lat="0" lon="0" rev="0"/>
            </a:camera>
            <a:lightRig rig="twoPt" dir="t">
              <a:rot lat="0" lon="0" rev="7200000"/>
            </a:lightRig>
          </a:scene3d>
          <a:sp3d prstMaterial="matte">
            <a:contourClr>
              <a:srgbClr val="FFFFFF"/>
            </a:contourClr>
          </a:sp3d>
        </p:spPr>
        <p:txBody>
          <a:bodyPr>
            <a:normAutofit/>
          </a:bodyPr>
          <a:lstStyle>
            <a:lvl1pPr marL="0" indent="0">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17" name="Picture Placeholder 2"/>
          <p:cNvSpPr>
            <a:spLocks noGrp="1"/>
          </p:cNvSpPr>
          <p:nvPr>
            <p:ph type="pic" idx="15"/>
          </p:nvPr>
        </p:nvSpPr>
        <p:spPr>
          <a:xfrm rot="271248">
            <a:off x="6523020" y="784774"/>
            <a:ext cx="1243584" cy="1664208"/>
          </a:xfrm>
          <a:solidFill>
            <a:srgbClr val="FFFFFF">
              <a:shade val="85000"/>
            </a:srgbClr>
          </a:solidFill>
          <a:ln w="114300" cap="sq">
            <a:noFill/>
            <a:miter lim="800000"/>
          </a:ln>
          <a:effectLst/>
          <a:scene3d>
            <a:camera prst="perspectiveRelaxed">
              <a:rot lat="0" lon="0" rev="0"/>
            </a:camera>
            <a:lightRig rig="twoPt" dir="t">
              <a:rot lat="0" lon="0" rev="7200000"/>
            </a:lightRig>
          </a:scene3d>
          <a:sp3d prstMaterial="matte">
            <a:contourClr>
              <a:srgbClr val="FFFFFF"/>
            </a:contourClr>
          </a:sp3d>
        </p:spPr>
        <p:txBody>
          <a:bodyPr>
            <a:normAutofit/>
          </a:bodyPr>
          <a:lstStyle>
            <a:lvl1pPr marL="0" indent="0">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10" name="Picture Placeholder 2"/>
          <p:cNvSpPr>
            <a:spLocks noGrp="1"/>
          </p:cNvSpPr>
          <p:nvPr>
            <p:ph type="pic" idx="13"/>
          </p:nvPr>
        </p:nvSpPr>
        <p:spPr>
          <a:xfrm rot="253865">
            <a:off x="4519045" y="2873698"/>
            <a:ext cx="3931920" cy="2834640"/>
          </a:xfrm>
          <a:solidFill>
            <a:srgbClr val="FFFFFF">
              <a:shade val="85000"/>
            </a:srgbClr>
          </a:solidFill>
          <a:ln w="31750" cap="sq">
            <a:solidFill>
              <a:srgbClr val="FDFDFD"/>
            </a:solidFill>
            <a:miter lim="800000"/>
          </a:ln>
          <a:effectLst>
            <a:outerShdw blurRad="88900" dist="44450" dir="6900000" sy="98000" kx="110000" ky="200000" algn="tl" rotWithShape="0">
              <a:srgbClr val="000000">
                <a:alpha val="20000"/>
              </a:srgbClr>
            </a:outerShdw>
          </a:effectLst>
          <a:scene3d>
            <a:camera prst="perspectiveRelaxed">
              <a:rot lat="0" lon="0" rev="0"/>
            </a:camera>
            <a:lightRig rig="twoPt" dir="t">
              <a:rot lat="0" lon="0" rev="7200000"/>
            </a:lightRig>
          </a:scene3d>
          <a:sp3d prstMaterial="matte">
            <a:bevelT w="22860" h="12700"/>
            <a:contourClr>
              <a:srgbClr val="FFFFFF"/>
            </a:contourClr>
          </a:sp3d>
        </p:spPr>
        <p:txBody>
          <a:bodyPr>
            <a:normAutofit/>
          </a:bodyPr>
          <a:lstStyle>
            <a:lvl1pPr marL="0" indent="0" algn="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3" name="Picture Placeholder 2"/>
          <p:cNvSpPr>
            <a:spLocks noGrp="1"/>
          </p:cNvSpPr>
          <p:nvPr>
            <p:ph type="pic" idx="1"/>
          </p:nvPr>
        </p:nvSpPr>
        <p:spPr>
          <a:xfrm rot="21193488">
            <a:off x="610678" y="450635"/>
            <a:ext cx="3931920" cy="2834640"/>
          </a:xfrm>
          <a:solidFill>
            <a:srgbClr val="FFFFFF">
              <a:shade val="85000"/>
            </a:srgbClr>
          </a:solidFill>
          <a:ln w="31750" cap="sq">
            <a:solidFill>
              <a:srgbClr val="FDFDFD"/>
            </a:solidFill>
            <a:miter lim="800000"/>
          </a:ln>
          <a:effectLst>
            <a:outerShdw blurRad="88900" dist="44450" dir="900000" sy="98000" kx="110000" ky="200000" algn="tl" rotWithShape="0">
              <a:srgbClr val="000000">
                <a:alpha val="20000"/>
              </a:srgbClr>
            </a:outerShdw>
          </a:effectLst>
          <a:scene3d>
            <a:camera prst="perspectiveRelaxed">
              <a:rot lat="0" lon="0" rev="0"/>
            </a:camera>
            <a:lightRig rig="twoPt" dir="t">
              <a:rot lat="0" lon="0" rev="7200000"/>
            </a:lightRig>
          </a:scene3d>
          <a:sp3d prstMaterial="matte">
            <a:bevelT w="22860" h="12700"/>
            <a:contourClr>
              <a:srgbClr val="FFFFFF"/>
            </a:contourClr>
          </a:sp3d>
        </p:spPr>
        <p:txBody>
          <a:bodyPr>
            <a:normAutofit/>
          </a:bodyPr>
          <a:lstStyle>
            <a:lvl1pPr marL="0" indent="0">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14" name="Title 1"/>
          <p:cNvSpPr>
            <a:spLocks noGrp="1"/>
          </p:cNvSpPr>
          <p:nvPr>
            <p:ph type="title"/>
          </p:nvPr>
        </p:nvSpPr>
        <p:spPr>
          <a:xfrm rot="21240000">
            <a:off x="455724" y="3551615"/>
            <a:ext cx="3474720" cy="1097280"/>
          </a:xfrm>
        </p:spPr>
        <p:txBody>
          <a:bodyPr vert="horz" lIns="91440" tIns="45720" rIns="91440" bIns="45720" rtlCol="0">
            <a:normAutofit/>
          </a:bodyPr>
          <a:lstStyle>
            <a:lvl1pPr algn="ctr" defTabSz="914400" rtl="0" eaLnBrk="1" latinLnBrk="0" hangingPunct="1">
              <a:spcBef>
                <a:spcPct val="0"/>
              </a:spcBef>
              <a:spcAft>
                <a:spcPts val="300"/>
              </a:spcAft>
              <a:buNone/>
              <a:defRPr sz="2800" kern="1200">
                <a:solidFill>
                  <a:schemeClr val="tx1"/>
                </a:solidFill>
                <a:latin typeface="Mistral" pitchFamily="66" charset="0"/>
                <a:ea typeface="+mn-ea"/>
                <a:cs typeface="+mn-cs"/>
              </a:defRPr>
            </a:lvl1pPr>
          </a:lstStyle>
          <a:p>
            <a:pPr marL="0" lvl="0" indent="0" algn="ctr" defTabSz="914400" rtl="0" eaLnBrk="1" latinLnBrk="0" hangingPunct="1">
              <a:spcBef>
                <a:spcPts val="0"/>
              </a:spcBef>
              <a:spcAft>
                <a:spcPts val="1800"/>
              </a:spcAft>
              <a:buFont typeface="Wingdings 2" pitchFamily="18" charset="2"/>
              <a:buNone/>
            </a:pPr>
            <a:r>
              <a:rPr lang="en-US" smtClean="0"/>
              <a:t>Click to edit Master title style</a:t>
            </a:r>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lvl5pPr>
              <a:defRPr/>
            </a:lvl5pPr>
            <a:lvl6pPr marL="2286000" indent="-457200">
              <a:defRPr/>
            </a:lvl6pPr>
            <a:lvl7pPr marL="2286000" indent="-457200">
              <a:defRPr/>
            </a:lvl7pPr>
            <a:lvl8pPr marL="2286000" indent="-457200">
              <a:defRPr/>
            </a:lvl8pPr>
            <a:lvl9pPr marL="2286000" indent="-457200">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B7C3F878-F5E8-489B-AC8A-64F2A7E22C28}" type="datetimeFigureOut">
              <a:rPr lang="en-US" smtClean="0"/>
              <a:pPr/>
              <a:t>4/19/18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1FC063-5EA9-49AF-AFAF-D68C9E82B23B}" type="slidenum">
              <a:rPr lang="en-US" smtClean="0"/>
              <a:pPr/>
              <a:t>‹#›</a:t>
            </a:fld>
            <a:endParaRPr lang="en-US"/>
          </a:p>
        </p:txBody>
      </p:sp>
      <p:pic>
        <p:nvPicPr>
          <p:cNvPr id="7" name="Picture 6" descr="standardRule.png"/>
          <p:cNvPicPr>
            <a:picLocks noChangeAspect="1"/>
          </p:cNvPicPr>
          <p:nvPr/>
        </p:nvPicPr>
        <p:blipFill>
          <a:blip r:embed="rId2"/>
          <a:stretch>
            <a:fillRect/>
          </a:stretch>
        </p:blipFill>
        <p:spPr>
          <a:xfrm>
            <a:off x="2705100" y="1524000"/>
            <a:ext cx="3733800" cy="152400"/>
          </a:xfrm>
          <a:prstGeom prst="rect">
            <a:avLst/>
          </a:prstGeom>
          <a:effectLst>
            <a:outerShdw blurRad="25400" sx="101000" sy="101000" algn="ctr" rotWithShape="0">
              <a:prstClr val="black">
                <a:alpha val="40000"/>
              </a:prstClr>
            </a:outerShdw>
          </a:effectLst>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96634" y="577849"/>
            <a:ext cx="1882589" cy="5461001"/>
          </a:xfrm>
        </p:spPr>
        <p:txBody>
          <a:bodyPr vert="eaVert"/>
          <a:lstStyle>
            <a:lvl1pPr>
              <a:defRPr sz="4400"/>
            </a:lvl1pPr>
          </a:lstStyle>
          <a:p>
            <a:r>
              <a:rPr lang="en-US" smtClean="0"/>
              <a:t>Click to edit Master title style</a:t>
            </a:r>
            <a:endParaRPr/>
          </a:p>
        </p:txBody>
      </p:sp>
      <p:sp>
        <p:nvSpPr>
          <p:cNvPr id="3" name="Vertical Text Placeholder 2"/>
          <p:cNvSpPr>
            <a:spLocks noGrp="1"/>
          </p:cNvSpPr>
          <p:nvPr>
            <p:ph type="body" orient="vert" idx="1"/>
          </p:nvPr>
        </p:nvSpPr>
        <p:spPr>
          <a:xfrm>
            <a:off x="578224" y="577849"/>
            <a:ext cx="5768788" cy="5461001"/>
          </a:xfrm>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B7C3F878-F5E8-489B-AC8A-64F2A7E22C28}" type="datetimeFigureOut">
              <a:rPr lang="en-US" smtClean="0"/>
              <a:pPr/>
              <a:t>4/19/18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1FC063-5EA9-49AF-AFAF-D68C9E82B23B}" type="slidenum">
              <a:rPr lang="en-US" smtClean="0"/>
              <a:pPr/>
              <a:t>‹#›</a:t>
            </a:fld>
            <a:endParaRPr lang="en-US"/>
          </a:p>
        </p:txBody>
      </p:sp>
      <p:pic>
        <p:nvPicPr>
          <p:cNvPr id="7" name="Picture 6" descr="verticalRule.png"/>
          <p:cNvPicPr>
            <a:picLocks noChangeAspect="1"/>
          </p:cNvPicPr>
          <p:nvPr/>
        </p:nvPicPr>
        <p:blipFill>
          <a:blip r:embed="rId2"/>
          <a:stretch>
            <a:fillRect/>
          </a:stretch>
        </p:blipFill>
        <p:spPr>
          <a:xfrm>
            <a:off x="6512859" y="1562100"/>
            <a:ext cx="152400" cy="3733800"/>
          </a:xfrm>
          <a:prstGeom prst="rect">
            <a:avLst/>
          </a:prstGeom>
          <a:effectLst>
            <a:outerShdw blurRad="25400" sx="101000" sy="101000" algn="ctr" rotWithShape="0">
              <a:prstClr val="black">
                <a:alpha val="40000"/>
              </a:prstClr>
            </a:outerShdw>
          </a:effectLst>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Title and Content, Alt.">
    <p:spTree>
      <p:nvGrpSpPr>
        <p:cNvPr id="1" name=""/>
        <p:cNvGrpSpPr/>
        <p:nvPr/>
      </p:nvGrpSpPr>
      <p:grpSpPr>
        <a:xfrm>
          <a:off x="0" y="0"/>
          <a:ext cx="0" cy="0"/>
          <a:chOff x="0" y="0"/>
          <a:chExt cx="0" cy="0"/>
        </a:xfrm>
      </p:grpSpPr>
      <p:sp>
        <p:nvSpPr>
          <p:cNvPr id="2" name="Title 1"/>
          <p:cNvSpPr>
            <a:spLocks noGrp="1"/>
          </p:cNvSpPr>
          <p:nvPr>
            <p:ph type="title"/>
          </p:nvPr>
        </p:nvSpPr>
        <p:spPr>
          <a:xfrm>
            <a:off x="4827590" y="304799"/>
            <a:ext cx="4164013" cy="1447800"/>
          </a:xfrm>
        </p:spPr>
        <p:txBody>
          <a:bodyPr/>
          <a:lstStyle>
            <a:lvl1pPr algn="r">
              <a:defRPr/>
            </a:lvl1p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p>
            <a:fld id="{F02B70FB-18ED-4CA5-8368-F946A6F2C1F7}" type="slidenum">
              <a:rPr lang="en-US" smtClean="0"/>
              <a:t>‹#›</a:t>
            </a:fld>
            <a:endParaRPr lang="en-US"/>
          </a:p>
        </p:txBody>
      </p:sp>
      <p:sp>
        <p:nvSpPr>
          <p:cNvPr id="4" name="Footer Placeholder 3"/>
          <p:cNvSpPr>
            <a:spLocks noGrp="1"/>
          </p:cNvSpPr>
          <p:nvPr>
            <p:ph type="ftr" sz="quarter" idx="11"/>
          </p:nvPr>
        </p:nvSpPr>
        <p:spPr/>
        <p:txBody>
          <a:bodyPr/>
          <a:lstStyle/>
          <a:p>
            <a:endParaRPr lang="en-US"/>
          </a:p>
        </p:txBody>
      </p:sp>
      <p:sp>
        <p:nvSpPr>
          <p:cNvPr id="5" name="Date Placeholder 4"/>
          <p:cNvSpPr>
            <a:spLocks noGrp="1"/>
          </p:cNvSpPr>
          <p:nvPr>
            <p:ph type="dt" sz="half" idx="12"/>
          </p:nvPr>
        </p:nvSpPr>
        <p:spPr/>
        <p:txBody>
          <a:bodyPr/>
          <a:lstStyle/>
          <a:p>
            <a:r>
              <a:rPr lang="en-US" smtClean="0"/>
              <a:t>10/27/15</a:t>
            </a:r>
            <a:endParaRPr lang="en-US"/>
          </a:p>
        </p:txBody>
      </p:sp>
      <p:sp>
        <p:nvSpPr>
          <p:cNvPr id="8" name="Content Placeholder 7"/>
          <p:cNvSpPr>
            <a:spLocks noGrp="1"/>
          </p:cNvSpPr>
          <p:nvPr>
            <p:ph sz="quarter" idx="13"/>
          </p:nvPr>
        </p:nvSpPr>
        <p:spPr>
          <a:xfrm>
            <a:off x="712789" y="1905000"/>
            <a:ext cx="7716839"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32009845"/>
      </p:ext>
    </p:extLst>
  </p:cSld>
  <p:clrMapOvr>
    <a:masterClrMapping/>
  </p:clrMapOvr>
  <p:timing>
    <p:tnLst>
      <p:par>
        <p:cTn xmlns:p14="http://schemas.microsoft.com/office/powerpoint/2010/mai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About Us">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077FB3B-20DA-4D0E-BF16-8262B7156612}" type="datetime1">
              <a:rPr lang="en-US" smtClean="0"/>
              <a:pPr/>
              <a:t>4/19/18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A84A37A-AFC2-4A01-80A1-FC20F2C0D5BB}" type="slidenum">
              <a:rPr lang="en-US" smtClean="0"/>
              <a:pPr/>
              <a:t>‹#›</a:t>
            </a:fld>
            <a:endParaRPr lang="en-US"/>
          </a:p>
        </p:txBody>
      </p:sp>
      <p:sp>
        <p:nvSpPr>
          <p:cNvPr id="10" name="Text Placeholder 9"/>
          <p:cNvSpPr>
            <a:spLocks noGrp="1"/>
          </p:cNvSpPr>
          <p:nvPr>
            <p:ph type="body" sz="quarter" idx="14"/>
          </p:nvPr>
        </p:nvSpPr>
        <p:spPr>
          <a:xfrm>
            <a:off x="563880" y="304800"/>
            <a:ext cx="4846320" cy="381000"/>
          </a:xfrm>
        </p:spPr>
        <p:txBody>
          <a:bodyPr bIns="0" anchor="b" anchorCtr="0">
            <a:noAutofit/>
          </a:bodyPr>
          <a:lstStyle>
            <a:lvl1pPr marL="0" indent="0">
              <a:buNone/>
              <a:defRPr sz="2400" b="1" cap="all" baseline="0"/>
            </a:lvl1pPr>
            <a:lvl2pPr marL="228600" indent="0">
              <a:buNone/>
              <a:defRPr sz="2400" b="1"/>
            </a:lvl2pPr>
            <a:lvl3pPr marL="457200" indent="0">
              <a:buNone/>
              <a:defRPr sz="2400" b="1"/>
            </a:lvl3pPr>
            <a:lvl4pPr marL="685800" indent="0">
              <a:buNone/>
              <a:defRPr sz="2400" b="1"/>
            </a:lvl4pPr>
            <a:lvl5pPr marL="914400" indent="0">
              <a:buNone/>
              <a:defRPr sz="2400" b="1"/>
            </a:lvl5pPr>
          </a:lstStyle>
          <a:p>
            <a:pPr lvl="0"/>
            <a:r>
              <a:rPr lang="en-US" dirty="0" smtClean="0"/>
              <a:t>Click to edit Master text styles</a:t>
            </a:r>
            <a:endParaRPr lang="en-US" dirty="0"/>
          </a:p>
        </p:txBody>
      </p:sp>
      <p:sp>
        <p:nvSpPr>
          <p:cNvPr id="13" name="Text Placeholder 12"/>
          <p:cNvSpPr>
            <a:spLocks noGrp="1"/>
          </p:cNvSpPr>
          <p:nvPr>
            <p:ph type="body" sz="quarter" idx="15"/>
          </p:nvPr>
        </p:nvSpPr>
        <p:spPr>
          <a:xfrm>
            <a:off x="563880" y="701040"/>
            <a:ext cx="4846320" cy="685800"/>
          </a:xfrm>
        </p:spPr>
        <p:txBody>
          <a:bodyPr tIns="0">
            <a:noAutofit/>
          </a:bodyPr>
          <a:lstStyle>
            <a:lvl1pPr marL="0" indent="0">
              <a:spcBef>
                <a:spcPts val="0"/>
              </a:spcBef>
              <a:buNone/>
              <a:defRPr sz="1800"/>
            </a:lvl1pPr>
            <a:lvl2pPr marL="228600" indent="0">
              <a:buNone/>
              <a:defRPr sz="1800"/>
            </a:lvl2pPr>
            <a:lvl3pPr marL="457200" indent="0">
              <a:buNone/>
              <a:defRPr sz="1800"/>
            </a:lvl3pPr>
            <a:lvl4pPr marL="685800" indent="0">
              <a:buNone/>
              <a:defRPr sz="1800"/>
            </a:lvl4pPr>
            <a:lvl5pPr marL="914400" indent="0">
              <a:buNone/>
              <a:defRPr sz="1800"/>
            </a:lvl5pPr>
          </a:lstStyle>
          <a:p>
            <a:pPr lvl="0"/>
            <a:r>
              <a:rPr lang="en-US" dirty="0" smtClean="0"/>
              <a:t>Click to edit Master text styles</a:t>
            </a:r>
            <a:endParaRPr lang="en-US" dirty="0"/>
          </a:p>
        </p:txBody>
      </p:sp>
      <p:sp>
        <p:nvSpPr>
          <p:cNvPr id="15" name="Picture Placeholder 14"/>
          <p:cNvSpPr>
            <a:spLocks noGrp="1"/>
          </p:cNvSpPr>
          <p:nvPr>
            <p:ph type="pic" sz="quarter" idx="16" hasCustomPrompt="1"/>
          </p:nvPr>
        </p:nvSpPr>
        <p:spPr>
          <a:xfrm>
            <a:off x="5867400" y="533401"/>
            <a:ext cx="2438400" cy="2031327"/>
          </a:xfrm>
          <a:ln>
            <a:solidFill>
              <a:schemeClr val="bg1"/>
            </a:solidFill>
          </a:ln>
        </p:spPr>
        <p:txBody>
          <a:bodyPr tIns="91440"/>
          <a:lstStyle>
            <a:lvl1pPr marL="0" indent="0" algn="ctr">
              <a:buFontTx/>
              <a:buNone/>
              <a:defRPr baseline="0"/>
            </a:lvl1pPr>
          </a:lstStyle>
          <a:p>
            <a:r>
              <a:rPr lang="en-US" dirty="0" smtClean="0"/>
              <a:t>[Click to insert Logo / Brand Image]</a:t>
            </a:r>
            <a:endParaRPr lang="en-US" dirty="0"/>
          </a:p>
        </p:txBody>
      </p:sp>
      <p:sp>
        <p:nvSpPr>
          <p:cNvPr id="17" name="Text Placeholder 16"/>
          <p:cNvSpPr>
            <a:spLocks noGrp="1"/>
          </p:cNvSpPr>
          <p:nvPr>
            <p:ph type="body" sz="quarter" idx="17" hasCustomPrompt="1"/>
          </p:nvPr>
        </p:nvSpPr>
        <p:spPr>
          <a:xfrm>
            <a:off x="3581400" y="2819402"/>
            <a:ext cx="5257800" cy="3505199"/>
          </a:xfrm>
        </p:spPr>
        <p:txBody>
          <a:bodyPr>
            <a:normAutofit/>
          </a:bodyPr>
          <a:lstStyle>
            <a:lvl1pPr>
              <a:defRPr sz="1800" baseline="0">
                <a:solidFill>
                  <a:schemeClr val="tx2"/>
                </a:solidFill>
              </a:defRPr>
            </a:lvl1pPr>
            <a:lvl2pPr>
              <a:defRPr sz="1600">
                <a:solidFill>
                  <a:schemeClr val="tx2"/>
                </a:solidFill>
              </a:defRPr>
            </a:lvl2pPr>
            <a:lvl3pPr>
              <a:defRPr sz="1400">
                <a:solidFill>
                  <a:schemeClr val="tx2"/>
                </a:solidFill>
              </a:defRPr>
            </a:lvl3pPr>
            <a:lvl4pPr>
              <a:defRPr sz="1200">
                <a:solidFill>
                  <a:schemeClr val="tx2"/>
                </a:solidFill>
              </a:defRPr>
            </a:lvl4pPr>
            <a:lvl5pPr>
              <a:defRPr sz="1200">
                <a:solidFill>
                  <a:schemeClr val="tx2"/>
                </a:solidFill>
              </a:defRPr>
            </a:lvl5pPr>
          </a:lstStyle>
          <a:p>
            <a:pPr lvl="0"/>
            <a:r>
              <a:rPr lang="en-US" dirty="0" smtClean="0"/>
              <a:t>[insert your bio or company information]</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Picture Placeholder 6"/>
          <p:cNvSpPr>
            <a:spLocks noGrp="1"/>
          </p:cNvSpPr>
          <p:nvPr>
            <p:ph type="pic" sz="quarter" idx="13" hasCustomPrompt="1"/>
          </p:nvPr>
        </p:nvSpPr>
        <p:spPr>
          <a:xfrm>
            <a:off x="676690" y="1642472"/>
            <a:ext cx="2483254" cy="3234328"/>
          </a:xfrm>
          <a:ln w="228600" cap="sq" cmpd="sng">
            <a:noFill/>
            <a:miter lim="800000"/>
          </a:ln>
        </p:spPr>
        <p:txBody>
          <a:bodyPr tIns="274320"/>
          <a:lstStyle>
            <a:lvl1pPr marL="0" indent="0" algn="ctr">
              <a:buFontTx/>
              <a:buNone/>
              <a:defRPr/>
            </a:lvl1pPr>
          </a:lstStyle>
          <a:p>
            <a:r>
              <a:rPr lang="en-US" dirty="0" smtClean="0"/>
              <a:t>[Click icon to insert photo]</a:t>
            </a:r>
            <a:endParaRPr lang="en-US" dirty="0"/>
          </a:p>
        </p:txBody>
      </p:sp>
    </p:spTree>
    <p:extLst>
      <p:ext uri="{BB962C8B-B14F-4D97-AF65-F5344CB8AC3E}">
        <p14:creationId xmlns:p14="http://schemas.microsoft.com/office/powerpoint/2010/main" val="432769199"/>
      </p:ext>
    </p:extLst>
  </p:cSld>
  <p:clrMapOvr>
    <a:masterClrMapping/>
  </p:clrMapOvr>
  <p:timing>
    <p:tnLst>
      <p:par>
        <p:cTn xmlns:p14="http://schemas.microsoft.com/office/powerpoint/2010/mai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Content with Marker">
    <p:spTree>
      <p:nvGrpSpPr>
        <p:cNvPr id="1" name=""/>
        <p:cNvGrpSpPr/>
        <p:nvPr/>
      </p:nvGrpSpPr>
      <p:grpSpPr>
        <a:xfrm>
          <a:off x="0" y="0"/>
          <a:ext cx="0" cy="0"/>
          <a:chOff x="0" y="0"/>
          <a:chExt cx="0" cy="0"/>
        </a:xfrm>
      </p:grpSpPr>
      <p:sp>
        <p:nvSpPr>
          <p:cNvPr id="2" name="Title 1"/>
          <p:cNvSpPr>
            <a:spLocks noGrp="1"/>
          </p:cNvSpPr>
          <p:nvPr>
            <p:ph type="title"/>
          </p:nvPr>
        </p:nvSpPr>
        <p:spPr>
          <a:xfrm>
            <a:off x="1908176" y="408373"/>
            <a:ext cx="6778625" cy="1039427"/>
          </a:xfrm>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457200" y="2057401"/>
            <a:ext cx="8229600" cy="4267201"/>
          </a:xfrm>
        </p:spPr>
        <p:txBody>
          <a:bodyPr/>
          <a:lstStyle>
            <a:lvl1pPr marL="228600" indent="-228600">
              <a:buFont typeface="Wingdings" pitchFamily="2" charset="2"/>
              <a:buChar char="Ø"/>
              <a:defRPr sz="2200">
                <a:solidFill>
                  <a:schemeClr val="tx1"/>
                </a:solidFill>
              </a:defRPr>
            </a:lvl1pPr>
            <a:lvl2pPr marL="457200" indent="-228600">
              <a:buFont typeface="Wingdings" pitchFamily="2" charset="2"/>
              <a:buChar char="Ø"/>
              <a:defRPr>
                <a:solidFill>
                  <a:schemeClr val="tx1"/>
                </a:solidFill>
              </a:defRPr>
            </a:lvl2pPr>
            <a:lvl3pPr marL="685800" indent="-228600">
              <a:buFont typeface="Wingdings" pitchFamily="2" charset="2"/>
              <a:buChar char="Ø"/>
              <a:defRPr>
                <a:solidFill>
                  <a:schemeClr val="tx1"/>
                </a:solidFill>
              </a:defRPr>
            </a:lvl3pPr>
            <a:lvl4pPr marL="914400" indent="-228600">
              <a:buFont typeface="Wingdings" pitchFamily="2" charset="2"/>
              <a:buChar char="Ø"/>
              <a:defRPr>
                <a:solidFill>
                  <a:schemeClr val="tx1"/>
                </a:solidFill>
              </a:defRPr>
            </a:lvl4pPr>
            <a:lvl5pPr marL="1143000" indent="-228600">
              <a:buFont typeface="Wingdings" pitchFamily="2" charset="2"/>
              <a:buChar char="Ø"/>
              <a:defRPr>
                <a:solidFill>
                  <a:schemeClr val="tx1"/>
                </a:solidFill>
              </a:defRPr>
            </a:lvl5pPr>
            <a:lvl6pPr marL="1371600" indent="-228600">
              <a:buFont typeface="Wingdings" pitchFamily="2" charset="2"/>
              <a:buChar char="Ø"/>
              <a:defRPr sz="1600">
                <a:solidFill>
                  <a:schemeClr val="tx1">
                    <a:lumMod val="75000"/>
                    <a:lumOff val="25000"/>
                  </a:schemeClr>
                </a:solidFill>
              </a:defRPr>
            </a:lvl6pPr>
            <a:lvl7pPr marL="1600200" indent="-228600">
              <a:buClr>
                <a:schemeClr val="accent1"/>
              </a:buClr>
              <a:buFont typeface="Wingdings" pitchFamily="2" charset="2"/>
              <a:buChar char="Ø"/>
              <a:defRPr sz="1600">
                <a:solidFill>
                  <a:schemeClr val="tx1">
                    <a:lumMod val="75000"/>
                    <a:lumOff val="25000"/>
                  </a:schemeClr>
                </a:solidFill>
              </a:defRPr>
            </a:lvl7pPr>
            <a:lvl8pPr marL="1828800" indent="-228600">
              <a:buClr>
                <a:schemeClr val="accent1"/>
              </a:buClr>
              <a:buFont typeface="Wingdings" pitchFamily="2" charset="2"/>
              <a:buChar char="Ø"/>
              <a:defRPr sz="1600">
                <a:solidFill>
                  <a:schemeClr val="tx1">
                    <a:lumMod val="75000"/>
                    <a:lumOff val="25000"/>
                  </a:schemeClr>
                </a:solidFill>
              </a:defRPr>
            </a:lvl8pPr>
            <a:lvl9pPr marL="2057400" indent="-228600">
              <a:buClr>
                <a:schemeClr val="accent1"/>
              </a:buClr>
              <a:buFont typeface="Wingdings" pitchFamily="2" charset="2"/>
              <a:buChar char="Ø"/>
              <a:defRPr sz="1600" baseline="0">
                <a:solidFill>
                  <a:schemeClr val="tx1">
                    <a:lumMod val="75000"/>
                    <a:lumOff val="25000"/>
                  </a:schemeClr>
                </a:solidFill>
              </a:defRPr>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C259A7B8-0EC4-44C9-AFEF-25E144F11C06}" type="datetime1">
              <a:rPr lang="en-US" smtClean="0"/>
              <a:pPr/>
              <a:t>4/19/18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84A37A-AFC2-4A01-80A1-FC20F2C0D5BB}" type="slidenum">
              <a:rPr lang="en-US" smtClean="0"/>
              <a:pPr/>
              <a:t>‹#›</a:t>
            </a:fld>
            <a:endParaRPr lang="en-US"/>
          </a:p>
        </p:txBody>
      </p:sp>
      <p:sp>
        <p:nvSpPr>
          <p:cNvPr id="13" name="Text Placeholder 8"/>
          <p:cNvSpPr>
            <a:spLocks noGrp="1"/>
          </p:cNvSpPr>
          <p:nvPr>
            <p:ph type="body" sz="quarter" idx="13"/>
          </p:nvPr>
        </p:nvSpPr>
        <p:spPr>
          <a:xfrm>
            <a:off x="114700" y="132347"/>
            <a:ext cx="1847088" cy="1783080"/>
          </a:xfrm>
          <a:prstGeom prst="ellipse">
            <a:avLst/>
          </a:prstGeom>
        </p:spPr>
        <p:style>
          <a:lnRef idx="0">
            <a:schemeClr val="accent4"/>
          </a:lnRef>
          <a:fillRef idx="3">
            <a:schemeClr val="accent4"/>
          </a:fillRef>
          <a:effectRef idx="3">
            <a:schemeClr val="accent4"/>
          </a:effectRef>
          <a:fontRef idx="none"/>
        </p:style>
        <p:txBody>
          <a:bodyPr lIns="45720" rIns="45720" anchor="ctr" anchorCtr="0">
            <a:noAutofit/>
          </a:bodyPr>
          <a:lstStyle>
            <a:lvl1pPr marL="0" indent="0" algn="ctr">
              <a:buNone/>
              <a:defRPr sz="1600" b="1">
                <a:solidFill>
                  <a:schemeClr val="bg1"/>
                </a:solidFill>
              </a:defRPr>
            </a:lvl1pPr>
            <a:lvl2pPr marL="228600" indent="0">
              <a:buNone/>
              <a:defRPr sz="1400">
                <a:solidFill>
                  <a:schemeClr val="bg1"/>
                </a:solidFill>
              </a:defRPr>
            </a:lvl2pPr>
            <a:lvl3pPr marL="457200" indent="0">
              <a:buNone/>
              <a:defRPr sz="1400">
                <a:solidFill>
                  <a:schemeClr val="bg1"/>
                </a:solidFill>
              </a:defRPr>
            </a:lvl3pPr>
            <a:lvl4pPr marL="685800" indent="0">
              <a:buNone/>
              <a:defRPr sz="1400">
                <a:solidFill>
                  <a:schemeClr val="bg1"/>
                </a:solidFill>
              </a:defRPr>
            </a:lvl4pPr>
            <a:lvl5pPr marL="914400" indent="0">
              <a:buNone/>
              <a:defRPr sz="1400">
                <a:solidFill>
                  <a:schemeClr val="bg1"/>
                </a:solidFill>
              </a:defRPr>
            </a:lvl5pPr>
          </a:lstStyle>
          <a:p>
            <a:pPr lvl="0"/>
            <a:r>
              <a:rPr lang="en-US" dirty="0" smtClean="0"/>
              <a:t>Click to edit Master text styles</a:t>
            </a:r>
            <a:endParaRPr lang="en-US" dirty="0"/>
          </a:p>
        </p:txBody>
      </p:sp>
    </p:spTree>
    <p:extLst>
      <p:ext uri="{BB962C8B-B14F-4D97-AF65-F5344CB8AC3E}">
        <p14:creationId xmlns:p14="http://schemas.microsoft.com/office/powerpoint/2010/main" val="4031179477"/>
      </p:ext>
    </p:extLst>
  </p:cSld>
  <p:clrMapOvr>
    <a:masterClrMapping/>
  </p:clrMapOvr>
  <p:timing>
    <p:tnLst>
      <p:par>
        <p:cTn xmlns:p14="http://schemas.microsoft.com/office/powerpoint/2010/mai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B7C3F878-F5E8-489B-AC8A-64F2A7E22C28}" type="datetimeFigureOut">
              <a:rPr lang="en-US" smtClean="0"/>
              <a:pPr/>
              <a:t>4/19/18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1FC063-5EA9-49AF-AFAF-D68C9E82B23B}" type="slidenum">
              <a:rPr lang="en-US" smtClean="0"/>
              <a:pPr/>
              <a:t>‹#›</a:t>
            </a:fld>
            <a:endParaRPr lang="en-US"/>
          </a:p>
        </p:txBody>
      </p:sp>
      <p:pic>
        <p:nvPicPr>
          <p:cNvPr id="8" name="Picture 7" descr="standardRule.png"/>
          <p:cNvPicPr>
            <a:picLocks noChangeAspect="1"/>
          </p:cNvPicPr>
          <p:nvPr/>
        </p:nvPicPr>
        <p:blipFill>
          <a:blip r:embed="rId2"/>
          <a:stretch>
            <a:fillRect/>
          </a:stretch>
        </p:blipFill>
        <p:spPr>
          <a:xfrm>
            <a:off x="2705100" y="1524000"/>
            <a:ext cx="3733800" cy="152400"/>
          </a:xfrm>
          <a:prstGeom prst="rect">
            <a:avLst/>
          </a:prstGeom>
          <a:effectLst>
            <a:outerShdw blurRad="25400" sx="101000" sy="101000" algn="ctr" rotWithShape="0">
              <a:prstClr val="black">
                <a:alpha val="40000"/>
              </a:prstClr>
            </a:outerShdw>
          </a:effectLst>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Title Slide with 3 Pictures">
    <p:spTree>
      <p:nvGrpSpPr>
        <p:cNvPr id="1" name=""/>
        <p:cNvGrpSpPr/>
        <p:nvPr/>
      </p:nvGrpSpPr>
      <p:grpSpPr>
        <a:xfrm>
          <a:off x="0" y="0"/>
          <a:ext cx="0" cy="0"/>
          <a:chOff x="0" y="0"/>
          <a:chExt cx="0" cy="0"/>
        </a:xfrm>
      </p:grpSpPr>
      <p:pic>
        <p:nvPicPr>
          <p:cNvPr id="8" name="Picture 7" descr="TitlePageOverlay.png"/>
          <p:cNvPicPr>
            <a:picLocks noChangeAspect="1"/>
          </p:cNvPicPr>
          <p:nvPr/>
        </p:nvPicPr>
        <p:blipFill>
          <a:blip r:embed="rId2"/>
          <a:stretch>
            <a:fillRect/>
          </a:stretch>
        </p:blipFill>
        <p:spPr>
          <a:xfrm>
            <a:off x="0" y="0"/>
            <a:ext cx="9144000" cy="6858000"/>
          </a:xfrm>
          <a:prstGeom prst="rect">
            <a:avLst/>
          </a:prstGeom>
        </p:spPr>
      </p:pic>
      <p:sp>
        <p:nvSpPr>
          <p:cNvPr id="2" name="Title 1"/>
          <p:cNvSpPr>
            <a:spLocks noGrp="1"/>
          </p:cNvSpPr>
          <p:nvPr>
            <p:ph type="ctrTitle"/>
          </p:nvPr>
        </p:nvSpPr>
        <p:spPr>
          <a:xfrm>
            <a:off x="571500" y="2057401"/>
            <a:ext cx="8001000" cy="2424766"/>
          </a:xfrm>
        </p:spPr>
        <p:txBody>
          <a:bodyPr anchor="b" anchorCtr="0">
            <a:noAutofit/>
          </a:bodyPr>
          <a:lstStyle>
            <a:lvl1pPr>
              <a:defRPr sz="5600">
                <a:solidFill>
                  <a:schemeClr val="tx1"/>
                </a:solidFill>
              </a:defRPr>
            </a:lvl1pPr>
          </a:lstStyle>
          <a:p>
            <a:r>
              <a:rPr lang="en-US" smtClean="0"/>
              <a:t>Click to edit Master title style</a:t>
            </a:r>
            <a:endParaRPr/>
          </a:p>
        </p:txBody>
      </p:sp>
      <p:sp>
        <p:nvSpPr>
          <p:cNvPr id="3" name="Subtitle 2"/>
          <p:cNvSpPr>
            <a:spLocks noGrp="1"/>
          </p:cNvSpPr>
          <p:nvPr>
            <p:ph type="subTitle" idx="1"/>
          </p:nvPr>
        </p:nvSpPr>
        <p:spPr>
          <a:xfrm>
            <a:off x="571500" y="4800600"/>
            <a:ext cx="8001000" cy="1219200"/>
          </a:xfrm>
        </p:spPr>
        <p:txBody>
          <a:bodyPr/>
          <a:lstStyle>
            <a:lvl1pPr marL="0" indent="0" algn="ctr">
              <a:spcAft>
                <a:spcPts val="0"/>
              </a:spcAft>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p:txBody>
          <a:bodyPr/>
          <a:lstStyle/>
          <a:p>
            <a:fld id="{B7C3F878-F5E8-489B-AC8A-64F2A7E22C28}" type="datetimeFigureOut">
              <a:rPr lang="en-US" smtClean="0"/>
              <a:pPr/>
              <a:t>4/19/18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51FC063-5EA9-49AF-AFAF-D68C9E82B23B}" type="slidenum">
              <a:rPr lang="en-US" smtClean="0"/>
              <a:pPr/>
              <a:t>‹#›</a:t>
            </a:fld>
            <a:endParaRPr lang="en-US" dirty="0"/>
          </a:p>
        </p:txBody>
      </p:sp>
      <p:pic>
        <p:nvPicPr>
          <p:cNvPr id="9" name="Picture 8" descr="standardRule.png"/>
          <p:cNvPicPr>
            <a:picLocks noChangeAspect="1"/>
          </p:cNvPicPr>
          <p:nvPr/>
        </p:nvPicPr>
        <p:blipFill>
          <a:blip r:embed="rId3"/>
          <a:stretch>
            <a:fillRect/>
          </a:stretch>
        </p:blipFill>
        <p:spPr>
          <a:xfrm>
            <a:off x="2705100" y="4572000"/>
            <a:ext cx="3733800" cy="152400"/>
          </a:xfrm>
          <a:prstGeom prst="rect">
            <a:avLst/>
          </a:prstGeom>
          <a:effectLst>
            <a:outerShdw blurRad="25400" sx="101000" sy="101000" algn="ctr" rotWithShape="0">
              <a:prstClr val="black">
                <a:alpha val="40000"/>
              </a:prstClr>
            </a:outerShdw>
          </a:effectLst>
        </p:spPr>
      </p:pic>
      <p:pic>
        <p:nvPicPr>
          <p:cNvPr id="10" name="Picture 9" descr="pictureStamp-Frame.png"/>
          <p:cNvPicPr>
            <a:picLocks noChangeAspect="1"/>
          </p:cNvPicPr>
          <p:nvPr/>
        </p:nvPicPr>
        <p:blipFill>
          <a:blip r:embed="rId4"/>
          <a:stretch>
            <a:fillRect/>
          </a:stretch>
        </p:blipFill>
        <p:spPr>
          <a:xfrm rot="21366660">
            <a:off x="5138374" y="599839"/>
            <a:ext cx="1610332" cy="2025115"/>
          </a:xfrm>
          <a:prstGeom prst="rect">
            <a:avLst/>
          </a:prstGeom>
        </p:spPr>
      </p:pic>
      <p:pic>
        <p:nvPicPr>
          <p:cNvPr id="11" name="Picture 10" descr="pictureStamp-Frame.png"/>
          <p:cNvPicPr>
            <a:picLocks noChangeAspect="1"/>
          </p:cNvPicPr>
          <p:nvPr/>
        </p:nvPicPr>
        <p:blipFill>
          <a:blip r:embed="rId4"/>
          <a:stretch>
            <a:fillRect/>
          </a:stretch>
        </p:blipFill>
        <p:spPr>
          <a:xfrm rot="21329776">
            <a:off x="2072772" y="555386"/>
            <a:ext cx="1610332" cy="2025115"/>
          </a:xfrm>
          <a:prstGeom prst="rect">
            <a:avLst/>
          </a:prstGeom>
        </p:spPr>
      </p:pic>
      <p:sp>
        <p:nvSpPr>
          <p:cNvPr id="12" name="Picture Placeholder 2"/>
          <p:cNvSpPr>
            <a:spLocks noGrp="1"/>
          </p:cNvSpPr>
          <p:nvPr>
            <p:ph type="pic" idx="14"/>
          </p:nvPr>
        </p:nvSpPr>
        <p:spPr>
          <a:xfrm rot="21254634">
            <a:off x="2256146" y="735839"/>
            <a:ext cx="1243584" cy="1664208"/>
          </a:xfrm>
          <a:solidFill>
            <a:srgbClr val="FFFFFF">
              <a:shade val="85000"/>
            </a:srgbClr>
          </a:solidFill>
          <a:ln w="114300" cap="sq">
            <a:noFill/>
            <a:miter lim="800000"/>
          </a:ln>
          <a:effectLst/>
          <a:scene3d>
            <a:camera prst="perspectiveRelaxed">
              <a:rot lat="0" lon="0" rev="0"/>
            </a:camera>
            <a:lightRig rig="twoPt" dir="t">
              <a:rot lat="0" lon="0" rev="7200000"/>
            </a:lightRig>
          </a:scene3d>
          <a:sp3d prstMaterial="matte">
            <a:contourClr>
              <a:srgbClr val="FFFFFF"/>
            </a:contourClr>
          </a:sp3d>
        </p:spPr>
        <p:txBody>
          <a:bodyPr>
            <a:normAutofit/>
          </a:bodyPr>
          <a:lstStyle>
            <a:lvl1pPr marL="0" indent="0">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13" name="Picture Placeholder 2"/>
          <p:cNvSpPr>
            <a:spLocks noGrp="1"/>
          </p:cNvSpPr>
          <p:nvPr>
            <p:ph type="pic" idx="15"/>
          </p:nvPr>
        </p:nvSpPr>
        <p:spPr>
          <a:xfrm rot="21315648">
            <a:off x="5321748" y="780292"/>
            <a:ext cx="1243584" cy="1664208"/>
          </a:xfrm>
          <a:solidFill>
            <a:srgbClr val="FFFFFF">
              <a:shade val="85000"/>
            </a:srgbClr>
          </a:solidFill>
          <a:ln w="114300" cap="sq">
            <a:noFill/>
            <a:miter lim="800000"/>
          </a:ln>
          <a:effectLst/>
          <a:scene3d>
            <a:camera prst="perspectiveRelaxed">
              <a:rot lat="0" lon="0" rev="0"/>
            </a:camera>
            <a:lightRig rig="twoPt" dir="t">
              <a:rot lat="0" lon="0" rev="7200000"/>
            </a:lightRig>
          </a:scene3d>
          <a:sp3d prstMaterial="matte">
            <a:contourClr>
              <a:srgbClr val="FFFFFF"/>
            </a:contourClr>
          </a:sp3d>
        </p:spPr>
        <p:txBody>
          <a:bodyPr>
            <a:normAutofit/>
          </a:bodyPr>
          <a:lstStyle>
            <a:lvl1pPr marL="0" indent="0">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pic>
        <p:nvPicPr>
          <p:cNvPr id="14" name="Picture 13" descr="pictureStamp-Frame.png"/>
          <p:cNvPicPr>
            <a:picLocks noChangeAspect="1"/>
          </p:cNvPicPr>
          <p:nvPr/>
        </p:nvPicPr>
        <p:blipFill>
          <a:blip r:embed="rId4"/>
          <a:stretch>
            <a:fillRect/>
          </a:stretch>
        </p:blipFill>
        <p:spPr>
          <a:xfrm rot="151790">
            <a:off x="3591963" y="936015"/>
            <a:ext cx="1610332" cy="2025115"/>
          </a:xfrm>
          <a:prstGeom prst="rect">
            <a:avLst/>
          </a:prstGeom>
        </p:spPr>
      </p:pic>
      <p:sp>
        <p:nvSpPr>
          <p:cNvPr id="17" name="Picture Placeholder 2"/>
          <p:cNvSpPr>
            <a:spLocks noGrp="1"/>
          </p:cNvSpPr>
          <p:nvPr>
            <p:ph type="pic" idx="17"/>
          </p:nvPr>
        </p:nvSpPr>
        <p:spPr>
          <a:xfrm rot="100778">
            <a:off x="3775337" y="1116468"/>
            <a:ext cx="1243584" cy="1664208"/>
          </a:xfrm>
          <a:solidFill>
            <a:srgbClr val="FFFFFF">
              <a:shade val="85000"/>
            </a:srgbClr>
          </a:solidFill>
          <a:ln w="114300" cap="sq">
            <a:noFill/>
            <a:miter lim="800000"/>
          </a:ln>
          <a:effectLst/>
          <a:scene3d>
            <a:camera prst="perspectiveRelaxed">
              <a:rot lat="0" lon="0" rev="0"/>
            </a:camera>
            <a:lightRig rig="twoPt" dir="t">
              <a:rot lat="0" lon="0" rev="7200000"/>
            </a:lightRig>
          </a:scene3d>
          <a:sp3d prstMaterial="matte">
            <a:contourClr>
              <a:srgbClr val="FFFFFF"/>
            </a:contourClr>
          </a:sp3d>
        </p:spPr>
        <p:txBody>
          <a:bodyPr>
            <a:normAutofit/>
          </a:bodyPr>
          <a:lstStyle>
            <a:lvl1pPr marL="0" indent="0">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71500" y="1282700"/>
            <a:ext cx="8001000" cy="1917700"/>
          </a:xfrm>
        </p:spPr>
        <p:txBody>
          <a:bodyPr anchor="b" anchorCtr="0">
            <a:noAutofit/>
          </a:bodyPr>
          <a:lstStyle>
            <a:lvl1pPr algn="ctr">
              <a:defRPr sz="5600" b="0" cap="none" baseline="0">
                <a:solidFill>
                  <a:schemeClr val="tx1"/>
                </a:solidFill>
              </a:defRPr>
            </a:lvl1pPr>
          </a:lstStyle>
          <a:p>
            <a:r>
              <a:rPr lang="en-US" smtClean="0"/>
              <a:t>Click to edit Master title style</a:t>
            </a:r>
            <a:endParaRPr/>
          </a:p>
        </p:txBody>
      </p:sp>
      <p:sp>
        <p:nvSpPr>
          <p:cNvPr id="3" name="Text Placeholder 2"/>
          <p:cNvSpPr>
            <a:spLocks noGrp="1"/>
          </p:cNvSpPr>
          <p:nvPr>
            <p:ph type="body" idx="1"/>
          </p:nvPr>
        </p:nvSpPr>
        <p:spPr>
          <a:xfrm>
            <a:off x="571500" y="3644153"/>
            <a:ext cx="8001000" cy="833718"/>
          </a:xfrm>
        </p:spPr>
        <p:txBody>
          <a:bodyPr anchor="t" anchorCtr="0"/>
          <a:lstStyle>
            <a:lvl1pPr marL="0" indent="0" algn="ctr">
              <a:spcAft>
                <a:spcPts val="0"/>
              </a:spcAft>
              <a:buNone/>
              <a:defRPr sz="2000" cap="none" baseline="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7C3F878-F5E8-489B-AC8A-64F2A7E22C28}" type="datetimeFigureOut">
              <a:rPr lang="en-US" smtClean="0"/>
              <a:pPr/>
              <a:t>4/19/18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1FC063-5EA9-49AF-AFAF-D68C9E82B23B}" type="slidenum">
              <a:rPr lang="en-US" smtClean="0"/>
              <a:pPr/>
              <a:t>‹#›</a:t>
            </a:fld>
            <a:endParaRPr lang="en-US"/>
          </a:p>
        </p:txBody>
      </p:sp>
      <p:pic>
        <p:nvPicPr>
          <p:cNvPr id="9" name="Picture 8" descr="standardRule.png"/>
          <p:cNvPicPr>
            <a:picLocks noChangeAspect="1"/>
          </p:cNvPicPr>
          <p:nvPr/>
        </p:nvPicPr>
        <p:blipFill>
          <a:blip r:embed="rId2"/>
          <a:stretch>
            <a:fillRect/>
          </a:stretch>
        </p:blipFill>
        <p:spPr>
          <a:xfrm>
            <a:off x="2705100" y="3352800"/>
            <a:ext cx="3733800" cy="152400"/>
          </a:xfrm>
          <a:prstGeom prst="rect">
            <a:avLst/>
          </a:prstGeom>
          <a:effectLst>
            <a:outerShdw blurRad="25400" sx="101000" sy="101000" algn="ctr" rotWithShape="0">
              <a:prstClr val="black">
                <a:alpha val="40000"/>
              </a:prstClr>
            </a:outerShdw>
          </a:effectLst>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71500" y="274638"/>
            <a:ext cx="8001000" cy="1143000"/>
          </a:xfrm>
        </p:spPr>
        <p:txBody>
          <a:bodyPr/>
          <a:lstStyle/>
          <a:p>
            <a:r>
              <a:rPr lang="en-US" smtClean="0"/>
              <a:t>Click to edit Master title style</a:t>
            </a:r>
            <a:endParaRPr/>
          </a:p>
        </p:txBody>
      </p:sp>
      <p:sp>
        <p:nvSpPr>
          <p:cNvPr id="3" name="Content Placeholder 2"/>
          <p:cNvSpPr>
            <a:spLocks noGrp="1"/>
          </p:cNvSpPr>
          <p:nvPr>
            <p:ph sz="half" idx="1"/>
          </p:nvPr>
        </p:nvSpPr>
        <p:spPr>
          <a:xfrm>
            <a:off x="571500" y="1936751"/>
            <a:ext cx="3749040" cy="4102100"/>
          </a:xfrm>
        </p:spPr>
        <p:txBody>
          <a:bodyPr>
            <a:normAutofit/>
          </a:bodyPr>
          <a:lstStyle>
            <a:lvl1pPr>
              <a:spcAft>
                <a:spcPts val="1600"/>
              </a:spcAft>
              <a:defRPr sz="2000"/>
            </a:lvl1pPr>
            <a:lvl2pPr>
              <a:defRPr sz="1800"/>
            </a:lvl2pPr>
            <a:lvl3pPr>
              <a:defRPr sz="1800"/>
            </a:lvl3pPr>
            <a:lvl4pPr>
              <a:defRPr sz="1800"/>
            </a:lvl4pPr>
            <a:lvl5pPr>
              <a:defRPr sz="1800"/>
            </a:lvl5pPr>
            <a:lvl6pPr marL="2290763" indent="-461963">
              <a:defRPr sz="1800"/>
            </a:lvl6pPr>
            <a:lvl7pPr marL="2290763" indent="-461963">
              <a:defRPr sz="1800"/>
            </a:lvl7pPr>
            <a:lvl8pPr marL="2290763" indent="-461963">
              <a:defRPr sz="1800"/>
            </a:lvl8pPr>
            <a:lvl9pPr marL="2290763" indent="-461963">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Content Placeholder 3"/>
          <p:cNvSpPr>
            <a:spLocks noGrp="1"/>
          </p:cNvSpPr>
          <p:nvPr>
            <p:ph sz="half" idx="2"/>
          </p:nvPr>
        </p:nvSpPr>
        <p:spPr>
          <a:xfrm>
            <a:off x="4823460" y="1936751"/>
            <a:ext cx="3749040" cy="4102100"/>
          </a:xfrm>
        </p:spPr>
        <p:txBody>
          <a:bodyPr>
            <a:normAutofit/>
          </a:bodyPr>
          <a:lstStyle>
            <a:lvl1pPr>
              <a:spcAft>
                <a:spcPts val="1600"/>
              </a:spcAft>
              <a:defRPr sz="2000"/>
            </a:lvl1pPr>
            <a:lvl2pPr>
              <a:defRPr sz="1800"/>
            </a:lvl2pPr>
            <a:lvl3pPr>
              <a:defRPr sz="1800"/>
            </a:lvl3pPr>
            <a:lvl4pPr>
              <a:defRPr sz="1800"/>
            </a:lvl4pPr>
            <a:lvl5pPr>
              <a:defRPr sz="1800"/>
            </a:lvl5pPr>
            <a:lvl6pPr marL="2290763" indent="-461963">
              <a:defRPr sz="1800"/>
            </a:lvl6pPr>
            <a:lvl7pPr marL="2290763" indent="-461963">
              <a:defRPr sz="1800"/>
            </a:lvl7pPr>
            <a:lvl8pPr marL="2290763" indent="-461963">
              <a:defRPr sz="1800"/>
            </a:lvl8pPr>
            <a:lvl9pPr marL="2290763" indent="-461963">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B7C3F878-F5E8-489B-AC8A-64F2A7E22C28}" type="datetimeFigureOut">
              <a:rPr lang="en-US" smtClean="0"/>
              <a:pPr/>
              <a:t>4/19/18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1FC063-5EA9-49AF-AFAF-D68C9E82B23B}" type="slidenum">
              <a:rPr lang="en-US" smtClean="0"/>
              <a:pPr/>
              <a:t>‹#›</a:t>
            </a:fld>
            <a:endParaRPr lang="en-US"/>
          </a:p>
        </p:txBody>
      </p:sp>
      <p:pic>
        <p:nvPicPr>
          <p:cNvPr id="9" name="Picture 8" descr="standardRule.png"/>
          <p:cNvPicPr>
            <a:picLocks noChangeAspect="1"/>
          </p:cNvPicPr>
          <p:nvPr/>
        </p:nvPicPr>
        <p:blipFill>
          <a:blip r:embed="rId2"/>
          <a:stretch>
            <a:fillRect/>
          </a:stretch>
        </p:blipFill>
        <p:spPr>
          <a:xfrm>
            <a:off x="2705100" y="1524000"/>
            <a:ext cx="3733800" cy="152400"/>
          </a:xfrm>
          <a:prstGeom prst="rect">
            <a:avLst/>
          </a:prstGeom>
          <a:effectLst>
            <a:outerShdw blurRad="25400" sx="101000" sy="101000" algn="ctr" rotWithShape="0">
              <a:prstClr val="black">
                <a:alpha val="40000"/>
              </a:prstClr>
            </a:outerShdw>
          </a:effectLst>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71500" y="274638"/>
            <a:ext cx="8001000" cy="1143000"/>
          </a:xfrm>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571500" y="1874838"/>
            <a:ext cx="3749040" cy="639762"/>
          </a:xfrm>
        </p:spPr>
        <p:txBody>
          <a:bodyPr anchor="ctr" anchorCtr="0">
            <a:noAutofit/>
          </a:bodyPr>
          <a:lstStyle>
            <a:lvl1pPr marL="0" indent="0" algn="ctr">
              <a:spcAft>
                <a:spcPts val="0"/>
              </a:spcAft>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71500" y="2590800"/>
            <a:ext cx="3749040" cy="3448050"/>
          </a:xfrm>
        </p:spPr>
        <p:txBody>
          <a:bodyPr>
            <a:normAutofit/>
          </a:bodyPr>
          <a:lstStyle>
            <a:lvl1pPr>
              <a:spcAft>
                <a:spcPts val="1400"/>
              </a:spcAft>
              <a:defRPr sz="1800"/>
            </a:lvl1pPr>
            <a:lvl2pPr>
              <a:defRPr sz="1800"/>
            </a:lvl2pPr>
            <a:lvl3pPr>
              <a:defRPr sz="1800"/>
            </a:lvl3pPr>
            <a:lvl4pPr>
              <a:defRPr sz="1800"/>
            </a:lvl4pPr>
            <a:lvl5pPr>
              <a:defRPr sz="1800"/>
            </a:lvl5pPr>
            <a:lvl6pPr marL="2290763" indent="-461963">
              <a:defRPr sz="1800"/>
            </a:lvl6pPr>
            <a:lvl7pPr marL="2290763" indent="-461963">
              <a:defRPr sz="1800"/>
            </a:lvl7pPr>
            <a:lvl8pPr marL="2290763" indent="-461963">
              <a:defRPr sz="1800"/>
            </a:lvl8pPr>
            <a:lvl9pPr marL="2290763" indent="-461963">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Text Placeholder 4"/>
          <p:cNvSpPr>
            <a:spLocks noGrp="1"/>
          </p:cNvSpPr>
          <p:nvPr>
            <p:ph type="body" sz="quarter" idx="3"/>
          </p:nvPr>
        </p:nvSpPr>
        <p:spPr>
          <a:xfrm>
            <a:off x="4823460" y="1874838"/>
            <a:ext cx="3749040" cy="639762"/>
          </a:xfrm>
        </p:spPr>
        <p:txBody>
          <a:bodyPr anchor="ctr" anchorCtr="0">
            <a:noAutofit/>
          </a:bodyPr>
          <a:lstStyle>
            <a:lvl1pPr marL="0" indent="0" algn="ctr">
              <a:spcAft>
                <a:spcPts val="0"/>
              </a:spcAft>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823460" y="2590800"/>
            <a:ext cx="3749040" cy="3448050"/>
          </a:xfrm>
        </p:spPr>
        <p:txBody>
          <a:bodyPr>
            <a:normAutofit/>
          </a:bodyPr>
          <a:lstStyle>
            <a:lvl1pPr>
              <a:spcAft>
                <a:spcPts val="1400"/>
              </a:spcAft>
              <a:defRPr sz="1800"/>
            </a:lvl1pPr>
            <a:lvl2pPr>
              <a:defRPr sz="1800"/>
            </a:lvl2pPr>
            <a:lvl3pPr>
              <a:defRPr sz="1800"/>
            </a:lvl3pPr>
            <a:lvl4pPr>
              <a:defRPr sz="1800"/>
            </a:lvl4pPr>
            <a:lvl5pPr>
              <a:defRPr sz="1800"/>
            </a:lvl5pPr>
            <a:lvl6pPr marL="2290763" indent="-461963">
              <a:defRPr sz="1800"/>
            </a:lvl6pPr>
            <a:lvl7pPr marL="2290763" indent="-461963">
              <a:defRPr sz="1800"/>
            </a:lvl7pPr>
            <a:lvl8pPr marL="2290763" indent="-461963">
              <a:defRPr sz="1800"/>
            </a:lvl8pPr>
            <a:lvl9pPr marL="2290763" indent="-461963">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7" name="Date Placeholder 6"/>
          <p:cNvSpPr>
            <a:spLocks noGrp="1"/>
          </p:cNvSpPr>
          <p:nvPr>
            <p:ph type="dt" sz="half" idx="10"/>
          </p:nvPr>
        </p:nvSpPr>
        <p:spPr/>
        <p:txBody>
          <a:bodyPr/>
          <a:lstStyle/>
          <a:p>
            <a:fld id="{B7C3F878-F5E8-489B-AC8A-64F2A7E22C28}" type="datetimeFigureOut">
              <a:rPr lang="en-US" smtClean="0"/>
              <a:pPr/>
              <a:t>4/19/18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51FC063-5EA9-49AF-AFAF-D68C9E82B23B}" type="slidenum">
              <a:rPr lang="en-US" smtClean="0"/>
              <a:pPr/>
              <a:t>‹#›</a:t>
            </a:fld>
            <a:endParaRPr lang="en-US"/>
          </a:p>
        </p:txBody>
      </p:sp>
      <p:pic>
        <p:nvPicPr>
          <p:cNvPr id="11" name="Picture 10" descr="standardRule.png"/>
          <p:cNvPicPr>
            <a:picLocks noChangeAspect="1"/>
          </p:cNvPicPr>
          <p:nvPr/>
        </p:nvPicPr>
        <p:blipFill>
          <a:blip r:embed="rId2"/>
          <a:stretch>
            <a:fillRect/>
          </a:stretch>
        </p:blipFill>
        <p:spPr>
          <a:xfrm>
            <a:off x="2705100" y="1524000"/>
            <a:ext cx="3733800" cy="152400"/>
          </a:xfrm>
          <a:prstGeom prst="rect">
            <a:avLst/>
          </a:prstGeom>
          <a:effectLst>
            <a:outerShdw blurRad="25400" sx="101000" sy="101000" algn="ctr" rotWithShape="0">
              <a:prstClr val="black">
                <a:alpha val="40000"/>
              </a:prstClr>
            </a:outerShdw>
          </a:effectLst>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B7C3F878-F5E8-489B-AC8A-64F2A7E22C28}" type="datetimeFigureOut">
              <a:rPr lang="en-US" smtClean="0"/>
              <a:pPr/>
              <a:t>4/19/18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51FC063-5EA9-49AF-AFAF-D68C9E82B23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7C3F878-F5E8-489B-AC8A-64F2A7E22C28}" type="datetimeFigureOut">
              <a:rPr lang="en-US" smtClean="0"/>
              <a:pPr/>
              <a:t>4/19/18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51FC063-5EA9-49AF-AFAF-D68C9E82B23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96153" y="443752"/>
            <a:ext cx="3749040" cy="1707777"/>
          </a:xfrm>
        </p:spPr>
        <p:txBody>
          <a:bodyPr anchor="b">
            <a:noAutofit/>
          </a:bodyPr>
          <a:lstStyle>
            <a:lvl1pPr algn="ctr">
              <a:defRPr sz="3600" b="0"/>
            </a:lvl1pPr>
          </a:lstStyle>
          <a:p>
            <a:r>
              <a:rPr lang="en-US" smtClean="0"/>
              <a:t>Click to edit Master title style</a:t>
            </a:r>
            <a:endParaRPr/>
          </a:p>
        </p:txBody>
      </p:sp>
      <p:sp>
        <p:nvSpPr>
          <p:cNvPr id="3" name="Content Placeholder 2"/>
          <p:cNvSpPr>
            <a:spLocks noGrp="1"/>
          </p:cNvSpPr>
          <p:nvPr>
            <p:ph idx="1"/>
          </p:nvPr>
        </p:nvSpPr>
        <p:spPr>
          <a:xfrm>
            <a:off x="4827494" y="430306"/>
            <a:ext cx="3749040" cy="5608544"/>
          </a:xfrm>
        </p:spPr>
        <p:txBody>
          <a:bodyPr>
            <a:normAutofit/>
          </a:bodyPr>
          <a:lstStyle>
            <a:lvl1pPr>
              <a:defRPr sz="2400"/>
            </a:lvl1pPr>
            <a:lvl2pPr>
              <a:defRPr sz="2200"/>
            </a:lvl2pPr>
            <a:lvl3pPr>
              <a:defRPr sz="2000"/>
            </a:lvl3pPr>
            <a:lvl4pPr>
              <a:defRPr sz="1800"/>
            </a:lvl4pPr>
            <a:lvl5pPr>
              <a:defRPr sz="1800"/>
            </a:lvl5pPr>
            <a:lvl6pPr marL="2290763" indent="-461963">
              <a:defRPr sz="2000"/>
            </a:lvl6pPr>
            <a:lvl7pPr marL="2290763" indent="-461963">
              <a:defRPr sz="2000"/>
            </a:lvl7pPr>
            <a:lvl8pPr marL="2290763" indent="-461963">
              <a:defRPr sz="2000"/>
            </a:lvl8pPr>
            <a:lvl9pPr marL="2290763" indent="-461963">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Text Placeholder 3"/>
          <p:cNvSpPr>
            <a:spLocks noGrp="1"/>
          </p:cNvSpPr>
          <p:nvPr>
            <p:ph type="body" sz="half" idx="2"/>
          </p:nvPr>
        </p:nvSpPr>
        <p:spPr>
          <a:xfrm>
            <a:off x="596153" y="2554940"/>
            <a:ext cx="3749040" cy="3146613"/>
          </a:xfrm>
        </p:spPr>
        <p:txBody>
          <a:bodyPr>
            <a:normAutofit/>
          </a:bodyPr>
          <a:lstStyle>
            <a:lvl1pPr marL="0" indent="0" algn="ctr">
              <a:spcAft>
                <a:spcPts val="1000"/>
              </a:spcAft>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7C3F878-F5E8-489B-AC8A-64F2A7E22C28}" type="datetimeFigureOut">
              <a:rPr lang="en-US" smtClean="0"/>
              <a:pPr/>
              <a:t>4/19/18</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51FC063-5EA9-49AF-AFAF-D68C9E82B23B}" type="slidenum">
              <a:rPr lang="en-US" smtClean="0"/>
              <a:pPr/>
              <a:t>‹#›</a:t>
            </a:fld>
            <a:endParaRPr lang="en-US"/>
          </a:p>
        </p:txBody>
      </p:sp>
      <p:pic>
        <p:nvPicPr>
          <p:cNvPr id="9" name="Picture 8" descr="shortRule.png"/>
          <p:cNvPicPr>
            <a:picLocks noChangeAspect="1"/>
          </p:cNvPicPr>
          <p:nvPr/>
        </p:nvPicPr>
        <p:blipFill>
          <a:blip r:embed="rId2"/>
          <a:stretch>
            <a:fillRect/>
          </a:stretch>
        </p:blipFill>
        <p:spPr>
          <a:xfrm>
            <a:off x="1222898" y="2305609"/>
            <a:ext cx="2495550" cy="95250"/>
          </a:xfrm>
          <a:prstGeom prst="rect">
            <a:avLst/>
          </a:prstGeom>
          <a:effectLst>
            <a:outerShdw blurRad="25400" sx="101000" sy="101000" algn="ctr" rotWithShape="0">
              <a:prstClr val="black">
                <a:alpha val="40000"/>
              </a:prstClr>
            </a:outerShdw>
          </a:effectLst>
        </p:spPr>
      </p:pic>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20" Type="http://schemas.openxmlformats.org/officeDocument/2006/relationships/theme" Target="../theme/theme1.xml"/><Relationship Id="rId21" Type="http://schemas.openxmlformats.org/officeDocument/2006/relationships/image" Target="../media/image3.png"/><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pic>
        <p:nvPicPr>
          <p:cNvPr id="7" name="Picture 6" descr="TextPageOverlay.png"/>
          <p:cNvPicPr>
            <a:picLocks noChangeAspect="1"/>
          </p:cNvPicPr>
          <p:nvPr/>
        </p:nvPicPr>
        <p:blipFill>
          <a:blip r:embed="rId21"/>
          <a:stretch>
            <a:fillRect/>
          </a:stretch>
        </p:blipFill>
        <p:spPr>
          <a:xfrm>
            <a:off x="0" y="0"/>
            <a:ext cx="9144000" cy="6858000"/>
          </a:xfrm>
          <a:prstGeom prst="rect">
            <a:avLst/>
          </a:prstGeom>
        </p:spPr>
      </p:pic>
      <p:sp>
        <p:nvSpPr>
          <p:cNvPr id="5" name="Footer Placeholder 4"/>
          <p:cNvSpPr>
            <a:spLocks noGrp="1"/>
          </p:cNvSpPr>
          <p:nvPr>
            <p:ph type="ftr" sz="quarter" idx="3"/>
          </p:nvPr>
        </p:nvSpPr>
        <p:spPr>
          <a:xfrm>
            <a:off x="571500" y="6158753"/>
            <a:ext cx="3200400" cy="365125"/>
          </a:xfrm>
          <a:prstGeom prst="rect">
            <a:avLst/>
          </a:prstGeom>
        </p:spPr>
        <p:txBody>
          <a:bodyPr vert="horz" lIns="91440" tIns="45720" rIns="91440" bIns="45720" rtlCol="0" anchor="ctr"/>
          <a:lstStyle>
            <a:lvl1pPr algn="l">
              <a:defRPr sz="1200">
                <a:solidFill>
                  <a:schemeClr val="bg2"/>
                </a:solidFill>
              </a:defRPr>
            </a:lvl1pPr>
          </a:lstStyle>
          <a:p>
            <a:endParaRPr lang="en-US" dirty="0"/>
          </a:p>
        </p:txBody>
      </p:sp>
      <p:sp>
        <p:nvSpPr>
          <p:cNvPr id="2" name="Title Placeholder 1"/>
          <p:cNvSpPr>
            <a:spLocks noGrp="1"/>
          </p:cNvSpPr>
          <p:nvPr>
            <p:ph type="title"/>
          </p:nvPr>
        </p:nvSpPr>
        <p:spPr>
          <a:xfrm>
            <a:off x="571500" y="274638"/>
            <a:ext cx="8001000" cy="1143000"/>
          </a:xfrm>
          <a:prstGeom prst="rect">
            <a:avLst/>
          </a:prstGeom>
        </p:spPr>
        <p:txBody>
          <a:bodyPr vert="horz" lIns="91440" tIns="45720" rIns="91440" bIns="45720" rtlCol="0" anchor="ctr">
            <a:noAutofit/>
          </a:bodyPr>
          <a:lstStyle/>
          <a:p>
            <a:r>
              <a:rPr lang="en-US" smtClean="0"/>
              <a:t>Click to edit Master title style</a:t>
            </a:r>
            <a:endParaRPr/>
          </a:p>
        </p:txBody>
      </p:sp>
      <p:sp>
        <p:nvSpPr>
          <p:cNvPr id="3" name="Text Placeholder 2"/>
          <p:cNvSpPr>
            <a:spLocks noGrp="1"/>
          </p:cNvSpPr>
          <p:nvPr>
            <p:ph type="body" idx="1"/>
          </p:nvPr>
        </p:nvSpPr>
        <p:spPr>
          <a:xfrm>
            <a:off x="571500" y="1905000"/>
            <a:ext cx="80010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2"/>
          </p:nvPr>
        </p:nvSpPr>
        <p:spPr>
          <a:xfrm>
            <a:off x="5372100" y="6158753"/>
            <a:ext cx="3200400" cy="365125"/>
          </a:xfrm>
          <a:prstGeom prst="rect">
            <a:avLst/>
          </a:prstGeom>
        </p:spPr>
        <p:txBody>
          <a:bodyPr vert="horz" lIns="91440" tIns="45720" rIns="91440" bIns="45720" rtlCol="0" anchor="ctr"/>
          <a:lstStyle>
            <a:lvl1pPr algn="r">
              <a:defRPr sz="1200">
                <a:solidFill>
                  <a:schemeClr val="bg2"/>
                </a:solidFill>
              </a:defRPr>
            </a:lvl1pPr>
          </a:lstStyle>
          <a:p>
            <a:fld id="{B7C3F878-F5E8-489B-AC8A-64F2A7E22C28}" type="datetimeFigureOut">
              <a:rPr lang="en-US" smtClean="0"/>
              <a:pPr/>
              <a:t>4/19/18</a:t>
            </a:fld>
            <a:endParaRPr lang="en-US" dirty="0"/>
          </a:p>
        </p:txBody>
      </p:sp>
      <p:sp>
        <p:nvSpPr>
          <p:cNvPr id="6" name="Slide Number Placeholder 5"/>
          <p:cNvSpPr>
            <a:spLocks noGrp="1"/>
          </p:cNvSpPr>
          <p:nvPr>
            <p:ph type="sldNum" sz="quarter" idx="4"/>
          </p:nvPr>
        </p:nvSpPr>
        <p:spPr>
          <a:xfrm>
            <a:off x="4046220" y="6158753"/>
            <a:ext cx="1051560" cy="365125"/>
          </a:xfrm>
          <a:prstGeom prst="rect">
            <a:avLst/>
          </a:prstGeom>
        </p:spPr>
        <p:txBody>
          <a:bodyPr vert="horz" lIns="91440" tIns="45720" rIns="91440" bIns="45720" rtlCol="0" anchor="ctr"/>
          <a:lstStyle>
            <a:lvl1pPr algn="ctr">
              <a:defRPr sz="1200">
                <a:solidFill>
                  <a:schemeClr val="bg2"/>
                </a:solidFill>
              </a:defRPr>
            </a:lvl1pPr>
          </a:lstStyle>
          <a:p>
            <a:fld id="{651FC063-5EA9-49AF-AFAF-D68C9E82B23B}"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794" r:id="rId1"/>
    <p:sldLayoutId id="2147483795" r:id="rId2"/>
    <p:sldLayoutId id="2147483796" r:id="rId3"/>
    <p:sldLayoutId id="2147483797" r:id="rId4"/>
    <p:sldLayoutId id="2147483798" r:id="rId5"/>
    <p:sldLayoutId id="2147483799" r:id="rId6"/>
    <p:sldLayoutId id="2147483800" r:id="rId7"/>
    <p:sldLayoutId id="2147483801" r:id="rId8"/>
    <p:sldLayoutId id="2147483802" r:id="rId9"/>
    <p:sldLayoutId id="2147483803" r:id="rId10"/>
    <p:sldLayoutId id="2147483804" r:id="rId11"/>
    <p:sldLayoutId id="2147483805" r:id="rId12"/>
    <p:sldLayoutId id="2147483806" r:id="rId13"/>
    <p:sldLayoutId id="2147483807" r:id="rId14"/>
    <p:sldLayoutId id="2147483808" r:id="rId15"/>
    <p:sldLayoutId id="2147483809" r:id="rId16"/>
    <p:sldLayoutId id="2147483810" r:id="rId17"/>
    <p:sldLayoutId id="2147483811" r:id="rId18"/>
    <p:sldLayoutId id="2147483812" r:id="rId19"/>
  </p:sldLayoutIdLst>
  <p:txStyles>
    <p:titleStyle>
      <a:lvl1pPr algn="ctr" defTabSz="914400" rtl="0" eaLnBrk="1" latinLnBrk="0" hangingPunct="1">
        <a:spcBef>
          <a:spcPct val="0"/>
        </a:spcBef>
        <a:buNone/>
        <a:defRPr sz="5400" kern="1200">
          <a:solidFill>
            <a:schemeClr val="tx1"/>
          </a:solidFill>
          <a:latin typeface="+mj-lt"/>
          <a:ea typeface="+mj-ea"/>
          <a:cs typeface="+mj-cs"/>
        </a:defRPr>
      </a:lvl1pPr>
    </p:titleStyle>
    <p:bodyStyle>
      <a:lvl1pPr marL="457200" indent="-457200" algn="l" defTabSz="914400" rtl="0" eaLnBrk="1" latinLnBrk="0" hangingPunct="1">
        <a:spcBef>
          <a:spcPts val="0"/>
        </a:spcBef>
        <a:spcAft>
          <a:spcPts val="2000"/>
        </a:spcAft>
        <a:buFont typeface="Wingdings 2" pitchFamily="18" charset="2"/>
        <a:buChar char=""/>
        <a:defRPr sz="2400" kern="1200">
          <a:solidFill>
            <a:schemeClr val="tx1"/>
          </a:solidFill>
          <a:latin typeface="+mn-lt"/>
          <a:ea typeface="+mn-ea"/>
          <a:cs typeface="+mn-cs"/>
        </a:defRPr>
      </a:lvl1pPr>
      <a:lvl2pPr marL="914400" indent="-457200" algn="l" defTabSz="914400" rtl="0" eaLnBrk="1" latinLnBrk="0" hangingPunct="1">
        <a:spcBef>
          <a:spcPts val="0"/>
        </a:spcBef>
        <a:spcAft>
          <a:spcPts val="1000"/>
        </a:spcAft>
        <a:buClr>
          <a:schemeClr val="bg2"/>
        </a:buClr>
        <a:buFont typeface="Wingdings 2" pitchFamily="18" charset="2"/>
        <a:buChar char=""/>
        <a:defRPr sz="2200" kern="1200">
          <a:solidFill>
            <a:schemeClr val="tx1"/>
          </a:solidFill>
          <a:latin typeface="+mn-lt"/>
          <a:ea typeface="+mn-ea"/>
          <a:cs typeface="+mn-cs"/>
        </a:defRPr>
      </a:lvl2pPr>
      <a:lvl3pPr marL="1371600" indent="-457200" algn="l" defTabSz="914400" rtl="0" eaLnBrk="1" latinLnBrk="0" hangingPunct="1">
        <a:spcBef>
          <a:spcPts val="0"/>
        </a:spcBef>
        <a:spcAft>
          <a:spcPts val="1000"/>
        </a:spcAft>
        <a:buFont typeface="Wingdings 2" pitchFamily="18" charset="2"/>
        <a:buChar char=""/>
        <a:defRPr sz="2000" kern="1200">
          <a:solidFill>
            <a:schemeClr val="tx1"/>
          </a:solidFill>
          <a:latin typeface="+mn-lt"/>
          <a:ea typeface="+mn-ea"/>
          <a:cs typeface="+mn-cs"/>
        </a:defRPr>
      </a:lvl3pPr>
      <a:lvl4pPr marL="1828800" indent="-457200" algn="l" defTabSz="914400" rtl="0" eaLnBrk="1" latinLnBrk="0" hangingPunct="1">
        <a:spcBef>
          <a:spcPts val="0"/>
        </a:spcBef>
        <a:spcAft>
          <a:spcPts val="1000"/>
        </a:spcAft>
        <a:buClr>
          <a:schemeClr val="bg2"/>
        </a:buClr>
        <a:buFont typeface="Wingdings 2" pitchFamily="18" charset="2"/>
        <a:buChar char=""/>
        <a:defRPr sz="1800" kern="1200">
          <a:solidFill>
            <a:schemeClr val="tx1"/>
          </a:solidFill>
          <a:latin typeface="+mn-lt"/>
          <a:ea typeface="+mn-ea"/>
          <a:cs typeface="+mn-cs"/>
        </a:defRPr>
      </a:lvl4pPr>
      <a:lvl5pPr marL="2286000" indent="-457200" algn="l" defTabSz="914400" rtl="0" eaLnBrk="1" latinLnBrk="0" hangingPunct="1">
        <a:spcBef>
          <a:spcPts val="0"/>
        </a:spcBef>
        <a:spcAft>
          <a:spcPts val="1000"/>
        </a:spcAft>
        <a:buFont typeface="Wingdings 2" pitchFamily="18" charset="2"/>
        <a:buChar char=""/>
        <a:defRPr sz="1800" kern="1200">
          <a:solidFill>
            <a:schemeClr val="tx1"/>
          </a:solidFill>
          <a:latin typeface="+mn-lt"/>
          <a:ea typeface="+mn-ea"/>
          <a:cs typeface="+mn-cs"/>
        </a:defRPr>
      </a:lvl5pPr>
      <a:lvl6pPr marL="2743200" indent="-461963" algn="l" defTabSz="914400" rtl="0" eaLnBrk="1" latinLnBrk="0" hangingPunct="1">
        <a:spcBef>
          <a:spcPts val="0"/>
        </a:spcBef>
        <a:spcAft>
          <a:spcPts val="600"/>
        </a:spcAft>
        <a:buClr>
          <a:schemeClr val="bg2"/>
        </a:buClr>
        <a:buFont typeface="Wingdings 2" pitchFamily="18" charset="2"/>
        <a:buChar char="ò"/>
        <a:defRPr lang="en-US" sz="1800" kern="1200" dirty="0" smtClean="0">
          <a:solidFill>
            <a:schemeClr val="tx1"/>
          </a:solidFill>
          <a:latin typeface="+mn-lt"/>
          <a:ea typeface="+mn-ea"/>
          <a:cs typeface="+mn-cs"/>
        </a:defRPr>
      </a:lvl6pPr>
      <a:lvl7pPr marL="3205163" indent="-461963" algn="l" defTabSz="914400" rtl="0" eaLnBrk="1" latinLnBrk="0" hangingPunct="1">
        <a:spcBef>
          <a:spcPts val="0"/>
        </a:spcBef>
        <a:spcAft>
          <a:spcPts val="600"/>
        </a:spcAft>
        <a:buFont typeface="Wingdings 2" pitchFamily="18" charset="2"/>
        <a:buChar char="ò"/>
        <a:defRPr lang="en-US" sz="1800" kern="1200" dirty="0" smtClean="0">
          <a:solidFill>
            <a:schemeClr val="tx1"/>
          </a:solidFill>
          <a:latin typeface="+mn-lt"/>
          <a:ea typeface="+mn-ea"/>
          <a:cs typeface="+mn-cs"/>
        </a:defRPr>
      </a:lvl7pPr>
      <a:lvl8pPr marL="3657600" indent="-461963" algn="l" defTabSz="914400" rtl="0" eaLnBrk="1" latinLnBrk="0" hangingPunct="1">
        <a:spcBef>
          <a:spcPts val="0"/>
        </a:spcBef>
        <a:spcAft>
          <a:spcPts val="600"/>
        </a:spcAft>
        <a:buClr>
          <a:schemeClr val="bg2"/>
        </a:buClr>
        <a:buFont typeface="Wingdings 2" pitchFamily="18" charset="2"/>
        <a:buChar char="ò"/>
        <a:defRPr lang="en-US" sz="1800" kern="1200" dirty="0" smtClean="0">
          <a:solidFill>
            <a:schemeClr val="tx1"/>
          </a:solidFill>
          <a:latin typeface="+mn-lt"/>
          <a:ea typeface="+mn-ea"/>
          <a:cs typeface="+mn-cs"/>
        </a:defRPr>
      </a:lvl8pPr>
      <a:lvl9pPr marL="4119563" indent="-461963" algn="l" defTabSz="914400" rtl="0" eaLnBrk="1" latinLnBrk="0" hangingPunct="1">
        <a:spcBef>
          <a:spcPts val="0"/>
        </a:spcBef>
        <a:spcAft>
          <a:spcPts val="600"/>
        </a:spcAft>
        <a:buFont typeface="Wingdings 2" pitchFamily="18" charset="2"/>
        <a:buChar char="ò"/>
        <a:defRPr lang="en-US" sz="1800" kern="1200" dirty="0" smtClean="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hyperlink" Target="http://davidboje.com/Canterbury" TargetMode="External"/><Relationship Id="rId3" Type="http://schemas.openxmlformats.org/officeDocument/2006/relationships/image" Target="../media/image10.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www.keepeek.com/Digital-Asset-Management/oecd/environment/oecd-environmental-performance-reviews-new-zealand-2017/water-resources-management_9789264268203-11-en%23.WrP3OJNuZR0" TargetMode="External"/><Relationship Id="rId3"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hyperlink" Target="https://en.wikipedia.org/wiki/Nick_Smith_(New_Zealand_politician)" TargetMode="External"/><Relationship Id="rId4" Type="http://schemas.openxmlformats.org/officeDocument/2006/relationships/hyperlink" Target="https://www.parliament.nz/en/mps-and-electorates/members-of-parliament/smith-nick/" TargetMode="External"/><Relationship Id="rId5" Type="http://schemas.openxmlformats.org/officeDocument/2006/relationships/hyperlink" Target="http://www.nzherald.co.nz/nz/news/article.cfm?c_id=1&amp;objectid=11920270" TargetMode="External"/><Relationship Id="rId6" Type="http://schemas.openxmlformats.org/officeDocument/2006/relationships/image" Target="../media/image12.png"/><Relationship Id="rId7" Type="http://schemas.openxmlformats.org/officeDocument/2006/relationships/image" Target="../media/image19.png"/><Relationship Id="rId1" Type="http://schemas.openxmlformats.org/officeDocument/2006/relationships/slideLayout" Target="../slideLayouts/slideLayout2.xml"/><Relationship Id="rId2" Type="http://schemas.openxmlformats.org/officeDocument/2006/relationships/hyperlink" Target="http://www.magazinestoday.co.nz/the-brutal-truth/"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magazinestoday.co.nz/the-brutal-truth/" TargetMode="External"/><Relationship Id="rId3" Type="http://schemas.openxmlformats.org/officeDocument/2006/relationships/hyperlink" Target="https://www.facebook.com/LanPhamECan/videos/497934863941696/"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png"/><Relationship Id="rId3" Type="http://schemas.openxmlformats.org/officeDocument/2006/relationships/hyperlink" Target="https://www.stuff.co.nz/the-press/news/98792294/ecan-elections-unlikely-before-2019" TargetMode="External"/></Relationships>
</file>

<file path=ppt/slides/_rels/slide14.xml.rels><?xml version="1.0" encoding="UTF-8" standalone="yes"?>
<Relationships xmlns="http://schemas.openxmlformats.org/package/2006/relationships"><Relationship Id="rId3" Type="http://schemas.openxmlformats.org/officeDocument/2006/relationships/hyperlink" Target="https://www.stuff.co.nz/environment/101194040/eight-years-on-and-canterburys-environment-still-has-no-democracy" TargetMode="External"/><Relationship Id="rId4" Type="http://schemas.openxmlformats.org/officeDocument/2006/relationships/image" Target="../media/image21.png"/><Relationship Id="rId1" Type="http://schemas.openxmlformats.org/officeDocument/2006/relationships/slideLayout" Target="../slideLayouts/slideLayout2.xml"/><Relationship Id="rId2" Type="http://schemas.openxmlformats.org/officeDocument/2006/relationships/hyperlink" Target="https://blog.greens.org.nz/2010/06/13/thousands-protest-against-the-ecan-coup"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www.youtube.com/watch?v=qmbTqq0D_8E" TargetMode="External"/><Relationship Id="rId3"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hyperlink" Target="https://www.landcareresearch.co.nz/__data/assets/pdf_file/0007/77047/2_1_Harmsworth.pdf" TargetMode="External"/><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www.youtube.com/watch?v=_uQXCJKRcLM"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canterbury.ac.nz/ucpolicylibrary/GetPolicy.aspx?file=Sustainability%20Framework.pdf"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1" Type="http://schemas.openxmlformats.org/officeDocument/2006/relationships/slideLayout" Target="../slideLayouts/slideLayout2.xml"/><Relationship Id="rId2" Type="http://schemas.openxmlformats.org/officeDocument/2006/relationships/hyperlink" Target="https://www.facebook.com/LanPhamECan/videos/222016844866834/?t=83"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environmentguide.org.nz/issues/marine/kaitiakitanga/what-is-kaitiakitanga/"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ngaitahu.iwi.nz/ngai-tahu/the-settlement/settlement-offer/cultural-redress/ownership-and-control/mahinga-kai/" TargetMode="External"/><Relationship Id="rId3" Type="http://schemas.openxmlformats.org/officeDocument/2006/relationships/hyperlink" Target="https://www.chchdilemmas.co.nz/red-zone/mahinga-kai"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hyperlink" Target="https://www.landcareresearch.co.nz/about/sustainability/voices/matauranga-maori/what-is-matauranga-maori" TargetMode="External"/></Relationships>
</file>

<file path=ppt/slides/_rels/slide23.xml.rels><?xml version="1.0" encoding="UTF-8" standalone="yes"?>
<Relationships xmlns="http://schemas.openxmlformats.org/package/2006/relationships"><Relationship Id="rId3" Type="http://schemas.openxmlformats.org/officeDocument/2006/relationships/hyperlink" Target="http://www.hauhake.auckland.ac.nz/record/197132" TargetMode="External"/><Relationship Id="rId4" Type="http://schemas.openxmlformats.org/officeDocument/2006/relationships/hyperlink" Target="https://poutamapounamu.org.nz/assets/resources/site/Dawn-Lawrence-Thesis.pdf" TargetMode="External"/><Relationship Id="rId5" Type="http://schemas.openxmlformats.org/officeDocument/2006/relationships/hyperlink" Target="https://scholarspace.manoa.hawaii.edu/bitstream/10125/46869/1/EDPVol37%231_46-52.pdf" TargetMode="External"/><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25.xml.rels><?xml version="1.0" encoding="UTF-8" standalone="yes"?>
<Relationships xmlns="http://schemas.openxmlformats.org/package/2006/relationships"><Relationship Id="rId3" Type="http://schemas.openxmlformats.org/officeDocument/2006/relationships/hyperlink" Target="https://www.dropbox.com/s/ouhy1hvutny8tci/Storytelling%20Globalization%20and%20the%20Future%20Jan%2027%202018.docx?dl=0" TargetMode="External"/><Relationship Id="rId4" Type="http://schemas.openxmlformats.org/officeDocument/2006/relationships/hyperlink" Target="http://www.msu.ac.zw/elearning/material/temp/1335344125freire_pedagogy_of_the_oppresed.pdf" TargetMode="External"/><Relationship Id="rId5" Type="http://schemas.openxmlformats.org/officeDocument/2006/relationships/hyperlink" Target="file://localhost/at%20http/::www.ankn.uaf.edu:curriculum:Articles:GrahamSmith:index.html" TargetMode="External"/><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canterbury.ac.nz/ucpolicylibrary/GetPolicy.aspx?file=Sustainability%20Framework.pdf" TargetMode="Externa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https://stars.aashe.org/" TargetMode="External"/><Relationship Id="rId4" Type="http://schemas.openxmlformats.org/officeDocument/2006/relationships/image" Target="../media/image26.png"/><Relationship Id="rId5" Type="http://schemas.openxmlformats.org/officeDocument/2006/relationships/image" Target="../media/image27.png"/><Relationship Id="rId1" Type="http://schemas.openxmlformats.org/officeDocument/2006/relationships/slideLayout" Target="../slideLayouts/slideLayout2.xml"/><Relationship Id="rId2" Type="http://schemas.openxmlformats.org/officeDocument/2006/relationships/image" Target="../media/image25.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4.png"/><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30.xml.rels><?xml version="1.0" encoding="UTF-8" standalone="yes"?>
<Relationships xmlns="http://schemas.openxmlformats.org/package/2006/relationships"><Relationship Id="rId3" Type="http://schemas.openxmlformats.org/officeDocument/2006/relationships/hyperlink" Target="http://www.canterbury.ac.nz/media/documents/brochure/sustain/History_of_Sustainability_Initiatives_at_UC.pdf" TargetMode="External"/><Relationship Id="rId4" Type="http://schemas.openxmlformats.org/officeDocument/2006/relationships/hyperlink" Target="http://www.canterbury.ac.nz/life/sustainability/other-uc-initiatives/energy/" TargetMode="External"/><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31.xml.rels><?xml version="1.0" encoding="UTF-8" standalone="yes"?>
<Relationships xmlns="http://schemas.openxmlformats.org/package/2006/relationships"><Relationship Id="rId3" Type="http://schemas.openxmlformats.org/officeDocument/2006/relationships/hyperlink" Target="http://www.canterbury.ac.nz/media/documents/science-documents/sustainability/UC-sustainability-map.pdf" TargetMode="External"/><Relationship Id="rId4" Type="http://schemas.openxmlformats.org/officeDocument/2006/relationships/hyperlink" Target="http://www.canterbury.ac.nz/life/sustainability/sustainability-office/sustainability-awards/past-sustainability-awards/" TargetMode="External"/><Relationship Id="rId5" Type="http://schemas.openxmlformats.org/officeDocument/2006/relationships/hyperlink" Target="http://www.canterbury.ac.nz/life/sustainability/sustainability-news-and-events/sustainability-newsletter/" TargetMode="External"/><Relationship Id="rId6" Type="http://schemas.openxmlformats.org/officeDocument/2006/relationships/hyperlink" Target="http://www.canterbury.ac.nz/life/sustainability/sustainability-office/sustainability-office-reports/" TargetMode="External"/><Relationship Id="rId7" Type="http://schemas.openxmlformats.org/officeDocument/2006/relationships/hyperlink" Target="http://www.canterbury.ac.nz/media/documents/sustain/Edible_campus_map_2016WEB.pdf" TargetMode="External"/><Relationship Id="rId8" Type="http://schemas.openxmlformats.org/officeDocument/2006/relationships/hyperlink" Target="http://www.canterbury.ac.nz/life/sustainability/water-conservation-and-restoration/restoring-our-waterways/teaching/" TargetMode="External"/><Relationship Id="rId9" Type="http://schemas.openxmlformats.org/officeDocument/2006/relationships/hyperlink" Target="http://www.canterbury.ac.nz/life/sustainability/other-uc-initiatives/green-buildings/" TargetMode="External"/><Relationship Id="rId1" Type="http://schemas.openxmlformats.org/officeDocument/2006/relationships/slideLayout" Target="../slideLayouts/slideLayout2.xml"/><Relationship Id="rId2" Type="http://schemas.openxmlformats.org/officeDocument/2006/relationships/hyperlink" Target="http://www.canterbury.ac.nz/life/sustainability/sustainability-research-profile/" TargetMode="External"/></Relationships>
</file>

<file path=ppt/slides/_rels/slide32.xml.rels><?xml version="1.0" encoding="UTF-8" standalone="yes"?>
<Relationships xmlns="http://schemas.openxmlformats.org/package/2006/relationships"><Relationship Id="rId3" Type="http://schemas.openxmlformats.org/officeDocument/2006/relationships/hyperlink" Target="https://en.wikipedia.org/wiki/University_of_Canterbury%23cite_note-Chronology-55" TargetMode="External"/><Relationship Id="rId4" Type="http://schemas.openxmlformats.org/officeDocument/2006/relationships/hyperlink" Target="https://en.wikipedia.org/wiki/University_of_Canterbury%23cite_note-57" TargetMode="External"/><Relationship Id="rId5" Type="http://schemas.openxmlformats.org/officeDocument/2006/relationships/hyperlink" Target="https://www.ecan.govt.nz/about-us/your-council/about-the-commissioners/" TargetMode="External"/><Relationship Id="rId6" Type="http://schemas.openxmlformats.org/officeDocument/2006/relationships/hyperlink" Target="https://en.wikipedia.org/wiki/University_of_Canterbury%23cite_note-Wood_appointment-46" TargetMode="External"/><Relationship Id="rId7" Type="http://schemas.openxmlformats.org/officeDocument/2006/relationships/hyperlink" Target="http://www.canterbury.ac.nz/media/documents/brochure/sustain/History_of_Sustainability_Initiatives_at_UC.pdf" TargetMode="External"/><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33.xml.rels><?xml version="1.0" encoding="UTF-8" standalone="yes"?>
<Relationships xmlns="http://schemas.openxmlformats.org/package/2006/relationships"><Relationship Id="rId3" Type="http://schemas.openxmlformats.org/officeDocument/2006/relationships/hyperlink" Target="http://www.canterbury.ac.nz/ucpolicylibrary/GetPolicy.aspx?file=Sustainability%20Framework.pdf" TargetMode="External"/><Relationship Id="rId4" Type="http://schemas.openxmlformats.org/officeDocument/2006/relationships/hyperlink" Target="http://www.canterbury.ac.nz/life/sustainability/sustainability-office/sustainability-office-reports/usaege/" TargetMode="External"/><Relationship Id="rId5" Type="http://schemas.openxmlformats.org/officeDocument/2006/relationships/hyperlink" Target="http://www.canterbury.ac.nz/support/equity/" TargetMode="External"/><Relationship Id="rId6" Type="http://schemas.openxmlformats.org/officeDocument/2006/relationships/hyperlink" Target="http://www.canterbury.ac.nz/about/governance/annual-reports/" TargetMode="External"/><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1.xml"/><Relationship Id="rId3" Type="http://schemas.openxmlformats.org/officeDocument/2006/relationships/image" Target="../media/image10.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davidboje.com/Canterbury" TargetMode="External"/><Relationship Id="rId3" Type="http://schemas.openxmlformats.org/officeDocument/2006/relationships/image" Target="../media/image10.png"/></Relationships>
</file>

<file path=ppt/slides/_rels/slide36.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png"/><Relationship Id="rId5" Type="http://schemas.openxmlformats.org/officeDocument/2006/relationships/hyperlink" Target="http://greening.nmsu.edu/about-the-project/history-of-sustainability-at-nmsu/" TargetMode="External"/><Relationship Id="rId6" Type="http://schemas.openxmlformats.org/officeDocument/2006/relationships/hyperlink" Target="https://prezi.com/xibtkp8jr8ni/education-research-sustainability-committee/" TargetMode="External"/><Relationship Id="rId1" Type="http://schemas.openxmlformats.org/officeDocument/2006/relationships/slideLayout" Target="../slideLayouts/slideLayout18.xml"/><Relationship Id="rId2" Type="http://schemas.openxmlformats.org/officeDocument/2006/relationships/notesSlide" Target="../notesSlides/notesSlide12.xml"/></Relationships>
</file>

<file path=ppt/slides/_rels/slide37.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2.gif"/><Relationship Id="rId5" Type="http://schemas.openxmlformats.org/officeDocument/2006/relationships/image" Target="../media/image33.gif"/><Relationship Id="rId1" Type="http://schemas.openxmlformats.org/officeDocument/2006/relationships/slideLayout" Target="../slideLayouts/slideLayout2.xml"/><Relationship Id="rId2" Type="http://schemas.openxmlformats.org/officeDocument/2006/relationships/image" Target="../media/image30.png"/></Relationships>
</file>

<file path=ppt/slides/_rels/slide38.xml.rels><?xml version="1.0" encoding="UTF-8" standalone="yes"?>
<Relationships xmlns="http://schemas.openxmlformats.org/package/2006/relationships"><Relationship Id="rId3" Type="http://schemas.openxmlformats.org/officeDocument/2006/relationships/hyperlink" Target="http://www.presidentsclimatecommitment.org/files/documents/briefing-papers/climate-science.pdf" TargetMode="External"/><Relationship Id="rId4" Type="http://schemas.openxmlformats.org/officeDocument/2006/relationships/hyperlink" Target="http://www.greenreportcard.org/report-card-2009/schools/new-mexico-state-university.html" TargetMode="External"/><Relationship Id="rId5" Type="http://schemas.openxmlformats.org/officeDocument/2006/relationships/hyperlink" Target="http://www.ulsf.org/programs_talloires_td.html" TargetMode="External"/><Relationship Id="rId1" Type="http://schemas.openxmlformats.org/officeDocument/2006/relationships/slideLayout" Target="../slideLayouts/slideLayout2.xml"/><Relationship Id="rId2" Type="http://schemas.openxmlformats.org/officeDocument/2006/relationships/hyperlink" Target="http://www.presidentsclimatecommitment.org/" TargetMode="Externa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png"/></Relationships>
</file>

<file path=ppt/slides/_rels/slide41.xml.rels><?xml version="1.0" encoding="UTF-8" standalone="yes"?>
<Relationships xmlns="http://schemas.openxmlformats.org/package/2006/relationships"><Relationship Id="rId3" Type="http://schemas.openxmlformats.org/officeDocument/2006/relationships/hyperlink" Target="https://stars.aashe.org/" TargetMode="External"/><Relationship Id="rId4" Type="http://schemas.openxmlformats.org/officeDocument/2006/relationships/image" Target="../media/image26.png"/><Relationship Id="rId5" Type="http://schemas.openxmlformats.org/officeDocument/2006/relationships/image" Target="../media/image36.png"/><Relationship Id="rId6" Type="http://schemas.openxmlformats.org/officeDocument/2006/relationships/image" Target="../media/image37.png"/><Relationship Id="rId1" Type="http://schemas.openxmlformats.org/officeDocument/2006/relationships/slideLayout" Target="../slideLayouts/slideLayout17.xml"/><Relationship Id="rId2" Type="http://schemas.openxmlformats.org/officeDocument/2006/relationships/hyperlink" Target="https://stars.aashe.org/institutions/new-mexico-state-university-nm/report/2017-01-26/" TargetMode="External"/></Relationships>
</file>

<file path=ppt/slides/_rels/slide42.xml.rels><?xml version="1.0" encoding="UTF-8" standalone="yes"?>
<Relationships xmlns="http://schemas.openxmlformats.org/package/2006/relationships"><Relationship Id="rId20" Type="http://schemas.openxmlformats.org/officeDocument/2006/relationships/hyperlink" Target="https://stars.aashe.org/institutions/new-mexico-state-university-nm/report/2011-09-07/ER/co-curricular-education/Tier2-8/" TargetMode="External"/><Relationship Id="rId21" Type="http://schemas.openxmlformats.org/officeDocument/2006/relationships/hyperlink" Target="https://stars.aashe.org/" TargetMode="External"/><Relationship Id="rId22" Type="http://schemas.openxmlformats.org/officeDocument/2006/relationships/image" Target="../media/image26.png"/><Relationship Id="rId23" Type="http://schemas.openxmlformats.org/officeDocument/2006/relationships/hyperlink" Target="https://stars.aashe.org/institutions/new-mexico-state-university-nm/report/2011-09-07/ER/curriculum/ER-5/" TargetMode="External"/><Relationship Id="rId24" Type="http://schemas.openxmlformats.org/officeDocument/2006/relationships/hyperlink" Target="https://stars.aashe.org/institutions/new-mexico-state-university-nm/report/2011-09-07/ER/curriculum/ER-6/" TargetMode="External"/><Relationship Id="rId25" Type="http://schemas.openxmlformats.org/officeDocument/2006/relationships/hyperlink" Target="https://stars.aashe.org/institutions/new-mexico-state-university-nm/report/2011-09-07/ER/curriculum/ER-7/" TargetMode="External"/><Relationship Id="rId26" Type="http://schemas.openxmlformats.org/officeDocument/2006/relationships/hyperlink" Target="https://stars.aashe.org/institutions/new-mexico-state-university-nm/report/2011-09-07/ER/curriculum/ER-8/" TargetMode="External"/><Relationship Id="rId27" Type="http://schemas.openxmlformats.org/officeDocument/2006/relationships/hyperlink" Target="https://stars.aashe.org/institutions/new-mexico-state-university-nm/report/2011-09-07/ER/curriculum/ER-9/" TargetMode="External"/><Relationship Id="rId28" Type="http://schemas.openxmlformats.org/officeDocument/2006/relationships/hyperlink" Target="https://stars.aashe.org/institutions/new-mexico-state-university-nm/report/2011-09-07/ER/curriculum/ER-10/" TargetMode="External"/><Relationship Id="rId29" Type="http://schemas.openxmlformats.org/officeDocument/2006/relationships/hyperlink" Target="https://stars.aashe.org/institutions/new-mexico-state-university-nm/report/2011-09-07/ER/curriculum/ER-11/" TargetMode="External"/><Relationship Id="rId1" Type="http://schemas.openxmlformats.org/officeDocument/2006/relationships/slideLayout" Target="../slideLayouts/slideLayout18.xml"/><Relationship Id="rId2" Type="http://schemas.openxmlformats.org/officeDocument/2006/relationships/hyperlink" Target="http://www.aashe.org/files/documents/STARS/2.0/stars_2.0.2_credit_ac_1.pdf" TargetMode="External"/><Relationship Id="rId3" Type="http://schemas.openxmlformats.org/officeDocument/2006/relationships/hyperlink" Target="http://www.aashe.org/files/documents/STARS/2.0/stars_2.0.2_credit_ac_2.pdf" TargetMode="External"/><Relationship Id="rId4" Type="http://schemas.openxmlformats.org/officeDocument/2006/relationships/hyperlink" Target="http://www.aashe.org/files/documents/STARS/2.0/stars_2.0.2_credit_ac_3.pdf" TargetMode="External"/><Relationship Id="rId5" Type="http://schemas.openxmlformats.org/officeDocument/2006/relationships/hyperlink" Target="http://www.aashe.org/files/documents/STARS/2.0/stars_2.0.2_credit_ac_4.pdf" TargetMode="External"/><Relationship Id="rId30" Type="http://schemas.openxmlformats.org/officeDocument/2006/relationships/hyperlink" Target="https://stars.aashe.org/institutions/new-mexico-state-university-nm/report/2011-09-07/ER/curriculum/ER-12/" TargetMode="External"/><Relationship Id="rId31" Type="http://schemas.openxmlformats.org/officeDocument/2006/relationships/hyperlink" Target="https://stars.aashe.org/institutions/new-mexico-state-university-nm/report/2011-09-07/ER/curriculum/ER-13/" TargetMode="External"/><Relationship Id="rId32" Type="http://schemas.openxmlformats.org/officeDocument/2006/relationships/hyperlink" Target="https://stars.aashe.org/institutions/new-mexico-state-university-nm/report/2011-09-07/ER/curriculum/ER-14/" TargetMode="External"/><Relationship Id="rId9" Type="http://schemas.openxmlformats.org/officeDocument/2006/relationships/hyperlink" Target="https://stars.aashe.org/institutions/new-mexico-state-university-nm/report/2011-09-07/ER/co-curricular-education/ER-1/" TargetMode="External"/><Relationship Id="rId6" Type="http://schemas.openxmlformats.org/officeDocument/2006/relationships/hyperlink" Target="http://www.aashe.org/files/documents/STARS/2.0/stars_2.0.2_credit_ac_5.pdf" TargetMode="External"/><Relationship Id="rId7" Type="http://schemas.openxmlformats.org/officeDocument/2006/relationships/hyperlink" Target="http://www.aashe.org/files/documents/STARS/2.0/stars_2.0.2_credit_ac_7.pdf" TargetMode="External"/><Relationship Id="rId8" Type="http://schemas.openxmlformats.org/officeDocument/2006/relationships/hyperlink" Target="http://www.aashe.org/files/documents/STARS/2.0/stars_2.0.2_credit_ac_8.pdf" TargetMode="External"/><Relationship Id="rId33" Type="http://schemas.openxmlformats.org/officeDocument/2006/relationships/hyperlink" Target="https://stars.aashe.org/institutions/new-mexico-state-university-nm/report/2011-09-07/ER/research/ER-15/" TargetMode="External"/><Relationship Id="rId34" Type="http://schemas.openxmlformats.org/officeDocument/2006/relationships/hyperlink" Target="https://stars.aashe.org/institutions/new-mexico-state-university-nm/report/2011-09-07/ER/research/ER-16/" TargetMode="External"/><Relationship Id="rId35" Type="http://schemas.openxmlformats.org/officeDocument/2006/relationships/hyperlink" Target="https://stars.aashe.org/institutions/new-mexico-state-university-nm/report/2011-09-07/ER/research/ER-17/" TargetMode="External"/><Relationship Id="rId36" Type="http://schemas.openxmlformats.org/officeDocument/2006/relationships/hyperlink" Target="https://stars.aashe.org/institutions/new-mexico-state-university-nm/report/2011-09-07/ER/research/ER-18/" TargetMode="External"/><Relationship Id="rId10" Type="http://schemas.openxmlformats.org/officeDocument/2006/relationships/hyperlink" Target="https://stars.aashe.org/institutions/new-mexico-state-university-nm/report/2011-09-07/ER/co-curricular-education/ER-2/" TargetMode="External"/><Relationship Id="rId11" Type="http://schemas.openxmlformats.org/officeDocument/2006/relationships/hyperlink" Target="https://stars.aashe.org/institutions/new-mexico-state-university-nm/report/2011-09-07/ER/co-curricular-education/ER-3/" TargetMode="External"/><Relationship Id="rId12" Type="http://schemas.openxmlformats.org/officeDocument/2006/relationships/hyperlink" Target="https://stars.aashe.org/institutions/new-mexico-state-university-nm/report/2011-09-07/ER/co-curricular-education/ER-4/" TargetMode="External"/><Relationship Id="rId13" Type="http://schemas.openxmlformats.org/officeDocument/2006/relationships/hyperlink" Target="https://stars.aashe.org/institutions/new-mexico-state-university-nm/report/2011-09-07/ER/co-curricular-education/Tier2-1/" TargetMode="External"/><Relationship Id="rId14" Type="http://schemas.openxmlformats.org/officeDocument/2006/relationships/hyperlink" Target="https://stars.aashe.org/institutions/new-mexico-state-university-nm/report/2011-09-07/ER/co-curricular-education/Tier2-2/" TargetMode="External"/><Relationship Id="rId15" Type="http://schemas.openxmlformats.org/officeDocument/2006/relationships/hyperlink" Target="https://stars.aashe.org/institutions/new-mexico-state-university-nm/report/2011-09-07/ER/co-curricular-education/Tier2-3/" TargetMode="External"/><Relationship Id="rId16" Type="http://schemas.openxmlformats.org/officeDocument/2006/relationships/hyperlink" Target="https://stars.aashe.org/institutions/new-mexico-state-university-nm/report/2011-09-07/ER/co-curricular-education/Tier2-4/" TargetMode="External"/><Relationship Id="rId17" Type="http://schemas.openxmlformats.org/officeDocument/2006/relationships/hyperlink" Target="https://stars.aashe.org/institutions/new-mexico-state-university-nm/report/2011-09-07/ER/co-curricular-education/Tier2-5/" TargetMode="External"/><Relationship Id="rId18" Type="http://schemas.openxmlformats.org/officeDocument/2006/relationships/hyperlink" Target="https://stars.aashe.org/institutions/new-mexico-state-university-nm/report/2011-09-07/ER/co-curricular-education/Tier2-6/" TargetMode="External"/><Relationship Id="rId19" Type="http://schemas.openxmlformats.org/officeDocument/2006/relationships/hyperlink" Target="https://stars.aashe.org/institutions/new-mexico-state-university-nm/report/2011-09-07/ER/co-curricular-education/Tier2-7/" TargetMode="External"/><Relationship Id="rId37" Type="http://schemas.openxmlformats.org/officeDocument/2006/relationships/hyperlink" Target="https://stars.aashe.org/institutions/new-mexico-state-university-nm/report/2011-09-07/ER/research/ER-19/" TargetMode="External"/><Relationship Id="rId38" Type="http://schemas.openxmlformats.org/officeDocument/2006/relationships/hyperlink" Target="http://www.aashe.org/files/documents/STARS/2.0/stars_2.0.2_credit_ac_9.pdf" TargetMode="External"/><Relationship Id="rId39" Type="http://schemas.openxmlformats.org/officeDocument/2006/relationships/hyperlink" Target="http://www.aashe.org/files/documents/STARS/2.0/stars_2.0.2_credit_ac_10.pdf" TargetMode="External"/><Relationship Id="rId40" Type="http://schemas.openxmlformats.org/officeDocument/2006/relationships/hyperlink" Target="http://www.aashe.org/files/documents/STARS/2.0/stars_2.0.2_credit_ac_11.pdf" TargetMode="External"/></Relationships>
</file>

<file path=ppt/slides/_rels/slide43.xml.rels><?xml version="1.0" encoding="UTF-8" standalone="yes"?>
<Relationships xmlns="http://schemas.openxmlformats.org/package/2006/relationships"><Relationship Id="rId9" Type="http://schemas.openxmlformats.org/officeDocument/2006/relationships/hyperlink" Target="http://www.aashe.org/files/documents/STARS/2.0/stars_2.0.2_credit_op_19.pdf" TargetMode="External"/><Relationship Id="rId20" Type="http://schemas.openxmlformats.org/officeDocument/2006/relationships/image" Target="../media/image26.png"/><Relationship Id="rId21" Type="http://schemas.openxmlformats.org/officeDocument/2006/relationships/hyperlink" Target="http://www.aashe.org/files/documents/STARS/2.0/stars_2.0.2_credit_op_1.pdf" TargetMode="External"/><Relationship Id="rId22" Type="http://schemas.openxmlformats.org/officeDocument/2006/relationships/hyperlink" Target="http://www.aashe.org/files/documents/STARS/2.0/stars_2.0.2_credit_op_2.pdf" TargetMode="External"/><Relationship Id="rId23" Type="http://schemas.openxmlformats.org/officeDocument/2006/relationships/hyperlink" Target="http://www.aashe.org/files/documents/STARS/2.0/stars_2.0.2_credit_op_3.pdf" TargetMode="External"/><Relationship Id="rId24" Type="http://schemas.openxmlformats.org/officeDocument/2006/relationships/hyperlink" Target="http://www.aashe.org/files/documents/STARS/2.0/stars_2.0.2_credit_op_4.pdf" TargetMode="External"/><Relationship Id="rId25" Type="http://schemas.openxmlformats.org/officeDocument/2006/relationships/hyperlink" Target="http://www.aashe.org/files/documents/STARS/2.0/stars_2.0.2_credit_op_5.pdf" TargetMode="External"/><Relationship Id="rId26" Type="http://schemas.openxmlformats.org/officeDocument/2006/relationships/hyperlink" Target="http://www.aashe.org/files/documents/STARS/2.0/stars_2.0.2_credit_op_6.pdf" TargetMode="External"/><Relationship Id="rId27" Type="http://schemas.openxmlformats.org/officeDocument/2006/relationships/hyperlink" Target="http://www.aashe.org/files/documents/STARS/2.0/stars_2.0.2_credit_op_7.pdf" TargetMode="External"/><Relationship Id="rId28" Type="http://schemas.openxmlformats.org/officeDocument/2006/relationships/hyperlink" Target="http://www.aashe.org/files/documents/STARS/2.0/stars_2.0.2_credit_op_8.pdf" TargetMode="External"/><Relationship Id="rId29" Type="http://schemas.openxmlformats.org/officeDocument/2006/relationships/hyperlink" Target="http://www.aashe.org/files/documents/STARS/2.0/stars_2.0.2_credit_op_9.pdf" TargetMode="External"/><Relationship Id="rId30" Type="http://schemas.openxmlformats.org/officeDocument/2006/relationships/hyperlink" Target="http://www.aashe.org/files/documents/STARS/2.0/stars_2.0.2_credit_op_10.pdf" TargetMode="External"/><Relationship Id="rId31" Type="http://schemas.openxmlformats.org/officeDocument/2006/relationships/hyperlink" Target="http://www.aashe.org/files/documents/STARS/2.0/stars_2.0.2_credit_op_11.pdf" TargetMode="External"/><Relationship Id="rId10" Type="http://schemas.openxmlformats.org/officeDocument/2006/relationships/hyperlink" Target="http://www.aashe.org/files/documents/STARS/2.0/stars_2.0.2_credit_op_20.pdf" TargetMode="External"/><Relationship Id="rId11" Type="http://schemas.openxmlformats.org/officeDocument/2006/relationships/hyperlink" Target="http://www.aashe.org/files/documents/STARS/2.0/stars_2.0.2_credit_op_21.pdf" TargetMode="External"/><Relationship Id="rId12" Type="http://schemas.openxmlformats.org/officeDocument/2006/relationships/hyperlink" Target="http://www.aashe.org/files/documents/STARS/2.0/stars_2.0.2_credit_op_22.pdf" TargetMode="External"/><Relationship Id="rId13" Type="http://schemas.openxmlformats.org/officeDocument/2006/relationships/hyperlink" Target="http://www.aashe.org/files/documents/STARS/2.0/stars_2.0.2_credit_op_23.pdf" TargetMode="External"/><Relationship Id="rId14" Type="http://schemas.openxmlformats.org/officeDocument/2006/relationships/hyperlink" Target="http://www.aashe.org/files/documents/STARS/2.0/stars_2.0.2_credit_op_24.pdf" TargetMode="External"/><Relationship Id="rId15" Type="http://schemas.openxmlformats.org/officeDocument/2006/relationships/hyperlink" Target="http://www.aashe.org/files/documents/STARS/2.0/stars_2.0.2_credit_op_25.pdf" TargetMode="External"/><Relationship Id="rId16" Type="http://schemas.openxmlformats.org/officeDocument/2006/relationships/hyperlink" Target="http://www.aashe.org/files/documents/STARS/2.0/stars_2.0.2_credit_op_26.pdf" TargetMode="External"/><Relationship Id="rId17" Type="http://schemas.openxmlformats.org/officeDocument/2006/relationships/hyperlink" Target="http://www.aashe.org/files/documents/STARS/2.0/stars_2.0.2_credit_op_27.pdf" TargetMode="External"/><Relationship Id="rId18" Type="http://schemas.openxmlformats.org/officeDocument/2006/relationships/hyperlink" Target="http://www.aashe.org/files/documents/STARS/2.0/stars_2.0.2_credit_op_28.pdf" TargetMode="External"/><Relationship Id="rId19" Type="http://schemas.openxmlformats.org/officeDocument/2006/relationships/hyperlink" Target="https://stars.aashe.org/" TargetMode="External"/><Relationship Id="rId1" Type="http://schemas.openxmlformats.org/officeDocument/2006/relationships/slideLayout" Target="../slideLayouts/slideLayout18.xml"/><Relationship Id="rId2" Type="http://schemas.openxmlformats.org/officeDocument/2006/relationships/hyperlink" Target="http://www.aashe.org/files/documents/STARS/2.0/stars_2.0.2_credit_op_12.pdf" TargetMode="External"/><Relationship Id="rId3" Type="http://schemas.openxmlformats.org/officeDocument/2006/relationships/hyperlink" Target="http://www.aashe.org/files/documents/STARS/2.0/stars_2.0.2_credit_op_13.pdf" TargetMode="External"/><Relationship Id="rId4" Type="http://schemas.openxmlformats.org/officeDocument/2006/relationships/hyperlink" Target="http://www.aashe.org/files/documents/STARS/2.0/stars_2.0.2_credit_op_14.pdf" TargetMode="External"/><Relationship Id="rId5" Type="http://schemas.openxmlformats.org/officeDocument/2006/relationships/hyperlink" Target="http://www.aashe.org/files/documents/STARS/2.0/stars_2.0.2_credit_op_15.pdf" TargetMode="External"/><Relationship Id="rId6" Type="http://schemas.openxmlformats.org/officeDocument/2006/relationships/hyperlink" Target="http://www.aashe.org/files/documents/STARS/2.0/stars_2.0.2_credit_op_16.pdf" TargetMode="External"/><Relationship Id="rId7" Type="http://schemas.openxmlformats.org/officeDocument/2006/relationships/hyperlink" Target="http://www.aashe.org/files/documents/STARS/2.0/stars_2.0.2_credit_op_17.pdf" TargetMode="External"/><Relationship Id="rId8" Type="http://schemas.openxmlformats.org/officeDocument/2006/relationships/hyperlink" Target="http://www.aashe.org/files/documents/STARS/2.0/stars_2.0.2_credit_op_18.pdf" TargetMode="External"/></Relationships>
</file>

<file path=ppt/slides/_rels/slide44.xml.rels><?xml version="1.0" encoding="UTF-8" standalone="yes"?>
<Relationships xmlns="http://schemas.openxmlformats.org/package/2006/relationships"><Relationship Id="rId20" Type="http://schemas.openxmlformats.org/officeDocument/2006/relationships/hyperlink" Target="http://www.aashe.org/files/documents/STARS/2.0/stars_2.0.2_credit_pa_1.pdf" TargetMode="External"/><Relationship Id="rId21" Type="http://schemas.openxmlformats.org/officeDocument/2006/relationships/hyperlink" Target="http://www.aashe.org/files/documents/STARS/2.0/stars_2.0.2_credit_pa_2.pdf" TargetMode="External"/><Relationship Id="rId22" Type="http://schemas.openxmlformats.org/officeDocument/2006/relationships/hyperlink" Target="http://www.aashe.org/files/documents/STARS/2.0/stars_2.0.2_credit_pa_3.pdf" TargetMode="External"/><Relationship Id="rId23" Type="http://schemas.openxmlformats.org/officeDocument/2006/relationships/hyperlink" Target="http://www.aashe.org/files/documents/STARS/2.0/stars_2.0.2_credit_pa_4.pdf" TargetMode="External"/><Relationship Id="rId24" Type="http://schemas.openxmlformats.org/officeDocument/2006/relationships/hyperlink" Target="http://www.aashe.org/files/documents/STARS/2.0/stars_2.0.2_credit_pa_5.pdf" TargetMode="External"/><Relationship Id="rId25" Type="http://schemas.openxmlformats.org/officeDocument/2006/relationships/hyperlink" Target="http://www.aashe.org/files/documents/STARS/2.0/stars_2.0.2_credit_pa_6.pdf" TargetMode="External"/><Relationship Id="rId26" Type="http://schemas.openxmlformats.org/officeDocument/2006/relationships/hyperlink" Target="http://www.aashe.org/files/documents/STARS/2.0/stars_2.0.2_credit_pa_7.pdf" TargetMode="External"/><Relationship Id="rId27" Type="http://schemas.openxmlformats.org/officeDocument/2006/relationships/hyperlink" Target="http://www.aashe.org/files/documents/STARS/2.0/stars_2.0.2_credit_pa_8.pdf" TargetMode="External"/><Relationship Id="rId28" Type="http://schemas.openxmlformats.org/officeDocument/2006/relationships/hyperlink" Target="http://www.aashe.org/files/documents/STARS/2.0/stars_2.0.2_credit_pa_9.pdf" TargetMode="External"/><Relationship Id="rId29" Type="http://schemas.openxmlformats.org/officeDocument/2006/relationships/hyperlink" Target="http://www.aashe.org/files/documents/STARS/2.0/stars_2.0.2_credit_pa_10.pdf" TargetMode="External"/><Relationship Id="rId1" Type="http://schemas.openxmlformats.org/officeDocument/2006/relationships/slideLayout" Target="../slideLayouts/slideLayout18.xml"/><Relationship Id="rId2" Type="http://schemas.openxmlformats.org/officeDocument/2006/relationships/hyperlink" Target="http://www.aashe.org/files/documents/STARS/2.0/stars_2.0.2_credit_en_1.pdf" TargetMode="External"/><Relationship Id="rId3" Type="http://schemas.openxmlformats.org/officeDocument/2006/relationships/hyperlink" Target="http://www.aashe.org/files/documents/STARS/2.0/stars_2.0.2_credit_en_2.pdf" TargetMode="External"/><Relationship Id="rId4" Type="http://schemas.openxmlformats.org/officeDocument/2006/relationships/hyperlink" Target="http://www.aashe.org/files/documents/STARS/2.0/stars_2.0.2_credit_en_3.pdf" TargetMode="External"/><Relationship Id="rId5" Type="http://schemas.openxmlformats.org/officeDocument/2006/relationships/hyperlink" Target="http://www.aashe.org/files/documents/STARS/2.0/stars_2.0.2_credit_en_4.pdf" TargetMode="External"/><Relationship Id="rId30" Type="http://schemas.openxmlformats.org/officeDocument/2006/relationships/hyperlink" Target="http://www.aashe.org/files/documents/STARS/2.0/stars_2.0.2_credit_pa_11.pdf" TargetMode="External"/><Relationship Id="rId31" Type="http://schemas.openxmlformats.org/officeDocument/2006/relationships/hyperlink" Target="http://www.aashe.org/files/documents/STARS/2.0/stars_2.0.2_credit_pa_12.pdf" TargetMode="External"/><Relationship Id="rId32" Type="http://schemas.openxmlformats.org/officeDocument/2006/relationships/hyperlink" Target="http://www.aashe.org/files/documents/STARS/2.0/stars_2.0.2_credit_pa_13.pdf" TargetMode="External"/><Relationship Id="rId9" Type="http://schemas.openxmlformats.org/officeDocument/2006/relationships/hyperlink" Target="http://www.aashe.org/files/documents/STARS/2.0/stars_2.0.2_credit_en_8.pdf" TargetMode="External"/><Relationship Id="rId6" Type="http://schemas.openxmlformats.org/officeDocument/2006/relationships/hyperlink" Target="http://www.aashe.org/files/documents/STARS/2.0/stars_2.0.2_credit_en_5.pdf" TargetMode="External"/><Relationship Id="rId7" Type="http://schemas.openxmlformats.org/officeDocument/2006/relationships/hyperlink" Target="http://www.aashe.org/files/documents/STARS/2.0/stars_2.0.2_credit_en_6.pdf" TargetMode="External"/><Relationship Id="rId8" Type="http://schemas.openxmlformats.org/officeDocument/2006/relationships/hyperlink" Target="http://www.aashe.org/files/documents/STARS/2.0/stars_2.0.2_credit_en_7.pdf" TargetMode="External"/><Relationship Id="rId33" Type="http://schemas.openxmlformats.org/officeDocument/2006/relationships/hyperlink" Target="http://www.aashe.org/files/documents/STARS/2.0/stars_2.0.2_credit_pa_14.pdf" TargetMode="External"/><Relationship Id="rId34" Type="http://schemas.openxmlformats.org/officeDocument/2006/relationships/hyperlink" Target="http://www.aashe.org/files/documents/STARS/2.0/stars_2.0.2_credit_pa_15.pdf" TargetMode="External"/><Relationship Id="rId10" Type="http://schemas.openxmlformats.org/officeDocument/2006/relationships/hyperlink" Target="http://www.aashe.org/files/documents/STARS/2.0/stars_2.0.2_credit_en_9.pdf" TargetMode="External"/><Relationship Id="rId11" Type="http://schemas.openxmlformats.org/officeDocument/2006/relationships/hyperlink" Target="http://www.aashe.org/files/documents/STARS/2.0/stars_2.0.2_credit_en_10.pdf" TargetMode="External"/><Relationship Id="rId12" Type="http://schemas.openxmlformats.org/officeDocument/2006/relationships/hyperlink" Target="http://www.aashe.org/files/documents/STARS/2.0/stars_2.0.2_credit_en_11.pdf" TargetMode="External"/><Relationship Id="rId13" Type="http://schemas.openxmlformats.org/officeDocument/2006/relationships/hyperlink" Target="http://www.aashe.org/files/documents/STARS/2.0/stars_2.0.2_credit_en_12.pdf" TargetMode="External"/><Relationship Id="rId14" Type="http://schemas.openxmlformats.org/officeDocument/2006/relationships/hyperlink" Target="http://www.aashe.org/files/documents/STARS/2.0/stars_2.0.2_credit_en_13.pdf" TargetMode="External"/><Relationship Id="rId15" Type="http://schemas.openxmlformats.org/officeDocument/2006/relationships/hyperlink" Target="http://www.aashe.org/files/documents/STARS/2.0/stars_2.0.2_credit_en_14.pdf" TargetMode="External"/><Relationship Id="rId16" Type="http://schemas.openxmlformats.org/officeDocument/2006/relationships/hyperlink" Target="http://www.aashe.org/files/documents/STARS/2.0/stars_2.0.2_credit_en_15.pdf" TargetMode="External"/><Relationship Id="rId17" Type="http://schemas.openxmlformats.org/officeDocument/2006/relationships/hyperlink" Target="http://www.aashe.org/files/documents/STARS/2.0/stars_2.0.2_credit_en_16.pdf" TargetMode="External"/><Relationship Id="rId18" Type="http://schemas.openxmlformats.org/officeDocument/2006/relationships/hyperlink" Target="https://stars.aashe.org/" TargetMode="External"/><Relationship Id="rId19" Type="http://schemas.openxmlformats.org/officeDocument/2006/relationships/image" Target="../media/image26.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10.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10.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10.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0.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stars.aashe.org/" TargetMode="External"/><Relationship Id="rId3" Type="http://schemas.openxmlformats.org/officeDocument/2006/relationships/image" Target="../media/image2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15.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39.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4.xml.rels><?xml version="1.0" encoding="UTF-8" standalone="yes"?>
<Relationships xmlns="http://schemas.openxmlformats.org/package/2006/relationships"><Relationship Id="rId3" Type="http://schemas.openxmlformats.org/officeDocument/2006/relationships/image" Target="../media/image41.png"/><Relationship Id="rId4" Type="http://schemas.openxmlformats.org/officeDocument/2006/relationships/image" Target="../media/image42.png"/><Relationship Id="rId5" Type="http://schemas.openxmlformats.org/officeDocument/2006/relationships/image" Target="../media/image43.png"/><Relationship Id="rId6" Type="http://schemas.openxmlformats.org/officeDocument/2006/relationships/image" Target="../media/image44.png"/><Relationship Id="rId1" Type="http://schemas.openxmlformats.org/officeDocument/2006/relationships/slideLayout" Target="../slideLayouts/slideLayout2.xml"/><Relationship Id="rId2" Type="http://schemas.openxmlformats.org/officeDocument/2006/relationships/image" Target="../media/image40.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schoolofsustainability.asu.edu/degrees/bachelor-arts/" TargetMode="External"/><Relationship Id="rId3" Type="http://schemas.openxmlformats.org/officeDocument/2006/relationships/hyperlink" Target="https://schoolofsustainability.asu.edu/degrees/bachelor-science/" TargetMode="External"/></Relationships>
</file>

<file path=ppt/slides/_rels/slide57.xml.rels><?xml version="1.0" encoding="UTF-8" standalone="yes"?>
<Relationships xmlns="http://schemas.openxmlformats.org/package/2006/relationships"><Relationship Id="rId3" Type="http://schemas.openxmlformats.org/officeDocument/2006/relationships/package" Target="../embeddings/Microsoft_Word_Document1.docx"/><Relationship Id="rId4" Type="http://schemas.openxmlformats.org/officeDocument/2006/relationships/image" Target="../media/image45.png"/><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hyperlink" Target="http://www.theguardian.com/environment/blog/2013/aug/29/meaningless-word-sustainability-banned" TargetMode="Externa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4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 Id="rId3" Type="http://schemas.openxmlformats.org/officeDocument/2006/relationships/image" Target="../media/image47.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cholarworks.umt.edu/cgi/viewcontent.cgi?article=5331&amp;context=etd" TargetMode="Externa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8.png"/></Relationships>
</file>

<file path=ppt/slides/_rels/slide7.xml.rels><?xml version="1.0" encoding="UTF-8" standalone="yes"?>
<Relationships xmlns="http://schemas.openxmlformats.org/package/2006/relationships"><Relationship Id="rId3" Type="http://schemas.openxmlformats.org/officeDocument/2006/relationships/hyperlink" Target="https://statisticsnz.shinyapps.io/river_water_quality_nitrogen/" TargetMode="External"/><Relationship Id="rId4" Type="http://schemas.openxmlformats.org/officeDocument/2006/relationships/image" Target="../media/image16.png"/><Relationship Id="rId1" Type="http://schemas.openxmlformats.org/officeDocument/2006/relationships/slideLayout" Target="../slideLayouts/slideLayout17.xml"/><Relationship Id="rId2" Type="http://schemas.openxmlformats.org/officeDocument/2006/relationships/notesSlide" Target="../notesSlides/notesSlide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oecd.org/newzealand/environmental-pressures-rising-in-new-zealand.htm" TargetMode="External"/><Relationship Id="rId3"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71500" y="2588088"/>
            <a:ext cx="8001000" cy="2424766"/>
          </a:xfrm>
        </p:spPr>
        <p:txBody>
          <a:bodyPr>
            <a:normAutofit fontScale="90000"/>
          </a:bodyPr>
          <a:lstStyle/>
          <a:p>
            <a:r>
              <a:rPr lang="en-US" dirty="0" smtClean="0"/>
              <a:t>Formation of ‘School of Sustainability’ SOS and Wonder Woman 2.0 Story</a:t>
            </a:r>
            <a:endParaRPr lang="en-US" dirty="0"/>
          </a:p>
        </p:txBody>
      </p:sp>
      <p:sp>
        <p:nvSpPr>
          <p:cNvPr id="3" name="Subtitle 2"/>
          <p:cNvSpPr>
            <a:spLocks noGrp="1"/>
          </p:cNvSpPr>
          <p:nvPr>
            <p:ph type="subTitle" idx="1"/>
          </p:nvPr>
        </p:nvSpPr>
        <p:spPr>
          <a:xfrm>
            <a:off x="571500" y="5412687"/>
            <a:ext cx="8001000" cy="1219200"/>
          </a:xfrm>
        </p:spPr>
        <p:txBody>
          <a:bodyPr/>
          <a:lstStyle/>
          <a:p>
            <a:r>
              <a:rPr lang="en-US" dirty="0" smtClean="0"/>
              <a:t>David M. Boje</a:t>
            </a:r>
          </a:p>
          <a:p>
            <a:r>
              <a:rPr lang="en-US" dirty="0" smtClean="0"/>
              <a:t>Ph.D. &amp; Faculty Seminar 27 March 2018</a:t>
            </a:r>
          </a:p>
          <a:p>
            <a:r>
              <a:rPr lang="en-US" dirty="0" smtClean="0"/>
              <a:t>Slides and books at </a:t>
            </a:r>
            <a:r>
              <a:rPr lang="en-US" dirty="0" smtClean="0">
                <a:hlinkClick r:id="rId2"/>
              </a:rPr>
              <a:t>http://davidboje.com/Canterbury</a:t>
            </a:r>
            <a:r>
              <a:rPr lang="en-US" dirty="0" smtClean="0"/>
              <a:t> </a:t>
            </a:r>
            <a:endParaRPr lang="en-US" dirty="0"/>
          </a:p>
        </p:txBody>
      </p:sp>
      <p:pic>
        <p:nvPicPr>
          <p:cNvPr id="4" name="Picture 3"/>
          <p:cNvPicPr>
            <a:picLocks noChangeAspect="1"/>
          </p:cNvPicPr>
          <p:nvPr/>
        </p:nvPicPr>
        <p:blipFill>
          <a:blip r:embed="rId3"/>
          <a:stretch>
            <a:fillRect/>
          </a:stretch>
        </p:blipFill>
        <p:spPr>
          <a:xfrm>
            <a:off x="3072318" y="0"/>
            <a:ext cx="2170270" cy="2355338"/>
          </a:xfrm>
          <a:prstGeom prst="rect">
            <a:avLst/>
          </a:prstGeom>
        </p:spPr>
      </p:pic>
    </p:spTree>
    <p:extLst>
      <p:ext uri="{BB962C8B-B14F-4D97-AF65-F5344CB8AC3E}">
        <p14:creationId xmlns:p14="http://schemas.microsoft.com/office/powerpoint/2010/main" val="3255444562"/>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800" dirty="0" smtClean="0">
                <a:hlinkClick r:id="rId2"/>
              </a:rPr>
              <a:t>Click for OECD 2017 Report</a:t>
            </a:r>
            <a:endParaRPr lang="en-US" sz="4800" dirty="0"/>
          </a:p>
        </p:txBody>
      </p:sp>
      <p:pic>
        <p:nvPicPr>
          <p:cNvPr id="4" name="Picture 3"/>
          <p:cNvPicPr>
            <a:picLocks noChangeAspect="1"/>
          </p:cNvPicPr>
          <p:nvPr/>
        </p:nvPicPr>
        <p:blipFill>
          <a:blip r:embed="rId3"/>
          <a:stretch>
            <a:fillRect/>
          </a:stretch>
        </p:blipFill>
        <p:spPr>
          <a:xfrm>
            <a:off x="0" y="1190051"/>
            <a:ext cx="9144000" cy="5490566"/>
          </a:xfrm>
          <a:prstGeom prst="rect">
            <a:avLst/>
          </a:prstGeom>
        </p:spPr>
      </p:pic>
      <p:sp>
        <p:nvSpPr>
          <p:cNvPr id="5" name="TextBox 4"/>
          <p:cNvSpPr txBox="1"/>
          <p:nvPr/>
        </p:nvSpPr>
        <p:spPr>
          <a:xfrm>
            <a:off x="0" y="1190051"/>
            <a:ext cx="9144000" cy="5262979"/>
          </a:xfrm>
          <a:prstGeom prst="rect">
            <a:avLst/>
          </a:prstGeom>
          <a:solidFill>
            <a:schemeClr val="accent2">
              <a:lumMod val="20000"/>
              <a:lumOff val="80000"/>
            </a:schemeClr>
          </a:solidFill>
        </p:spPr>
        <p:txBody>
          <a:bodyPr wrap="square" rtlCol="0">
            <a:spAutoFit/>
          </a:bodyPr>
          <a:lstStyle/>
          <a:p>
            <a:r>
              <a:rPr lang="en-US" sz="4800" dirty="0"/>
              <a:t>The OECD Report for 2017 says “The nitrogen balance between 1998 and 2009 has worsened more than in any other OECD member country, primarily due to expansion and intensification of farming” (p. 159)</a:t>
            </a:r>
          </a:p>
        </p:txBody>
      </p:sp>
      <p:sp>
        <p:nvSpPr>
          <p:cNvPr id="8" name="TextBox 7"/>
          <p:cNvSpPr txBox="1"/>
          <p:nvPr/>
        </p:nvSpPr>
        <p:spPr>
          <a:xfrm>
            <a:off x="0" y="1190051"/>
            <a:ext cx="9144000" cy="5632311"/>
          </a:xfrm>
          <a:prstGeom prst="rect">
            <a:avLst/>
          </a:prstGeom>
          <a:solidFill>
            <a:schemeClr val="accent3">
              <a:lumMod val="20000"/>
              <a:lumOff val="80000"/>
            </a:schemeClr>
          </a:solidFill>
        </p:spPr>
        <p:txBody>
          <a:bodyPr wrap="square" rtlCol="0">
            <a:spAutoFit/>
          </a:bodyPr>
          <a:lstStyle/>
          <a:p>
            <a:r>
              <a:rPr lang="en-US" sz="6000" dirty="0"/>
              <a:t>Decline of New Zealand water quality was rated the number one environmental problem in public opinion surveys (</a:t>
            </a:r>
            <a:r>
              <a:rPr lang="en-US" sz="6000" dirty="0" err="1"/>
              <a:t>Hughey</a:t>
            </a:r>
            <a:r>
              <a:rPr lang="en-US" sz="6000" dirty="0"/>
              <a:t> et al., 2013).</a:t>
            </a:r>
          </a:p>
        </p:txBody>
      </p:sp>
    </p:spTree>
    <p:extLst>
      <p:ext uri="{BB962C8B-B14F-4D97-AF65-F5344CB8AC3E}">
        <p14:creationId xmlns:p14="http://schemas.microsoft.com/office/powerpoint/2010/main" val="20021243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dissolv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6204" y="68705"/>
            <a:ext cx="4033487" cy="2468562"/>
          </a:xfrm>
          <a:solidFill>
            <a:schemeClr val="bg1"/>
          </a:solidFill>
        </p:spPr>
        <p:txBody>
          <a:bodyPr/>
          <a:lstStyle/>
          <a:p>
            <a:r>
              <a:rPr lang="en-US" sz="4000" dirty="0" smtClean="0"/>
              <a:t>Wonder Woman 2.0 &amp; Nemesis Dr. Nick Smith</a:t>
            </a:r>
            <a:endParaRPr lang="en-US" sz="4000" dirty="0"/>
          </a:p>
        </p:txBody>
      </p:sp>
      <p:sp>
        <p:nvSpPr>
          <p:cNvPr id="3" name="Content Placeholder 2"/>
          <p:cNvSpPr>
            <a:spLocks noGrp="1"/>
          </p:cNvSpPr>
          <p:nvPr>
            <p:ph idx="1"/>
          </p:nvPr>
        </p:nvSpPr>
        <p:spPr>
          <a:xfrm>
            <a:off x="0" y="2743200"/>
            <a:ext cx="9337092" cy="4114800"/>
          </a:xfrm>
        </p:spPr>
        <p:txBody>
          <a:bodyPr>
            <a:normAutofit fontScale="92500" lnSpcReduction="20000"/>
          </a:bodyPr>
          <a:lstStyle/>
          <a:p>
            <a:pPr marL="0" indent="0">
              <a:buNone/>
            </a:pPr>
            <a:r>
              <a:rPr lang="en-US" dirty="0" smtClean="0"/>
              <a:t>“To </a:t>
            </a:r>
            <a:r>
              <a:rPr lang="en-US" dirty="0"/>
              <a:t>describe Lan Pham as Wonder Woman 2.0 is not even a stretch. Her resume reads something like this: Freshwater ecologist, youngest Environment Canterbury </a:t>
            </a:r>
            <a:r>
              <a:rPr lang="en-US" dirty="0" smtClean="0"/>
              <a:t>councilor, </a:t>
            </a:r>
            <a:r>
              <a:rPr lang="en-US" dirty="0"/>
              <a:t>director of not-for-profit Working Waters Trust, formidable campaigner for the protection and preservation of the environment; and she’s only just getting </a:t>
            </a:r>
            <a:r>
              <a:rPr lang="en-US" dirty="0" smtClean="0"/>
              <a:t>started’ “ (Linda </a:t>
            </a:r>
            <a:r>
              <a:rPr lang="en-US" dirty="0" err="1" smtClean="0"/>
              <a:t>Truesdale</a:t>
            </a:r>
            <a:r>
              <a:rPr lang="en-US" dirty="0" smtClean="0"/>
              <a:t>, 2017 </a:t>
            </a:r>
            <a:r>
              <a:rPr lang="en-US" b="1" dirty="0" smtClean="0">
                <a:hlinkClick r:id="rId2"/>
              </a:rPr>
              <a:t>article </a:t>
            </a:r>
            <a:r>
              <a:rPr lang="en-US" b="1" dirty="0">
                <a:hlinkClick r:id="rId2"/>
              </a:rPr>
              <a:t>BRUTAL TRUTH: The Business of </a:t>
            </a:r>
            <a:r>
              <a:rPr lang="en-US" b="1" dirty="0" smtClean="0">
                <a:hlinkClick r:id="rId2"/>
              </a:rPr>
              <a:t>Water</a:t>
            </a:r>
            <a:r>
              <a:rPr lang="en-US" dirty="0" smtClean="0"/>
              <a:t>).</a:t>
            </a:r>
          </a:p>
          <a:p>
            <a:pPr marL="0" indent="0">
              <a:buNone/>
            </a:pPr>
            <a:r>
              <a:rPr lang="en-US" dirty="0" smtClean="0"/>
              <a:t>Who is Nick Smith? He is NZ Environment Minister and National Party member of parliament (MP). 1996 became Minister of Conservation; </a:t>
            </a:r>
            <a:r>
              <a:rPr lang="en-US" dirty="0"/>
              <a:t>National Party's Climate Change spokesman when in opposition, and has held the post of Minister for Climate Change </a:t>
            </a:r>
            <a:r>
              <a:rPr lang="en-US" dirty="0" smtClean="0"/>
              <a:t>Issues; champions moderating NZ role in emissions trading permit system; 21 March 2012 Smith resigned his cabinet post due to conflicts of interest </a:t>
            </a:r>
            <a:r>
              <a:rPr lang="en-US" dirty="0" smtClean="0">
                <a:hlinkClick r:id="rId3"/>
              </a:rPr>
              <a:t>Read More</a:t>
            </a:r>
            <a:r>
              <a:rPr lang="en-US" dirty="0" smtClean="0"/>
              <a:t> 2014 to 2017 Minister of Environment </a:t>
            </a:r>
            <a:r>
              <a:rPr lang="en-US" dirty="0" smtClean="0">
                <a:hlinkClick r:id="rId4"/>
              </a:rPr>
              <a:t>Read More</a:t>
            </a:r>
            <a:r>
              <a:rPr lang="en-US" dirty="0" smtClean="0"/>
              <a:t>. In 2017 Horse Manure sculpture by artist Sam Mahon </a:t>
            </a:r>
            <a:r>
              <a:rPr lang="en-US" dirty="0" smtClean="0">
                <a:hlinkClick r:id="rId5"/>
              </a:rPr>
              <a:t>Read More &amp; short Video</a:t>
            </a:r>
            <a:endParaRPr lang="en-US" dirty="0"/>
          </a:p>
        </p:txBody>
      </p:sp>
      <p:pic>
        <p:nvPicPr>
          <p:cNvPr id="4" name="Picture 3"/>
          <p:cNvPicPr>
            <a:picLocks noChangeAspect="1"/>
          </p:cNvPicPr>
          <p:nvPr/>
        </p:nvPicPr>
        <p:blipFill>
          <a:blip r:embed="rId6"/>
          <a:stretch>
            <a:fillRect/>
          </a:stretch>
        </p:blipFill>
        <p:spPr>
          <a:xfrm>
            <a:off x="137311" y="600639"/>
            <a:ext cx="2746204" cy="1779711"/>
          </a:xfrm>
          <a:prstGeom prst="rect">
            <a:avLst/>
          </a:prstGeom>
        </p:spPr>
      </p:pic>
      <p:pic>
        <p:nvPicPr>
          <p:cNvPr id="5" name="Picture 4"/>
          <p:cNvPicPr>
            <a:picLocks noChangeAspect="1"/>
          </p:cNvPicPr>
          <p:nvPr/>
        </p:nvPicPr>
        <p:blipFill>
          <a:blip r:embed="rId7"/>
          <a:stretch>
            <a:fillRect/>
          </a:stretch>
        </p:blipFill>
        <p:spPr>
          <a:xfrm>
            <a:off x="6779691" y="378882"/>
            <a:ext cx="2226998" cy="2033033"/>
          </a:xfrm>
          <a:prstGeom prst="rect">
            <a:avLst/>
          </a:prstGeom>
        </p:spPr>
      </p:pic>
    </p:spTree>
    <p:extLst>
      <p:ext uri="{BB962C8B-B14F-4D97-AF65-F5344CB8AC3E}">
        <p14:creationId xmlns:p14="http://schemas.microsoft.com/office/powerpoint/2010/main" val="2391251104"/>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Wonder Woman 2.0</a:t>
            </a:r>
            <a:endParaRPr lang="en-US" dirty="0"/>
          </a:p>
        </p:txBody>
      </p:sp>
      <p:sp>
        <p:nvSpPr>
          <p:cNvPr id="3" name="Content Placeholder 2"/>
          <p:cNvSpPr>
            <a:spLocks noGrp="1"/>
          </p:cNvSpPr>
          <p:nvPr>
            <p:ph idx="1"/>
          </p:nvPr>
        </p:nvSpPr>
        <p:spPr>
          <a:xfrm>
            <a:off x="188802" y="1578820"/>
            <a:ext cx="8955198" cy="5148327"/>
          </a:xfrm>
        </p:spPr>
        <p:txBody>
          <a:bodyPr>
            <a:normAutofit fontScale="92500"/>
          </a:bodyPr>
          <a:lstStyle/>
          <a:p>
            <a:pPr marL="0" indent="0">
              <a:buNone/>
            </a:pPr>
            <a:r>
              <a:rPr lang="en-US" sz="3200" dirty="0"/>
              <a:t>In 2010, Lan Pham, freshwater ecologist, one of four Christchurch candidates elected to Environment Canterbury Regional Council &amp; </a:t>
            </a:r>
            <a:r>
              <a:rPr lang="en-US" sz="3200" dirty="0" smtClean="0"/>
              <a:t>survived </a:t>
            </a:r>
            <a:r>
              <a:rPr lang="en-US" sz="3200" dirty="0"/>
              <a:t>the National Government </a:t>
            </a:r>
            <a:r>
              <a:rPr lang="en-US" sz="3200" dirty="0" smtClean="0"/>
              <a:t>19 Apr 2010 coup led by Minister Dr. Nick Smith. The </a:t>
            </a:r>
            <a:r>
              <a:rPr lang="en-US" sz="3200" dirty="0"/>
              <a:t>4 Sep 2010 Earthquake </a:t>
            </a:r>
            <a:r>
              <a:rPr lang="en-US" sz="3200" dirty="0" smtClean="0"/>
              <a:t>used to justify appointed replacements remaining  </a:t>
            </a:r>
            <a:r>
              <a:rPr lang="en-US" sz="3200" dirty="0"/>
              <a:t>in place </a:t>
            </a:r>
            <a:r>
              <a:rPr lang="en-US" sz="3200" dirty="0" err="1" smtClean="0"/>
              <a:t>unil</a:t>
            </a:r>
            <a:r>
              <a:rPr lang="en-US" sz="3200" dirty="0" smtClean="0"/>
              <a:t> </a:t>
            </a:r>
            <a:r>
              <a:rPr lang="en-US" sz="3200" dirty="0"/>
              <a:t>Oct 2016. </a:t>
            </a:r>
            <a:r>
              <a:rPr lang="en-US" sz="3200" dirty="0" smtClean="0"/>
              <a:t>Please make this required reading: </a:t>
            </a:r>
            <a:r>
              <a:rPr lang="en-US" sz="3200" b="1" dirty="0" smtClean="0"/>
              <a:t> </a:t>
            </a:r>
            <a:r>
              <a:rPr lang="en-US" sz="3200" b="1" dirty="0" smtClean="0">
                <a:hlinkClick r:id="rId2"/>
              </a:rPr>
              <a:t>article BRUTAL TRUTH: The Business of Water 2017</a:t>
            </a:r>
            <a:r>
              <a:rPr lang="en-US" sz="3200" b="1" dirty="0"/>
              <a:t>; </a:t>
            </a:r>
            <a:r>
              <a:rPr lang="en-US" sz="3200" b="1" dirty="0" smtClean="0"/>
              <a:t>2</a:t>
            </a:r>
            <a:r>
              <a:rPr lang="en-US" sz="3200" b="1" baseline="30000" dirty="0" smtClean="0"/>
              <a:t>nd</a:t>
            </a:r>
            <a:r>
              <a:rPr lang="en-US" sz="3200" b="1" dirty="0" smtClean="0"/>
              <a:t> video </a:t>
            </a:r>
            <a:r>
              <a:rPr lang="en-US" sz="3200" b="1" dirty="0">
                <a:hlinkClick r:id="rId3"/>
              </a:rPr>
              <a:t>on her view </a:t>
            </a:r>
            <a:r>
              <a:rPr lang="en-US" sz="3200" b="1" dirty="0" smtClean="0">
                <a:hlinkClick r:id="rId3"/>
              </a:rPr>
              <a:t>of water plan</a:t>
            </a:r>
            <a:r>
              <a:rPr lang="en-US" sz="3200" b="1" dirty="0" smtClean="0"/>
              <a:t> in Christchurch</a:t>
            </a:r>
            <a:endParaRPr lang="en-US" sz="3200" dirty="0"/>
          </a:p>
          <a:p>
            <a:pPr marL="0" indent="0">
              <a:buNone/>
            </a:pPr>
            <a:endParaRPr lang="en-US" dirty="0"/>
          </a:p>
        </p:txBody>
      </p:sp>
    </p:spTree>
    <p:extLst>
      <p:ext uri="{BB962C8B-B14F-4D97-AF65-F5344CB8AC3E}">
        <p14:creationId xmlns:p14="http://schemas.microsoft.com/office/powerpoint/2010/main" val="759482180"/>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lstStyle/>
          <a:p>
            <a:r>
              <a:rPr lang="en-US" sz="3600" dirty="0" smtClean="0"/>
              <a:t>Casket at the last meeting of fully-elected ENVIRONMENT CANTERBURY in 2010 </a:t>
            </a:r>
            <a:endParaRPr lang="en-US" sz="3600" dirty="0"/>
          </a:p>
        </p:txBody>
      </p:sp>
      <p:pic>
        <p:nvPicPr>
          <p:cNvPr id="4" name="Picture 3"/>
          <p:cNvPicPr>
            <a:picLocks noChangeAspect="1"/>
          </p:cNvPicPr>
          <p:nvPr/>
        </p:nvPicPr>
        <p:blipFill>
          <a:blip r:embed="rId2"/>
          <a:stretch>
            <a:fillRect/>
          </a:stretch>
        </p:blipFill>
        <p:spPr>
          <a:xfrm>
            <a:off x="1270118" y="1704171"/>
            <a:ext cx="6959105" cy="3917303"/>
          </a:xfrm>
          <a:prstGeom prst="rect">
            <a:avLst/>
          </a:prstGeom>
        </p:spPr>
      </p:pic>
      <p:sp>
        <p:nvSpPr>
          <p:cNvPr id="5" name="TextBox 4"/>
          <p:cNvSpPr txBox="1"/>
          <p:nvPr/>
        </p:nvSpPr>
        <p:spPr>
          <a:xfrm>
            <a:off x="0" y="5638635"/>
            <a:ext cx="9143999" cy="923330"/>
          </a:xfrm>
          <a:prstGeom prst="rect">
            <a:avLst/>
          </a:prstGeom>
          <a:noFill/>
        </p:spPr>
        <p:txBody>
          <a:bodyPr wrap="square" rtlCol="0">
            <a:spAutoFit/>
          </a:bodyPr>
          <a:lstStyle/>
          <a:p>
            <a:r>
              <a:rPr lang="en-US" dirty="0" smtClean="0"/>
              <a:t>E-CAN elections unlikely before 2019; </a:t>
            </a:r>
            <a:r>
              <a:rPr lang="en-US" dirty="0"/>
              <a:t>One </a:t>
            </a:r>
            <a:r>
              <a:rPr lang="en-US" dirty="0" smtClean="0"/>
              <a:t>of </a:t>
            </a:r>
            <a:r>
              <a:rPr lang="en-US" dirty="0" err="1"/>
              <a:t>councillors</a:t>
            </a:r>
            <a:r>
              <a:rPr lang="en-US" dirty="0"/>
              <a:t>, Eugenie </a:t>
            </a:r>
            <a:r>
              <a:rPr lang="en-US" dirty="0" smtClean="0"/>
              <a:t>Sage (far left), sacked by Nick Smith, when he was </a:t>
            </a:r>
            <a:r>
              <a:rPr lang="en-US" dirty="0"/>
              <a:t>Minister of </a:t>
            </a:r>
            <a:r>
              <a:rPr lang="en-US" dirty="0" smtClean="0"/>
              <a:t>Conservation in 2010, and she became the new 2018 Minister of Conservation, replacing Smith. </a:t>
            </a:r>
            <a:r>
              <a:rPr lang="en-US" dirty="0" smtClean="0">
                <a:hlinkClick r:id="rId3"/>
              </a:rPr>
              <a:t>READ MORE</a:t>
            </a:r>
            <a:endParaRPr lang="en-US" dirty="0"/>
          </a:p>
        </p:txBody>
      </p:sp>
    </p:spTree>
    <p:extLst>
      <p:ext uri="{BB962C8B-B14F-4D97-AF65-F5344CB8AC3E}">
        <p14:creationId xmlns:p14="http://schemas.microsoft.com/office/powerpoint/2010/main" val="619264004"/>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1500" y="34383"/>
            <a:ext cx="8001000" cy="634900"/>
          </a:xfrm>
        </p:spPr>
        <p:txBody>
          <a:bodyPr/>
          <a:lstStyle/>
          <a:p>
            <a:r>
              <a:rPr lang="en-US" sz="4800" dirty="0" smtClean="0"/>
              <a:t>Why did the protests happen?</a:t>
            </a:r>
            <a:endParaRPr lang="en-US" sz="4800" dirty="0"/>
          </a:p>
        </p:txBody>
      </p:sp>
      <p:sp>
        <p:nvSpPr>
          <p:cNvPr id="3" name="Content Placeholder 2"/>
          <p:cNvSpPr>
            <a:spLocks noGrp="1"/>
          </p:cNvSpPr>
          <p:nvPr>
            <p:ph idx="1"/>
          </p:nvPr>
        </p:nvSpPr>
        <p:spPr>
          <a:xfrm>
            <a:off x="154474" y="4167451"/>
            <a:ext cx="8418026" cy="2690549"/>
          </a:xfrm>
        </p:spPr>
        <p:txBody>
          <a:bodyPr>
            <a:normAutofit fontScale="85000" lnSpcReduction="20000"/>
          </a:bodyPr>
          <a:lstStyle/>
          <a:p>
            <a:pPr marL="0" indent="0">
              <a:buNone/>
            </a:pPr>
            <a:r>
              <a:rPr lang="en-US" dirty="0">
                <a:hlinkClick r:id="rId2"/>
              </a:rPr>
              <a:t>Three thousand people protested against the </a:t>
            </a:r>
            <a:r>
              <a:rPr lang="en-US" dirty="0" smtClean="0">
                <a:hlinkClick r:id="rId2"/>
              </a:rPr>
              <a:t>2010 coup </a:t>
            </a:r>
            <a:r>
              <a:rPr lang="en-US" dirty="0" smtClean="0"/>
              <a:t>/ </a:t>
            </a:r>
            <a:r>
              <a:rPr lang="en-US" dirty="0"/>
              <a:t>Environment Minister Nick Smith would have power of water decisions. New commissioners were appointed that reported directly to ministers in Wellington, unlike other councils that were democratically elected, and whose decisions could not be appealed in the Environmental Court. With the 4 Sep 2010 earthquake, minister Nate Smith argues that it was not advisable to have an elected Canterbury council. </a:t>
            </a:r>
            <a:endParaRPr lang="en-US" dirty="0" smtClean="0"/>
          </a:p>
          <a:p>
            <a:pPr marL="0" indent="0">
              <a:buNone/>
            </a:pPr>
            <a:r>
              <a:rPr lang="en-US" dirty="0" smtClean="0"/>
              <a:t>Feb 9 2018 </a:t>
            </a:r>
            <a:r>
              <a:rPr lang="en-US" dirty="0" smtClean="0">
                <a:sym typeface="Wingdings"/>
              </a:rPr>
              <a:t> </a:t>
            </a:r>
            <a:r>
              <a:rPr lang="en-US" dirty="0"/>
              <a:t>Eight years on and Canterbury's environment still has no </a:t>
            </a:r>
            <a:r>
              <a:rPr lang="en-US" dirty="0" smtClean="0"/>
              <a:t>democracy </a:t>
            </a:r>
            <a:r>
              <a:rPr lang="en-US" dirty="0" smtClean="0">
                <a:hlinkClick r:id="rId3"/>
              </a:rPr>
              <a:t>Read More</a:t>
            </a:r>
            <a:endParaRPr lang="en-US" dirty="0"/>
          </a:p>
        </p:txBody>
      </p:sp>
      <p:pic>
        <p:nvPicPr>
          <p:cNvPr id="4" name="Picture 3"/>
          <p:cNvPicPr>
            <a:picLocks noChangeAspect="1"/>
          </p:cNvPicPr>
          <p:nvPr/>
        </p:nvPicPr>
        <p:blipFill>
          <a:blip r:embed="rId4"/>
          <a:stretch>
            <a:fillRect/>
          </a:stretch>
        </p:blipFill>
        <p:spPr>
          <a:xfrm>
            <a:off x="1407430" y="843881"/>
            <a:ext cx="5904337" cy="3323570"/>
          </a:xfrm>
          <a:prstGeom prst="rect">
            <a:avLst/>
          </a:prstGeom>
        </p:spPr>
      </p:pic>
    </p:spTree>
    <p:extLst>
      <p:ext uri="{BB962C8B-B14F-4D97-AF65-F5344CB8AC3E}">
        <p14:creationId xmlns:p14="http://schemas.microsoft.com/office/powerpoint/2010/main" val="4294585683"/>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1499" y="274638"/>
            <a:ext cx="8411807" cy="1143000"/>
          </a:xfrm>
        </p:spPr>
        <p:txBody>
          <a:bodyPr/>
          <a:lstStyle/>
          <a:p>
            <a:r>
              <a:rPr lang="en-US" sz="4000" dirty="0" smtClean="0">
                <a:hlinkClick r:id="rId2"/>
              </a:rPr>
              <a:t>Artist protests Environment Minister of New Zealand</a:t>
            </a:r>
            <a:r>
              <a:rPr lang="en-US" sz="4000" dirty="0" smtClean="0"/>
              <a:t> - YouTube</a:t>
            </a:r>
            <a:endParaRPr lang="en-US" sz="4000" dirty="0"/>
          </a:p>
        </p:txBody>
      </p:sp>
      <p:sp>
        <p:nvSpPr>
          <p:cNvPr id="3" name="Rectangle 2"/>
          <p:cNvSpPr/>
          <p:nvPr/>
        </p:nvSpPr>
        <p:spPr>
          <a:xfrm>
            <a:off x="139396" y="6211669"/>
            <a:ext cx="9004603" cy="646331"/>
          </a:xfrm>
          <a:prstGeom prst="rect">
            <a:avLst/>
          </a:prstGeom>
        </p:spPr>
        <p:txBody>
          <a:bodyPr wrap="square">
            <a:spAutoFit/>
          </a:bodyPr>
          <a:lstStyle/>
          <a:p>
            <a:r>
              <a:rPr lang="en-US" b="1" dirty="0"/>
              <a:t>Sam Mahon's statue of NZ Minister for the Environment Nick </a:t>
            </a:r>
            <a:r>
              <a:rPr lang="en-US" b="1" dirty="0" smtClean="0"/>
              <a:t>Smith; </a:t>
            </a:r>
            <a:r>
              <a:rPr lang="en-US" dirty="0"/>
              <a:t>The piece, which is two and a half times life size, is made of horse manure and epoxy resin</a:t>
            </a:r>
            <a:r>
              <a:rPr lang="en-US" dirty="0" smtClean="0"/>
              <a:t>.</a:t>
            </a:r>
            <a:endParaRPr lang="en-US" dirty="0"/>
          </a:p>
        </p:txBody>
      </p:sp>
      <p:pic>
        <p:nvPicPr>
          <p:cNvPr id="4" name="Picture 3"/>
          <p:cNvPicPr>
            <a:picLocks noChangeAspect="1"/>
          </p:cNvPicPr>
          <p:nvPr/>
        </p:nvPicPr>
        <p:blipFill>
          <a:blip r:embed="rId3"/>
          <a:stretch>
            <a:fillRect/>
          </a:stretch>
        </p:blipFill>
        <p:spPr>
          <a:xfrm>
            <a:off x="0" y="1621502"/>
            <a:ext cx="9144000" cy="4590167"/>
          </a:xfrm>
          <a:prstGeom prst="rect">
            <a:avLst/>
          </a:prstGeom>
        </p:spPr>
      </p:pic>
    </p:spTree>
    <p:extLst>
      <p:ext uri="{BB962C8B-B14F-4D97-AF65-F5344CB8AC3E}">
        <p14:creationId xmlns:p14="http://schemas.microsoft.com/office/powerpoint/2010/main" val="1771287061"/>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1166292"/>
            <a:ext cx="9144000" cy="5691708"/>
          </a:xfrm>
          <a:prstGeom prst="rect">
            <a:avLst/>
          </a:prstGeom>
        </p:spPr>
      </p:pic>
      <p:sp>
        <p:nvSpPr>
          <p:cNvPr id="2" name="Title 1"/>
          <p:cNvSpPr>
            <a:spLocks noGrp="1"/>
          </p:cNvSpPr>
          <p:nvPr>
            <p:ph type="title"/>
          </p:nvPr>
        </p:nvSpPr>
        <p:spPr>
          <a:xfrm>
            <a:off x="128619" y="20638"/>
            <a:ext cx="9015381" cy="1449888"/>
          </a:xfrm>
        </p:spPr>
        <p:txBody>
          <a:bodyPr/>
          <a:lstStyle/>
          <a:p>
            <a:r>
              <a:rPr lang="en-US" sz="4800" dirty="0" smtClean="0"/>
              <a:t>Part II: </a:t>
            </a:r>
            <a:r>
              <a:rPr lang="en-US" sz="4800" b="1" dirty="0" smtClean="0"/>
              <a:t>A look at Kaupapa Māori</a:t>
            </a:r>
            <a:r>
              <a:rPr lang="en-US" sz="4800" b="1" dirty="0"/>
              <a:t> </a:t>
            </a:r>
            <a:br>
              <a:rPr lang="en-US" sz="4800" b="1" dirty="0"/>
            </a:br>
            <a:r>
              <a:rPr lang="en-US" sz="4800" b="1" dirty="0" smtClean="0"/>
              <a:t> water Theory &amp; Methodologies</a:t>
            </a:r>
            <a:endParaRPr lang="en-US" sz="4800" b="1" dirty="0"/>
          </a:p>
        </p:txBody>
      </p:sp>
      <p:sp>
        <p:nvSpPr>
          <p:cNvPr id="7" name="TextBox 6"/>
          <p:cNvSpPr txBox="1"/>
          <p:nvPr/>
        </p:nvSpPr>
        <p:spPr>
          <a:xfrm>
            <a:off x="0" y="1680723"/>
            <a:ext cx="9144000" cy="4893647"/>
          </a:xfrm>
          <a:prstGeom prst="rect">
            <a:avLst/>
          </a:prstGeom>
          <a:solidFill>
            <a:srgbClr val="EAC968"/>
          </a:solidFill>
        </p:spPr>
        <p:txBody>
          <a:bodyPr wrap="square" rtlCol="0">
            <a:spAutoFit/>
          </a:bodyPr>
          <a:lstStyle/>
          <a:p>
            <a:r>
              <a:rPr lang="en-US" sz="3200" b="1" dirty="0"/>
              <a:t>Māori</a:t>
            </a:r>
            <a:r>
              <a:rPr lang="en-US" sz="3200" dirty="0"/>
              <a:t> have an intricate, holistic and interconnected relationship with the natural world and its resources, ..... ancestors established their </a:t>
            </a:r>
            <a:r>
              <a:rPr lang="en-US" sz="3200" b="1" dirty="0"/>
              <a:t>philosophy</a:t>
            </a:r>
            <a:r>
              <a:rPr lang="en-US" sz="3200" dirty="0"/>
              <a:t> of preservation and conservation as a foundation on which </a:t>
            </a:r>
            <a:r>
              <a:rPr lang="en-US" sz="3200" dirty="0" smtClean="0"/>
              <a:t>future can be </a:t>
            </a:r>
            <a:r>
              <a:rPr lang="en-US" sz="2800" dirty="0" smtClean="0"/>
              <a:t>built. But Mātauranga Māori is not same as Kaupapa Māori </a:t>
            </a:r>
            <a:r>
              <a:rPr lang="en-US" sz="2800" dirty="0" smtClean="0">
                <a:hlinkClick r:id="rId4"/>
              </a:rPr>
              <a:t>Read </a:t>
            </a:r>
            <a:r>
              <a:rPr lang="en-US" sz="2800" dirty="0">
                <a:hlinkClick r:id="rId4"/>
              </a:rPr>
              <a:t>more </a:t>
            </a:r>
            <a:r>
              <a:rPr lang="en-US" sz="2800" dirty="0" smtClean="0">
                <a:sym typeface="Wingdings"/>
                <a:hlinkClick r:id="rId4"/>
              </a:rPr>
              <a:t></a:t>
            </a:r>
            <a:r>
              <a:rPr lang="en-US" sz="2800" dirty="0" smtClean="0">
                <a:hlinkClick r:id="rId4"/>
              </a:rPr>
              <a:t> </a:t>
            </a:r>
            <a:r>
              <a:rPr lang="en-US" sz="2400" dirty="0">
                <a:hlinkClick r:id="rId4"/>
              </a:rPr>
              <a:t>Garth R. Harmsworth (Te Arawa, Ngāti Tūwharetoa, Ngāti Raukawa) , Shaun Awatere (Ngāti Porou) </a:t>
            </a:r>
            <a:r>
              <a:rPr lang="en-US" sz="2400" dirty="0" smtClean="0"/>
              <a:t> </a:t>
            </a:r>
            <a:r>
              <a:rPr lang="en-US" sz="3200" dirty="0" smtClean="0"/>
              <a:t>&amp; see Hoskins &amp; Jones, 2017 </a:t>
            </a:r>
            <a:r>
              <a:rPr lang="en-US" sz="3200" b="1" i="1" dirty="0" smtClean="0"/>
              <a:t>Critical Conversations in Kaupapa Māori</a:t>
            </a:r>
            <a:r>
              <a:rPr lang="en-US" sz="3200" dirty="0" smtClean="0"/>
              <a:t>. Wellington, NZ: Huia Publishers.</a:t>
            </a:r>
            <a:endParaRPr lang="en-US" sz="3200" dirty="0"/>
          </a:p>
        </p:txBody>
      </p:sp>
    </p:spTree>
    <p:extLst>
      <p:ext uri="{BB962C8B-B14F-4D97-AF65-F5344CB8AC3E}">
        <p14:creationId xmlns:p14="http://schemas.microsoft.com/office/powerpoint/2010/main" val="168930407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8915668" cy="6858000"/>
          </a:xfrm>
          <a:prstGeom prst="rect">
            <a:avLst/>
          </a:prstGeom>
        </p:spPr>
      </p:pic>
      <p:sp>
        <p:nvSpPr>
          <p:cNvPr id="6" name="TextBox 5"/>
          <p:cNvSpPr txBox="1"/>
          <p:nvPr/>
        </p:nvSpPr>
        <p:spPr>
          <a:xfrm>
            <a:off x="0" y="1841243"/>
            <a:ext cx="8915667" cy="5016757"/>
          </a:xfrm>
          <a:prstGeom prst="rect">
            <a:avLst/>
          </a:prstGeom>
          <a:solidFill>
            <a:schemeClr val="accent2">
              <a:lumMod val="40000"/>
              <a:lumOff val="60000"/>
            </a:schemeClr>
          </a:solidFill>
        </p:spPr>
        <p:txBody>
          <a:bodyPr wrap="square" rtlCol="0">
            <a:spAutoFit/>
          </a:bodyPr>
          <a:lstStyle/>
          <a:p>
            <a:r>
              <a:rPr lang="en-US" sz="3200" dirty="0"/>
              <a:t>results </a:t>
            </a:r>
            <a:r>
              <a:rPr lang="en-US" sz="3200" dirty="0" smtClean="0"/>
              <a:t>depicted show </a:t>
            </a:r>
            <a:r>
              <a:rPr lang="en-US" sz="3200" dirty="0" err="1"/>
              <a:t>mauri</a:t>
            </a:r>
            <a:r>
              <a:rPr lang="en-US" sz="3200" dirty="0"/>
              <a:t> raw score averages for the impact of activities (such as farming and treatment of waste water) are modified by the </a:t>
            </a:r>
            <a:r>
              <a:rPr lang="en-US" sz="3200" dirty="0" smtClean="0"/>
              <a:t>prioritizations </a:t>
            </a:r>
            <a:r>
              <a:rPr lang="en-US" sz="3200" dirty="0"/>
              <a:t>of different </a:t>
            </a:r>
            <a:r>
              <a:rPr lang="en-US" sz="3200" dirty="0" smtClean="0"/>
              <a:t>worldviews</a:t>
            </a:r>
          </a:p>
          <a:p>
            <a:r>
              <a:rPr lang="en-US" sz="3200" dirty="0" smtClean="0"/>
              <a:t>Source: </a:t>
            </a:r>
            <a:r>
              <a:rPr lang="en-US" sz="3200" dirty="0" err="1"/>
              <a:t>Pikiao</a:t>
            </a:r>
            <a:r>
              <a:rPr lang="en-US" sz="3200" dirty="0"/>
              <a:t>, N., Te </a:t>
            </a:r>
            <a:r>
              <a:rPr lang="en-US" sz="3200" dirty="0" err="1"/>
              <a:t>Arawa</a:t>
            </a:r>
            <a:r>
              <a:rPr lang="en-US" sz="3200" dirty="0"/>
              <a:t>, N. K., &amp; </a:t>
            </a:r>
            <a:r>
              <a:rPr lang="en-US" sz="3200" dirty="0" err="1"/>
              <a:t>Tahu</a:t>
            </a:r>
            <a:r>
              <a:rPr lang="en-US" sz="3200" dirty="0"/>
              <a:t>, N. (2010, June). The </a:t>
            </a:r>
            <a:r>
              <a:rPr lang="en-US" sz="3200" dirty="0" err="1"/>
              <a:t>Mauri</a:t>
            </a:r>
            <a:r>
              <a:rPr lang="en-US" sz="3200" dirty="0"/>
              <a:t> Model Decision-Making Framework: Robust Decision-Making for Community Cultural Mosaics. In </a:t>
            </a:r>
            <a:r>
              <a:rPr lang="en-US" sz="3200" i="1" dirty="0"/>
              <a:t>4th International Traditional Knowledge Conference</a:t>
            </a:r>
            <a:r>
              <a:rPr lang="en-US" sz="3200" dirty="0"/>
              <a:t> (Vol. 2010, p. </a:t>
            </a:r>
            <a:r>
              <a:rPr lang="en-US" sz="3200" dirty="0" smtClean="0"/>
              <a:t>245-250) figure from p. 248</a:t>
            </a:r>
            <a:endParaRPr lang="en-US" sz="3200" dirty="0"/>
          </a:p>
        </p:txBody>
      </p:sp>
    </p:spTree>
    <p:extLst>
      <p:ext uri="{BB962C8B-B14F-4D97-AF65-F5344CB8AC3E}">
        <p14:creationId xmlns:p14="http://schemas.microsoft.com/office/powerpoint/2010/main" val="231024339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3909" y="274638"/>
            <a:ext cx="8843909" cy="1143000"/>
          </a:xfrm>
        </p:spPr>
        <p:txBody>
          <a:bodyPr/>
          <a:lstStyle/>
          <a:p>
            <a:r>
              <a:rPr lang="en-US" dirty="0" err="1"/>
              <a:t>Whanganui</a:t>
            </a:r>
            <a:r>
              <a:rPr lang="en-US" dirty="0"/>
              <a:t> </a:t>
            </a:r>
            <a:r>
              <a:rPr lang="en-US" dirty="0" smtClean="0"/>
              <a:t>River is a Person</a:t>
            </a:r>
            <a:endParaRPr lang="en-US" dirty="0"/>
          </a:p>
        </p:txBody>
      </p:sp>
      <p:sp>
        <p:nvSpPr>
          <p:cNvPr id="3" name="Content Placeholder 2"/>
          <p:cNvSpPr>
            <a:spLocks noGrp="1"/>
          </p:cNvSpPr>
          <p:nvPr>
            <p:ph idx="1"/>
          </p:nvPr>
        </p:nvSpPr>
        <p:spPr>
          <a:xfrm>
            <a:off x="123909" y="1905000"/>
            <a:ext cx="8843910" cy="4616102"/>
          </a:xfrm>
        </p:spPr>
        <p:txBody>
          <a:bodyPr>
            <a:noAutofit/>
          </a:bodyPr>
          <a:lstStyle/>
          <a:p>
            <a:pPr marL="0" indent="0">
              <a:buNone/>
            </a:pPr>
            <a:r>
              <a:rPr lang="en-US" sz="2800" dirty="0" smtClean="0"/>
              <a:t>2017 local</a:t>
            </a:r>
            <a:r>
              <a:rPr lang="en-US" sz="2800" dirty="0"/>
              <a:t> Māori tribe of </a:t>
            </a:r>
            <a:r>
              <a:rPr lang="en-US" sz="2800" dirty="0" err="1"/>
              <a:t>Whanganui</a:t>
            </a:r>
            <a:r>
              <a:rPr lang="en-US" sz="2800" dirty="0"/>
              <a:t> in the North Island, after 140 years, </a:t>
            </a:r>
            <a:r>
              <a:rPr lang="en-US" sz="2800" dirty="0" smtClean="0"/>
              <a:t>has </a:t>
            </a:r>
            <a:r>
              <a:rPr lang="en-US" sz="2800" dirty="0"/>
              <a:t>fought recognition of their </a:t>
            </a:r>
            <a:r>
              <a:rPr lang="en-US" sz="2800" dirty="0" err="1"/>
              <a:t>Whanganui</a:t>
            </a:r>
            <a:r>
              <a:rPr lang="en-US" sz="2800" dirty="0"/>
              <a:t> River – the third-largest in New Zealand – as an ancestor and granted the world’s first legal status as a person. </a:t>
            </a:r>
            <a:endParaRPr lang="en-US" sz="2800" dirty="0" smtClean="0"/>
          </a:p>
          <a:p>
            <a:pPr marL="0" indent="0">
              <a:buNone/>
            </a:pPr>
            <a:r>
              <a:rPr lang="en-US" sz="2800" dirty="0" err="1" smtClean="0"/>
              <a:t>Gerrard</a:t>
            </a:r>
            <a:r>
              <a:rPr lang="en-US" sz="2800" dirty="0" smtClean="0"/>
              <a:t> </a:t>
            </a:r>
            <a:r>
              <a:rPr lang="en-US" sz="2800" dirty="0" err="1"/>
              <a:t>Albert</a:t>
            </a:r>
            <a:r>
              <a:rPr lang="en-US" sz="2800" dirty="0" err="1" smtClean="0"/>
              <a:t>,tribal</a:t>
            </a:r>
            <a:r>
              <a:rPr lang="en-US" sz="2800" dirty="0" smtClean="0"/>
              <a:t> leaders, </a:t>
            </a:r>
            <a:r>
              <a:rPr lang="en-US" sz="2800" dirty="0"/>
              <a:t>says that after a century of treating the river as a resource (object), it now its degradation can be stopped, and the river cared for. </a:t>
            </a:r>
            <a:r>
              <a:rPr lang="en-US" sz="2800" dirty="0" err="1" smtClean="0"/>
              <a:t>Youtube</a:t>
            </a:r>
            <a:r>
              <a:rPr lang="en-US" sz="2800" dirty="0" smtClean="0"/>
              <a:t>-</a:t>
            </a:r>
            <a:r>
              <a:rPr lang="en-US" sz="2800" dirty="0" smtClean="0">
                <a:hlinkClick r:id="rId2"/>
              </a:rPr>
              <a:t>source</a:t>
            </a:r>
            <a:endParaRPr lang="en-US" sz="2800" dirty="0"/>
          </a:p>
        </p:txBody>
      </p:sp>
    </p:spTree>
    <p:extLst>
      <p:ext uri="{BB962C8B-B14F-4D97-AF65-F5344CB8AC3E}">
        <p14:creationId xmlns:p14="http://schemas.microsoft.com/office/powerpoint/2010/main" val="4246245389"/>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895" y="274638"/>
            <a:ext cx="8937157" cy="1143000"/>
          </a:xfrm>
        </p:spPr>
        <p:txBody>
          <a:bodyPr/>
          <a:lstStyle/>
          <a:p>
            <a:r>
              <a:rPr lang="en-US" sz="2800" dirty="0" smtClean="0"/>
              <a:t>Next: FORM 6 GROUPS, Compare 5 </a:t>
            </a:r>
            <a:r>
              <a:rPr lang="en-US" sz="2800" dirty="0">
                <a:hlinkClick r:id="rId2"/>
              </a:rPr>
              <a:t>University of </a:t>
            </a:r>
            <a:r>
              <a:rPr lang="en-US" sz="2800" dirty="0" smtClean="0">
                <a:hlinkClick r:id="rId2"/>
              </a:rPr>
              <a:t>Canterbury</a:t>
            </a:r>
            <a:r>
              <a:rPr lang="en-US" sz="2800" dirty="0" smtClean="0"/>
              <a:t> definitions with deeper actual </a:t>
            </a:r>
            <a:r>
              <a:rPr lang="en-US" sz="2800" b="1" dirty="0" smtClean="0"/>
              <a:t>Māori </a:t>
            </a:r>
            <a:r>
              <a:rPr lang="en-US" sz="2800" dirty="0" smtClean="0"/>
              <a:t>definitions &amp; #6 missing Kaupapa Māori Method:</a:t>
            </a:r>
            <a:endParaRPr lang="en-US" sz="2800" dirty="0"/>
          </a:p>
        </p:txBody>
      </p:sp>
      <p:sp>
        <p:nvSpPr>
          <p:cNvPr id="3" name="Content Placeholder 2"/>
          <p:cNvSpPr>
            <a:spLocks noGrp="1"/>
          </p:cNvSpPr>
          <p:nvPr>
            <p:ph idx="1"/>
          </p:nvPr>
        </p:nvSpPr>
        <p:spPr>
          <a:xfrm>
            <a:off x="99895" y="1640926"/>
            <a:ext cx="9044105" cy="5217074"/>
          </a:xfrm>
        </p:spPr>
        <p:txBody>
          <a:bodyPr>
            <a:normAutofit fontScale="85000" lnSpcReduction="10000"/>
          </a:bodyPr>
          <a:lstStyle/>
          <a:p>
            <a:pPr>
              <a:buFont typeface="+mj-lt"/>
              <a:buAutoNum type="arabicPeriod"/>
            </a:pPr>
            <a:r>
              <a:rPr lang="en-US" dirty="0"/>
              <a:t>Kaitiakitanga – guardianship and protection of people, environment, knowledge, culture</a:t>
            </a:r>
            <a:r>
              <a:rPr lang="en-US" dirty="0" smtClean="0"/>
              <a:t>, language </a:t>
            </a:r>
            <a:r>
              <a:rPr lang="en-US" dirty="0"/>
              <a:t>and resources for future generations.</a:t>
            </a:r>
          </a:p>
          <a:p>
            <a:pPr>
              <a:buFont typeface="+mj-lt"/>
              <a:buAutoNum type="arabicPeriod"/>
            </a:pPr>
            <a:r>
              <a:rPr lang="en-US" dirty="0" err="1"/>
              <a:t>Mahinga</a:t>
            </a:r>
            <a:r>
              <a:rPr lang="en-US" dirty="0"/>
              <a:t> Kai – traditional customary food gathering, encompasses the places where </a:t>
            </a:r>
            <a:r>
              <a:rPr lang="en-US" dirty="0" smtClean="0"/>
              <a:t>natural resources </a:t>
            </a:r>
            <a:r>
              <a:rPr lang="en-US" dirty="0"/>
              <a:t>were obtained; the resources themselves; and the </a:t>
            </a:r>
            <a:r>
              <a:rPr lang="en-US" dirty="0" err="1"/>
              <a:t>practises</a:t>
            </a:r>
            <a:r>
              <a:rPr lang="en-US" dirty="0"/>
              <a:t> and principles </a:t>
            </a:r>
            <a:r>
              <a:rPr lang="en-US" dirty="0" smtClean="0"/>
              <a:t>that guided </a:t>
            </a:r>
            <a:r>
              <a:rPr lang="en-US" dirty="0"/>
              <a:t>how those resources were managed</a:t>
            </a:r>
          </a:p>
          <a:p>
            <a:pPr>
              <a:buFont typeface="+mj-lt"/>
              <a:buAutoNum type="arabicPeriod"/>
            </a:pPr>
            <a:r>
              <a:rPr lang="en-US" dirty="0"/>
              <a:t>Manaakitanga –The extension of charity, hospitality, reciprocity and respect to others.</a:t>
            </a:r>
          </a:p>
          <a:p>
            <a:pPr>
              <a:buFont typeface="+mj-lt"/>
              <a:buAutoNum type="arabicPeriod"/>
            </a:pPr>
            <a:r>
              <a:rPr lang="en-US" dirty="0"/>
              <a:t>Mana </a:t>
            </a:r>
            <a:r>
              <a:rPr lang="en-US" dirty="0" err="1"/>
              <a:t>Whenua</a:t>
            </a:r>
            <a:r>
              <a:rPr lang="en-US" dirty="0"/>
              <a:t> – Mana or ‘authority’ held by the local </a:t>
            </a:r>
            <a:r>
              <a:rPr lang="en-US" dirty="0" err="1"/>
              <a:t>hapū</a:t>
            </a:r>
            <a:r>
              <a:rPr lang="en-US" dirty="0"/>
              <a:t> or iwi over the land or </a:t>
            </a:r>
            <a:r>
              <a:rPr lang="en-US" dirty="0" smtClean="0"/>
              <a:t>particular area</a:t>
            </a:r>
            <a:r>
              <a:rPr lang="en-US" dirty="0"/>
              <a:t>.</a:t>
            </a:r>
          </a:p>
          <a:p>
            <a:pPr>
              <a:buFont typeface="+mj-lt"/>
              <a:buAutoNum type="arabicPeriod"/>
            </a:pPr>
            <a:r>
              <a:rPr lang="en-US" dirty="0" err="1" smtClean="0"/>
              <a:t>Mauri</a:t>
            </a:r>
            <a:r>
              <a:rPr lang="en-US" dirty="0" smtClean="0"/>
              <a:t> </a:t>
            </a:r>
            <a:r>
              <a:rPr lang="en-US" dirty="0" err="1" smtClean="0"/>
              <a:t>Tū</a:t>
            </a:r>
            <a:r>
              <a:rPr lang="en-US" dirty="0" smtClean="0"/>
              <a:t> – </a:t>
            </a:r>
            <a:r>
              <a:rPr lang="en-US" dirty="0"/>
              <a:t>environmental health is protected, maintained and/or </a:t>
            </a:r>
            <a:r>
              <a:rPr lang="en-US" dirty="0" smtClean="0"/>
              <a:t>enhanced</a:t>
            </a:r>
            <a:endParaRPr lang="en-US" dirty="0"/>
          </a:p>
          <a:p>
            <a:pPr>
              <a:buFont typeface="+mj-lt"/>
              <a:buAutoNum type="arabicPeriod"/>
            </a:pPr>
            <a:r>
              <a:rPr lang="en-US" sz="2800" dirty="0" smtClean="0"/>
              <a:t>Kaupapa Māori </a:t>
            </a:r>
            <a:r>
              <a:rPr lang="mr-IN" sz="2800" dirty="0" smtClean="0"/>
              <a:t>–</a:t>
            </a:r>
            <a:r>
              <a:rPr lang="en-US" sz="2800" dirty="0" smtClean="0"/>
              <a:t> </a:t>
            </a:r>
            <a:r>
              <a:rPr lang="en-US" sz="2800" dirty="0" smtClean="0"/>
              <a:t>theory </a:t>
            </a:r>
            <a:r>
              <a:rPr lang="en-US" sz="2800" dirty="0" smtClean="0"/>
              <a:t>&amp; methodology in plan of actions, ways of doing things, expressing “deeper worldview</a:t>
            </a:r>
            <a:r>
              <a:rPr lang="en-US" dirty="0" smtClean="0"/>
              <a:t>” </a:t>
            </a:r>
            <a:r>
              <a:rPr lang="en-US" sz="1900" dirty="0" smtClean="0"/>
              <a:t>(</a:t>
            </a:r>
            <a:r>
              <a:rPr lang="en-US" sz="1800" dirty="0" smtClean="0"/>
              <a:t>Ahukaramū</a:t>
            </a:r>
            <a:r>
              <a:rPr lang="en-US" sz="1900" dirty="0" smtClean="0"/>
              <a:t> </a:t>
            </a:r>
            <a:r>
              <a:rPr lang="en-US" sz="1900" dirty="0"/>
              <a:t>&amp; Royal</a:t>
            </a:r>
            <a:r>
              <a:rPr lang="en-US" sz="1900" dirty="0" smtClean="0"/>
              <a:t>, 2017: 112)</a:t>
            </a:r>
            <a:r>
              <a:rPr lang="en-US" sz="2100" dirty="0" smtClean="0"/>
              <a:t>.</a:t>
            </a:r>
            <a:endParaRPr lang="en-US" sz="2100" dirty="0"/>
          </a:p>
        </p:txBody>
      </p:sp>
    </p:spTree>
    <p:extLst>
      <p:ext uri="{BB962C8B-B14F-4D97-AF65-F5344CB8AC3E}">
        <p14:creationId xmlns:p14="http://schemas.microsoft.com/office/powerpoint/2010/main" val="523320836"/>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037" y="103027"/>
            <a:ext cx="9066963" cy="806511"/>
          </a:xfrm>
        </p:spPr>
        <p:txBody>
          <a:bodyPr/>
          <a:lstStyle/>
          <a:p>
            <a:r>
              <a:rPr lang="en-US" sz="4000" dirty="0" smtClean="0"/>
              <a:t>Part I: Wonder Woman 2.0, Lan Pham</a:t>
            </a:r>
            <a:endParaRPr lang="en-US" sz="4000" dirty="0"/>
          </a:p>
        </p:txBody>
      </p:sp>
      <p:sp>
        <p:nvSpPr>
          <p:cNvPr id="3" name="Content Placeholder 2"/>
          <p:cNvSpPr>
            <a:spLocks noGrp="1"/>
          </p:cNvSpPr>
          <p:nvPr>
            <p:ph idx="1"/>
          </p:nvPr>
        </p:nvSpPr>
        <p:spPr>
          <a:xfrm>
            <a:off x="77037" y="4410400"/>
            <a:ext cx="9066963" cy="2312066"/>
          </a:xfrm>
        </p:spPr>
        <p:txBody>
          <a:bodyPr>
            <a:noAutofit/>
          </a:bodyPr>
          <a:lstStyle/>
          <a:p>
            <a:pPr marL="0" indent="0">
              <a:buNone/>
            </a:pPr>
            <a:r>
              <a:rPr lang="en-US" sz="3200" b="1" dirty="0">
                <a:hlinkClick r:id="rId2"/>
              </a:rPr>
              <a:t>Lan Pham released the Taylor Swift-inspired music </a:t>
            </a:r>
            <a:r>
              <a:rPr lang="en-US" sz="3200" b="1" dirty="0" smtClean="0">
                <a:hlinkClick r:id="rId2"/>
              </a:rPr>
              <a:t>video</a:t>
            </a:r>
            <a:r>
              <a:rPr lang="en-US" sz="3200" b="1" dirty="0" smtClean="0"/>
              <a:t> </a:t>
            </a:r>
          </a:p>
          <a:p>
            <a:pPr marL="0" indent="0">
              <a:buNone/>
            </a:pPr>
            <a:r>
              <a:rPr lang="en-US" sz="2800" b="1" dirty="0" smtClean="0"/>
              <a:t>Wonder Woman 2.0 Pepper Pot Environmental Projects won’t help BOTTOM LINE Extinction of Water Quality</a:t>
            </a:r>
            <a:endParaRPr lang="en-US" sz="2800" b="1" dirty="0"/>
          </a:p>
        </p:txBody>
      </p:sp>
      <p:pic>
        <p:nvPicPr>
          <p:cNvPr id="4" name="Picture 3"/>
          <p:cNvPicPr>
            <a:picLocks noChangeAspect="1"/>
          </p:cNvPicPr>
          <p:nvPr/>
        </p:nvPicPr>
        <p:blipFill>
          <a:blip r:embed="rId3"/>
          <a:stretch>
            <a:fillRect/>
          </a:stretch>
        </p:blipFill>
        <p:spPr>
          <a:xfrm>
            <a:off x="3644426" y="1263189"/>
            <a:ext cx="5499574" cy="3095728"/>
          </a:xfrm>
          <a:prstGeom prst="rect">
            <a:avLst/>
          </a:prstGeom>
        </p:spPr>
      </p:pic>
      <p:pic>
        <p:nvPicPr>
          <p:cNvPr id="5" name="Picture 4"/>
          <p:cNvPicPr>
            <a:picLocks noChangeAspect="1"/>
          </p:cNvPicPr>
          <p:nvPr/>
        </p:nvPicPr>
        <p:blipFill>
          <a:blip r:embed="rId4"/>
          <a:stretch>
            <a:fillRect/>
          </a:stretch>
        </p:blipFill>
        <p:spPr>
          <a:xfrm>
            <a:off x="77037" y="1263189"/>
            <a:ext cx="4728820" cy="3064569"/>
          </a:xfrm>
          <a:prstGeom prst="rect">
            <a:avLst/>
          </a:prstGeom>
        </p:spPr>
      </p:pic>
    </p:spTree>
    <p:extLst>
      <p:ext uri="{BB962C8B-B14F-4D97-AF65-F5344CB8AC3E}">
        <p14:creationId xmlns:p14="http://schemas.microsoft.com/office/powerpoint/2010/main" val="27842315"/>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i="1" dirty="0" smtClean="0"/>
              <a:t>Group 1 - Kaitiakitanga </a:t>
            </a:r>
            <a:r>
              <a:rPr lang="en-US" sz="3200" i="1" dirty="0"/>
              <a:t>is already acknowledge in legislation and is </a:t>
            </a:r>
            <a:r>
              <a:rPr lang="en-US" sz="3200" i="1" dirty="0">
                <a:hlinkClick r:id="rId2"/>
              </a:rPr>
              <a:t>defined as </a:t>
            </a:r>
            <a:r>
              <a:rPr lang="en-US" sz="3200" i="1" dirty="0" smtClean="0">
                <a:hlinkClick r:id="rId2"/>
              </a:rPr>
              <a:t>follows</a:t>
            </a:r>
            <a:r>
              <a:rPr lang="en-US" sz="3200" i="1" dirty="0" smtClean="0"/>
              <a:t>:</a:t>
            </a:r>
            <a:endParaRPr lang="en-US" sz="3200" dirty="0"/>
          </a:p>
        </p:txBody>
      </p:sp>
      <p:sp>
        <p:nvSpPr>
          <p:cNvPr id="3" name="Content Placeholder 2"/>
          <p:cNvSpPr>
            <a:spLocks noGrp="1"/>
          </p:cNvSpPr>
          <p:nvPr>
            <p:ph idx="1"/>
          </p:nvPr>
        </p:nvSpPr>
        <p:spPr>
          <a:xfrm>
            <a:off x="185520" y="1655195"/>
            <a:ext cx="8819340" cy="5079735"/>
          </a:xfrm>
        </p:spPr>
        <p:txBody>
          <a:bodyPr>
            <a:normAutofit lnSpcReduction="10000"/>
          </a:bodyPr>
          <a:lstStyle/>
          <a:p>
            <a:pPr marL="0" indent="0">
              <a:buNone/>
            </a:pPr>
            <a:r>
              <a:rPr lang="en-US" i="1" dirty="0"/>
              <a:t> … the exercise of guardianship by the tangata </a:t>
            </a:r>
            <a:r>
              <a:rPr lang="en-US" i="1" dirty="0" err="1"/>
              <a:t>whenua</a:t>
            </a:r>
            <a:r>
              <a:rPr lang="en-US" i="1" dirty="0"/>
              <a:t> of an area in accordance with </a:t>
            </a:r>
            <a:r>
              <a:rPr lang="en-US" i="1" dirty="0" err="1"/>
              <a:t>tikanga</a:t>
            </a:r>
            <a:r>
              <a:rPr lang="en-US" i="1" dirty="0"/>
              <a:t> Māori in relation to natural and physical resources, and include the ethic of stewardship (section 2 RMA)</a:t>
            </a:r>
            <a:endParaRPr lang="en-US" dirty="0"/>
          </a:p>
          <a:p>
            <a:pPr marL="0" indent="0">
              <a:buNone/>
            </a:pPr>
            <a:r>
              <a:rPr lang="en-US" i="1" dirty="0"/>
              <a:t>… the exercise of guardianships; and, in relation to any fisheries resources, includes the ethic of stewardship based on the nature of the resources, as exercised by the appropriate tangata </a:t>
            </a:r>
            <a:r>
              <a:rPr lang="en-US" i="1" dirty="0" err="1"/>
              <a:t>whenua</a:t>
            </a:r>
            <a:r>
              <a:rPr lang="en-US" i="1" dirty="0"/>
              <a:t> in accordance with </a:t>
            </a:r>
            <a:r>
              <a:rPr lang="en-US" i="1" dirty="0" err="1"/>
              <a:t>tikanga</a:t>
            </a:r>
            <a:r>
              <a:rPr lang="en-US" i="1" dirty="0"/>
              <a:t> Māori (section 2, Fisheries Act 1992)</a:t>
            </a:r>
            <a:endParaRPr lang="en-US" dirty="0"/>
          </a:p>
          <a:p>
            <a:pPr marL="0" indent="0">
              <a:buNone/>
            </a:pPr>
            <a:r>
              <a:rPr lang="en-US" sz="3200" i="1" dirty="0"/>
              <a:t>Concern has often been expressed however that present legal definitions do not fully express what </a:t>
            </a:r>
            <a:r>
              <a:rPr lang="en-US" sz="3200" i="1" dirty="0" err="1"/>
              <a:t>kaitiakitanga</a:t>
            </a:r>
            <a:r>
              <a:rPr lang="en-US" sz="3200" i="1" dirty="0"/>
              <a:t> is about, and that any attempt to define it in anything other than </a:t>
            </a:r>
            <a:r>
              <a:rPr lang="en-US" sz="3200" i="1" dirty="0" err="1"/>
              <a:t>te</a:t>
            </a:r>
            <a:r>
              <a:rPr lang="en-US" sz="3200" i="1" dirty="0"/>
              <a:t> reo Māori will always be insufficient</a:t>
            </a:r>
            <a:r>
              <a:rPr lang="en-US" i="1" dirty="0"/>
              <a:t>.</a:t>
            </a:r>
            <a:endParaRPr lang="en-US" dirty="0"/>
          </a:p>
        </p:txBody>
      </p:sp>
    </p:spTree>
    <p:extLst>
      <p:ext uri="{BB962C8B-B14F-4D97-AF65-F5344CB8AC3E}">
        <p14:creationId xmlns:p14="http://schemas.microsoft.com/office/powerpoint/2010/main" val="1253929197"/>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GROUP 2: The </a:t>
            </a:r>
            <a:r>
              <a:rPr lang="en-US" sz="3200" dirty="0"/>
              <a:t>term ‘</a:t>
            </a:r>
            <a:r>
              <a:rPr lang="en-US" sz="3200" dirty="0" err="1"/>
              <a:t>Mahinga</a:t>
            </a:r>
            <a:r>
              <a:rPr lang="en-US" sz="3200" dirty="0"/>
              <a:t> Kai’ was used in the Crown’s Settlement Offer </a:t>
            </a:r>
          </a:p>
        </p:txBody>
      </p:sp>
      <p:sp>
        <p:nvSpPr>
          <p:cNvPr id="3" name="Content Placeholder 2"/>
          <p:cNvSpPr>
            <a:spLocks noGrp="1"/>
          </p:cNvSpPr>
          <p:nvPr>
            <p:ph idx="1"/>
          </p:nvPr>
        </p:nvSpPr>
        <p:spPr/>
        <p:txBody>
          <a:bodyPr/>
          <a:lstStyle/>
          <a:p>
            <a:pPr marL="0" indent="0">
              <a:buNone/>
            </a:pPr>
            <a:r>
              <a:rPr lang="en-US" dirty="0"/>
              <a:t>‘</a:t>
            </a:r>
            <a:r>
              <a:rPr lang="en-US" dirty="0" err="1"/>
              <a:t>Mahinga</a:t>
            </a:r>
            <a:r>
              <a:rPr lang="en-US" dirty="0"/>
              <a:t> Kai</a:t>
            </a:r>
            <a:r>
              <a:rPr lang="en-US" dirty="0" smtClean="0"/>
              <a:t>’ refers </a:t>
            </a:r>
            <a:r>
              <a:rPr lang="en-US" dirty="0"/>
              <a:t>to </a:t>
            </a:r>
            <a:r>
              <a:rPr lang="en-US" dirty="0" smtClean="0"/>
              <a:t>many </a:t>
            </a:r>
            <a:r>
              <a:rPr lang="en-US" dirty="0"/>
              <a:t>cultural aspects of the redress package. </a:t>
            </a:r>
            <a:r>
              <a:rPr lang="en-US" dirty="0" err="1" smtClean="0"/>
              <a:t>Mahinga</a:t>
            </a:r>
            <a:r>
              <a:rPr lang="en-US" dirty="0" smtClean="0"/>
              <a:t> </a:t>
            </a:r>
            <a:r>
              <a:rPr lang="en-US" dirty="0" err="1"/>
              <a:t>kai</a:t>
            </a:r>
            <a:r>
              <a:rPr lang="en-US" dirty="0"/>
              <a:t> properly refers to </a:t>
            </a:r>
            <a:r>
              <a:rPr lang="en-US" dirty="0" err="1"/>
              <a:t>Ngāi</a:t>
            </a:r>
            <a:r>
              <a:rPr lang="en-US" dirty="0"/>
              <a:t> </a:t>
            </a:r>
            <a:r>
              <a:rPr lang="en-US" dirty="0" err="1"/>
              <a:t>Tahu</a:t>
            </a:r>
            <a:r>
              <a:rPr lang="en-US" dirty="0"/>
              <a:t> interests in traditional food and other natural resources and the places where those resources are obtained</a:t>
            </a:r>
            <a:r>
              <a:rPr lang="en-US" dirty="0" smtClean="0"/>
              <a:t>. </a:t>
            </a:r>
            <a:r>
              <a:rPr lang="en-US" dirty="0" smtClean="0">
                <a:hlinkClick r:id="rId2"/>
              </a:rPr>
              <a:t>source</a:t>
            </a:r>
            <a:endParaRPr lang="en-US" dirty="0" smtClean="0"/>
          </a:p>
          <a:p>
            <a:pPr marL="0" indent="0">
              <a:buNone/>
            </a:pPr>
            <a:r>
              <a:rPr lang="en-US" dirty="0" smtClean="0"/>
              <a:t>HOWEVER, “</a:t>
            </a:r>
            <a:r>
              <a:rPr lang="en-US" dirty="0"/>
              <a:t>So what will happen to the land cleared by the earthquakes? And who gets to decide? </a:t>
            </a:r>
            <a:r>
              <a:rPr lang="mr-IN" dirty="0" smtClean="0"/>
              <a:t>…</a:t>
            </a:r>
            <a:r>
              <a:rPr lang="en-US" dirty="0" smtClean="0"/>
              <a:t>the </a:t>
            </a:r>
            <a:r>
              <a:rPr lang="en-US" dirty="0"/>
              <a:t>possibilities for the future of the red zone</a:t>
            </a:r>
            <a:r>
              <a:rPr lang="en-US" dirty="0" smtClean="0"/>
              <a:t>.?” </a:t>
            </a:r>
            <a:r>
              <a:rPr lang="en-US" dirty="0" smtClean="0">
                <a:hlinkClick r:id="rId3"/>
              </a:rPr>
              <a:t>source</a:t>
            </a:r>
            <a:endParaRPr lang="en-US" dirty="0"/>
          </a:p>
        </p:txBody>
      </p:sp>
    </p:spTree>
    <p:extLst>
      <p:ext uri="{BB962C8B-B14F-4D97-AF65-F5344CB8AC3E}">
        <p14:creationId xmlns:p14="http://schemas.microsoft.com/office/powerpoint/2010/main" val="290032483"/>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GROUP 3: Manaakitanga </a:t>
            </a:r>
            <a:endParaRPr lang="en-US" dirty="0"/>
          </a:p>
        </p:txBody>
      </p:sp>
      <p:sp>
        <p:nvSpPr>
          <p:cNvPr id="3" name="Content Placeholder 2"/>
          <p:cNvSpPr>
            <a:spLocks noGrp="1"/>
          </p:cNvSpPr>
          <p:nvPr>
            <p:ph idx="1"/>
          </p:nvPr>
        </p:nvSpPr>
        <p:spPr>
          <a:xfrm>
            <a:off x="99895" y="1669464"/>
            <a:ext cx="9044105" cy="5188536"/>
          </a:xfrm>
        </p:spPr>
        <p:txBody>
          <a:bodyPr>
            <a:normAutofit fontScale="92500" lnSpcReduction="20000"/>
          </a:bodyPr>
          <a:lstStyle/>
          <a:p>
            <a:pPr marL="0" indent="0">
              <a:buNone/>
            </a:pPr>
            <a:r>
              <a:rPr lang="en-US" dirty="0"/>
              <a:t>Manaakitanga is a </a:t>
            </a:r>
            <a:r>
              <a:rPr lang="en-US" dirty="0" err="1"/>
              <a:t>time-honoured</a:t>
            </a:r>
            <a:r>
              <a:rPr lang="en-US" dirty="0"/>
              <a:t> practice and many early European settlers experienced Māori hospitality on their arrival in New Zealand</a:t>
            </a:r>
            <a:r>
              <a:rPr lang="en-US" dirty="0" smtClean="0"/>
              <a:t>. It</a:t>
            </a:r>
            <a:r>
              <a:rPr lang="mr-IN" dirty="0" smtClean="0"/>
              <a:t>’</a:t>
            </a:r>
            <a:r>
              <a:rPr lang="en-US" dirty="0" smtClean="0"/>
              <a:t>s the basis of tourism industry.</a:t>
            </a:r>
          </a:p>
          <a:p>
            <a:pPr marL="0" indent="0">
              <a:buNone/>
            </a:pPr>
            <a:r>
              <a:rPr lang="en-US" dirty="0" smtClean="0"/>
              <a:t>However, </a:t>
            </a:r>
            <a:r>
              <a:rPr lang="en-US" b="1" dirty="0"/>
              <a:t>Manaakitanga</a:t>
            </a:r>
            <a:r>
              <a:rPr lang="en-US" dirty="0"/>
              <a:t>: Is generosity killing Māori </a:t>
            </a:r>
            <a:r>
              <a:rPr lang="en-US" dirty="0" smtClean="0"/>
              <a:t>enterprises (Mika, 2014, Proceedings paper); As alternative to Schermerhorn</a:t>
            </a:r>
            <a:r>
              <a:rPr lang="en-US" dirty="0"/>
              <a:t> </a:t>
            </a:r>
            <a:r>
              <a:rPr lang="en-US" dirty="0" smtClean="0"/>
              <a:t>or Robbins [globalization] management texts is what </a:t>
            </a:r>
            <a:r>
              <a:rPr lang="en-US" dirty="0"/>
              <a:t>Mika and O’Sullivan (2014: 8) “define Māori management as the systematic action-oriented deployment of resources by managers of Māori descent and within a Māori world view (</a:t>
            </a:r>
            <a:r>
              <a:rPr lang="en-US" dirty="0" err="1"/>
              <a:t>āronga</a:t>
            </a:r>
            <a:r>
              <a:rPr lang="en-US" dirty="0"/>
              <a:t> Māori), to achieve purposes which are meaningful and of benefit to whānau (family), </a:t>
            </a:r>
            <a:r>
              <a:rPr lang="en-US" dirty="0" err="1"/>
              <a:t>hapū</a:t>
            </a:r>
            <a:r>
              <a:rPr lang="en-US" dirty="0"/>
              <a:t> (sub-tribe), iwi (tribe) and Māori communities, in terms of both the means and ends, and which may be conducted within both Māori and non-Māori </a:t>
            </a:r>
            <a:r>
              <a:rPr lang="en-US" dirty="0" err="1"/>
              <a:t>organisational</a:t>
            </a:r>
            <a:r>
              <a:rPr lang="en-US" dirty="0"/>
              <a:t> contexts.</a:t>
            </a:r>
            <a:r>
              <a:rPr lang="en-US" dirty="0" smtClean="0"/>
              <a:t>” But they stay within </a:t>
            </a:r>
            <a:r>
              <a:rPr lang="en-US" dirty="0" err="1" smtClean="0"/>
              <a:t>Planing</a:t>
            </a:r>
            <a:r>
              <a:rPr lang="en-US" dirty="0" smtClean="0"/>
              <a:t> Leading Organization &amp; Control (PLOC) managerial functionalism of Globalization ideology?</a:t>
            </a:r>
          </a:p>
          <a:p>
            <a:pPr marL="0" indent="0">
              <a:buNone/>
            </a:pPr>
            <a:r>
              <a:rPr lang="en-US" dirty="0" smtClean="0"/>
              <a:t> </a:t>
            </a:r>
            <a:r>
              <a:rPr lang="en-US" b="1" dirty="0">
                <a:hlinkClick r:id="rId3"/>
              </a:rPr>
              <a:t>Mātauranga Māori</a:t>
            </a:r>
            <a:r>
              <a:rPr lang="en-US" dirty="0"/>
              <a:t> can be defined as 'the knowledge, comprehension, or understanding of everything visible and invisible existing in the universe</a:t>
            </a:r>
            <a:r>
              <a:rPr lang="en-US" dirty="0" smtClean="0"/>
              <a:t>’</a:t>
            </a:r>
            <a:endParaRPr lang="en-US" dirty="0"/>
          </a:p>
        </p:txBody>
      </p:sp>
    </p:spTree>
    <p:extLst>
      <p:ext uri="{BB962C8B-B14F-4D97-AF65-F5344CB8AC3E}">
        <p14:creationId xmlns:p14="http://schemas.microsoft.com/office/powerpoint/2010/main" val="831069735"/>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GROUP 4: Mana </a:t>
            </a:r>
            <a:r>
              <a:rPr lang="en-US" dirty="0" err="1"/>
              <a:t>Whenua</a:t>
            </a:r>
            <a:r>
              <a:rPr lang="en-US" dirty="0"/>
              <a:t> </a:t>
            </a:r>
          </a:p>
        </p:txBody>
      </p:sp>
      <p:sp>
        <p:nvSpPr>
          <p:cNvPr id="3" name="Content Placeholder 2"/>
          <p:cNvSpPr>
            <a:spLocks noGrp="1"/>
          </p:cNvSpPr>
          <p:nvPr>
            <p:ph idx="1"/>
          </p:nvPr>
        </p:nvSpPr>
        <p:spPr>
          <a:xfrm>
            <a:off x="0" y="1904999"/>
            <a:ext cx="9144000" cy="4814354"/>
          </a:xfrm>
        </p:spPr>
        <p:txBody>
          <a:bodyPr>
            <a:normAutofit fontScale="92500" lnSpcReduction="20000"/>
          </a:bodyPr>
          <a:lstStyle/>
          <a:p>
            <a:r>
              <a:rPr lang="en-US" dirty="0"/>
              <a:t>Mana </a:t>
            </a:r>
            <a:r>
              <a:rPr lang="en-US" dirty="0" err="1"/>
              <a:t>Whenua</a:t>
            </a:r>
            <a:r>
              <a:rPr lang="en-US" dirty="0"/>
              <a:t> </a:t>
            </a:r>
            <a:r>
              <a:rPr lang="en-US" dirty="0" smtClean="0"/>
              <a:t>in Wiki Walker’s dissertation proposal presentation, I saw upon arrival in NZ. Wiki has many more meanings of Mana than the UC sustainability definition.</a:t>
            </a:r>
          </a:p>
          <a:p>
            <a:r>
              <a:rPr lang="en-US" dirty="0" smtClean="0"/>
              <a:t>Among them is how there is a loss of understanding of Mana from one generation to the next. </a:t>
            </a:r>
          </a:p>
          <a:p>
            <a:r>
              <a:rPr lang="en-US" dirty="0" smtClean="0"/>
              <a:t>Mana is deep ecology of spirit of birds, water, all nature is getting lots in today’s economics and business ways of knowing</a:t>
            </a:r>
          </a:p>
          <a:p>
            <a:r>
              <a:rPr lang="en-US" dirty="0" smtClean="0"/>
              <a:t>Kaupapa </a:t>
            </a:r>
            <a:r>
              <a:rPr lang="en-US" b="1" dirty="0"/>
              <a:t>Māori</a:t>
            </a:r>
            <a:r>
              <a:rPr lang="en-US" dirty="0"/>
              <a:t> </a:t>
            </a:r>
            <a:r>
              <a:rPr lang="en-US" dirty="0" smtClean="0">
                <a:hlinkClick r:id="rId3"/>
              </a:rPr>
              <a:t>conscientization</a:t>
            </a:r>
            <a:r>
              <a:rPr lang="en-US" dirty="0" smtClean="0"/>
              <a:t>, </a:t>
            </a:r>
            <a:r>
              <a:rPr lang="en-US" dirty="0" smtClean="0">
                <a:hlinkClick r:id="rId4"/>
              </a:rPr>
              <a:t>resistance</a:t>
            </a:r>
            <a:r>
              <a:rPr lang="en-US" dirty="0" smtClean="0"/>
              <a:t>, and </a:t>
            </a:r>
            <a:r>
              <a:rPr lang="en-US" dirty="0" smtClean="0">
                <a:hlinkClick r:id="rId5"/>
              </a:rPr>
              <a:t>transformational praxis</a:t>
            </a:r>
            <a:r>
              <a:rPr lang="en-US" dirty="0" smtClean="0"/>
              <a:t> See Paulo Freire </a:t>
            </a:r>
            <a:r>
              <a:rPr lang="en-US" dirty="0"/>
              <a:t>—&gt; Understanding people as subjects rather than objects, this process involves the consideration of self, reality, and the way in which both have been shaped, in order to take transformative action</a:t>
            </a:r>
            <a:r>
              <a:rPr lang="en-US" dirty="0" smtClean="0"/>
              <a:t>.</a:t>
            </a:r>
          </a:p>
          <a:p>
            <a:r>
              <a:rPr lang="en-US" dirty="0" smtClean="0"/>
              <a:t>Another is the importance of self-determination </a:t>
            </a:r>
          </a:p>
        </p:txBody>
      </p:sp>
    </p:spTree>
    <p:extLst>
      <p:ext uri="{BB962C8B-B14F-4D97-AF65-F5344CB8AC3E}">
        <p14:creationId xmlns:p14="http://schemas.microsoft.com/office/powerpoint/2010/main" val="3106601498"/>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GROUP 5: </a:t>
            </a:r>
            <a:r>
              <a:rPr lang="en-US" dirty="0" err="1" smtClean="0"/>
              <a:t>Mauri</a:t>
            </a:r>
            <a:r>
              <a:rPr lang="en-US" dirty="0" smtClean="0"/>
              <a:t> </a:t>
            </a:r>
            <a:r>
              <a:rPr lang="en-US" dirty="0" err="1" smtClean="0"/>
              <a:t>Tū</a:t>
            </a:r>
            <a:endParaRPr lang="en-US" dirty="0"/>
          </a:p>
        </p:txBody>
      </p:sp>
      <p:sp>
        <p:nvSpPr>
          <p:cNvPr id="3" name="Content Placeholder 2"/>
          <p:cNvSpPr>
            <a:spLocks noGrp="1"/>
          </p:cNvSpPr>
          <p:nvPr>
            <p:ph idx="1"/>
          </p:nvPr>
        </p:nvSpPr>
        <p:spPr>
          <a:xfrm>
            <a:off x="1" y="1683733"/>
            <a:ext cx="9033400" cy="5022659"/>
          </a:xfrm>
        </p:spPr>
        <p:txBody>
          <a:bodyPr>
            <a:normAutofit/>
          </a:bodyPr>
          <a:lstStyle/>
          <a:p>
            <a:pPr marL="0" indent="0">
              <a:buNone/>
            </a:pPr>
            <a:r>
              <a:rPr lang="en-US" dirty="0" smtClean="0"/>
              <a:t>WWOK and IWOK have divergent thinking on monetary wealth (profit) in triple bottom line. </a:t>
            </a:r>
          </a:p>
          <a:p>
            <a:pPr marL="0" indent="0">
              <a:buNone/>
            </a:pPr>
            <a:r>
              <a:rPr lang="en-US" sz="3200" dirty="0"/>
              <a:t>“The relationship between Māori and the environment is specifically provided for in parts of the Resource Management Act 1991. Section 6 sets out matters of national importance and refers to the relationship of Māori and their culture and traditions with their ancestral lands, water, sites, </a:t>
            </a:r>
            <a:r>
              <a:rPr lang="en-US" sz="3200" dirty="0" err="1"/>
              <a:t>wāhi</a:t>
            </a:r>
            <a:r>
              <a:rPr lang="en-US" sz="3200" dirty="0"/>
              <a:t> </a:t>
            </a:r>
            <a:r>
              <a:rPr lang="en-US" sz="3200" dirty="0" err="1"/>
              <a:t>tapu</a:t>
            </a:r>
            <a:r>
              <a:rPr lang="en-US" sz="3200" dirty="0"/>
              <a:t> (sacred sites) and other </a:t>
            </a:r>
            <a:r>
              <a:rPr lang="en-US" sz="3200" dirty="0" err="1" smtClean="0"/>
              <a:t>taonga</a:t>
            </a:r>
            <a:r>
              <a:rPr lang="en-US" sz="3200" dirty="0"/>
              <a:t> </a:t>
            </a:r>
            <a:r>
              <a:rPr lang="en-US" sz="3200" dirty="0" smtClean="0"/>
              <a:t>(</a:t>
            </a:r>
            <a:r>
              <a:rPr lang="en-US" sz="3200" dirty="0"/>
              <a:t>treasures)” (</a:t>
            </a:r>
            <a:r>
              <a:rPr lang="en-US" sz="3200" dirty="0" err="1"/>
              <a:t>Pikiao</a:t>
            </a:r>
            <a:r>
              <a:rPr lang="en-US" sz="3200" dirty="0"/>
              <a:t>, Te </a:t>
            </a:r>
            <a:r>
              <a:rPr lang="en-US" sz="3200" dirty="0" err="1"/>
              <a:t>Arawa</a:t>
            </a:r>
            <a:r>
              <a:rPr lang="en-US" sz="3200" dirty="0"/>
              <a:t>, &amp; </a:t>
            </a:r>
            <a:r>
              <a:rPr lang="en-US" sz="3200" dirty="0" err="1"/>
              <a:t>Tahu</a:t>
            </a:r>
            <a:r>
              <a:rPr lang="en-US" sz="3200" dirty="0"/>
              <a:t>, 2010: 246)</a:t>
            </a:r>
            <a:r>
              <a:rPr lang="en-US" sz="3200" dirty="0" smtClean="0"/>
              <a:t>.</a:t>
            </a:r>
            <a:endParaRPr lang="en-US" sz="3200" dirty="0"/>
          </a:p>
        </p:txBody>
      </p:sp>
    </p:spTree>
    <p:extLst>
      <p:ext uri="{BB962C8B-B14F-4D97-AF65-F5344CB8AC3E}">
        <p14:creationId xmlns:p14="http://schemas.microsoft.com/office/powerpoint/2010/main" val="1772054536"/>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Group 6” Kaupapa Māori Theory &amp; Methodologies </a:t>
            </a:r>
            <a:endParaRPr lang="en-US" dirty="0"/>
          </a:p>
        </p:txBody>
      </p:sp>
      <p:sp>
        <p:nvSpPr>
          <p:cNvPr id="3" name="Content Placeholder 2"/>
          <p:cNvSpPr>
            <a:spLocks noGrp="1"/>
          </p:cNvSpPr>
          <p:nvPr>
            <p:ph idx="1"/>
          </p:nvPr>
        </p:nvSpPr>
        <p:spPr>
          <a:xfrm>
            <a:off x="106947" y="1764632"/>
            <a:ext cx="9037053" cy="5093368"/>
          </a:xfrm>
        </p:spPr>
        <p:txBody>
          <a:bodyPr>
            <a:normAutofit fontScale="85000" lnSpcReduction="20000"/>
          </a:bodyPr>
          <a:lstStyle/>
          <a:p>
            <a:pPr marL="0" indent="0">
              <a:buNone/>
            </a:pPr>
            <a:r>
              <a:rPr lang="en-US" dirty="0" smtClean="0"/>
              <a:t>“</a:t>
            </a:r>
            <a:r>
              <a:rPr lang="mr-IN" dirty="0" smtClean="0"/>
              <a:t>…</a:t>
            </a:r>
            <a:r>
              <a:rPr lang="en-US" dirty="0" smtClean="0"/>
              <a:t> particular plan of action created by Māori expressing Maori aspirations and certain Maori values and principles” (Ahukaramū &amp; Royal, 2017: 109).</a:t>
            </a:r>
          </a:p>
          <a:p>
            <a:pPr marL="0" indent="0">
              <a:buNone/>
            </a:pPr>
            <a:r>
              <a:rPr lang="en-US" dirty="0" smtClean="0"/>
              <a:t>“</a:t>
            </a:r>
            <a:r>
              <a:rPr lang="mr-IN" dirty="0" smtClean="0"/>
              <a:t>…</a:t>
            </a:r>
            <a:r>
              <a:rPr lang="en-US" dirty="0" smtClean="0"/>
              <a:t> ways of doing things and cultural behaviors through which </a:t>
            </a:r>
            <a:r>
              <a:rPr lang="en-US" dirty="0" err="1" smtClean="0"/>
              <a:t>Kapapa</a:t>
            </a:r>
            <a:r>
              <a:rPr lang="en-US" dirty="0" smtClean="0"/>
              <a:t> Māori are expressed and made tangible” (IBID, 109).</a:t>
            </a:r>
          </a:p>
          <a:p>
            <a:pPr marL="0" indent="0">
              <a:buNone/>
            </a:pPr>
            <a:r>
              <a:rPr lang="en-US" dirty="0" smtClean="0"/>
              <a:t>“</a:t>
            </a:r>
            <a:r>
              <a:rPr lang="mr-IN" dirty="0" smtClean="0"/>
              <a:t>…</a:t>
            </a:r>
            <a:r>
              <a:rPr lang="en-US" dirty="0" smtClean="0"/>
              <a:t> a political tool by Māori to make space, for activities and enterprises initiated and controlled by Māori” (IBID, 110). </a:t>
            </a:r>
          </a:p>
          <a:p>
            <a:pPr marL="0" indent="0">
              <a:buNone/>
            </a:pPr>
            <a:r>
              <a:rPr lang="en-US" b="1" dirty="0" smtClean="0"/>
              <a:t>Kaupapa Māori methodologies </a:t>
            </a:r>
            <a:r>
              <a:rPr lang="en-US" dirty="0" smtClean="0"/>
              <a:t>are </a:t>
            </a:r>
            <a:r>
              <a:rPr lang="en-US" b="1" i="1" dirty="0" smtClean="0"/>
              <a:t>‘antenarrative</a:t>
            </a:r>
            <a:r>
              <a:rPr lang="en-US" dirty="0" smtClean="0"/>
              <a:t>’ (</a:t>
            </a:r>
            <a:r>
              <a:rPr lang="en-US" dirty="0" smtClean="0">
                <a:hlinkClick r:id="rId3"/>
              </a:rPr>
              <a:t>Boje, in press</a:t>
            </a:r>
            <a:r>
              <a:rPr lang="en-US" dirty="0" smtClean="0"/>
              <a:t>) because it prepares in advance by prospective sensemaking “sequences of knowledge-creation actions:&amp; “making space” for “principles of knowledge inquiry” that give expression to transformative ideals” enabling “liberations to take place” from colonization and negative statistics in education and health, &amp; </a:t>
            </a:r>
            <a:r>
              <a:rPr lang="en-US" dirty="0"/>
              <a:t>is “very much in the mode envisaged by the Brazilian education theorist </a:t>
            </a:r>
            <a:r>
              <a:rPr lang="en-US" dirty="0">
                <a:hlinkClick r:id="rId4"/>
              </a:rPr>
              <a:t>Paulo Freire</a:t>
            </a:r>
            <a:r>
              <a:rPr lang="en-US" dirty="0"/>
              <a:t>” </a:t>
            </a:r>
            <a:r>
              <a:rPr lang="en-US" dirty="0" smtClean="0"/>
              <a:t> (IBID, 110).</a:t>
            </a:r>
          </a:p>
          <a:p>
            <a:pPr marL="0" indent="0">
              <a:buNone/>
            </a:pPr>
            <a:r>
              <a:rPr lang="en-US" dirty="0" smtClean="0"/>
              <a:t>Antenarrative is BEFORE Western narrative, foreconception BENEATH WWOK, forestructuring actions BETWEEN WWOK and IWOK, and BETS ON MANY FUTURES with foresight (</a:t>
            </a:r>
            <a:r>
              <a:rPr lang="en-US" dirty="0" smtClean="0">
                <a:hlinkClick r:id="rId3"/>
              </a:rPr>
              <a:t>Boje, </a:t>
            </a:r>
            <a:r>
              <a:rPr lang="en-US" i="1" dirty="0" smtClean="0">
                <a:hlinkClick r:id="rId3"/>
              </a:rPr>
              <a:t>in press</a:t>
            </a:r>
            <a:r>
              <a:rPr lang="en-US" i="1" dirty="0" smtClean="0"/>
              <a:t>). See </a:t>
            </a:r>
            <a:r>
              <a:rPr lang="en-US" i="1" dirty="0" smtClean="0">
                <a:hlinkClick r:id="rId5" action="ppaction://hlinkfile"/>
              </a:rPr>
              <a:t>G. H.  Smith (2003)</a:t>
            </a:r>
            <a:r>
              <a:rPr lang="en-US" i="1" dirty="0" smtClean="0"/>
              <a:t>.</a:t>
            </a:r>
            <a:endParaRPr lang="en-US" dirty="0"/>
          </a:p>
        </p:txBody>
      </p:sp>
    </p:spTree>
    <p:extLst>
      <p:ext uri="{BB962C8B-B14F-4D97-AF65-F5344CB8AC3E}">
        <p14:creationId xmlns:p14="http://schemas.microsoft.com/office/powerpoint/2010/main" val="5540828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995505"/>
          </a:xfrm>
        </p:spPr>
        <p:txBody>
          <a:bodyPr/>
          <a:lstStyle/>
          <a:p>
            <a:r>
              <a:rPr lang="en-US" sz="3200" dirty="0" smtClean="0"/>
              <a:t>Part III: What are the Pepper Pot Environmental Projects at University of Canterbury?</a:t>
            </a:r>
            <a:endParaRPr lang="en-US" sz="3200" dirty="0"/>
          </a:p>
        </p:txBody>
      </p:sp>
      <p:sp>
        <p:nvSpPr>
          <p:cNvPr id="3" name="Content Placeholder 2"/>
          <p:cNvSpPr>
            <a:spLocks noGrp="1"/>
          </p:cNvSpPr>
          <p:nvPr>
            <p:ph idx="1"/>
          </p:nvPr>
        </p:nvSpPr>
        <p:spPr>
          <a:xfrm>
            <a:off x="154885" y="1688361"/>
            <a:ext cx="8989115" cy="4972147"/>
          </a:xfrm>
        </p:spPr>
        <p:txBody>
          <a:bodyPr/>
          <a:lstStyle/>
          <a:p>
            <a:pPr marL="0" indent="0">
              <a:buNone/>
            </a:pPr>
            <a:r>
              <a:rPr lang="en-US" dirty="0" smtClean="0"/>
              <a:t>My Hypothesis: Externalities of Hidden Costs and Counter-Accounting of Extinction from Declining Water Quality and its Root Causes are not yet being addressed.</a:t>
            </a:r>
          </a:p>
          <a:p>
            <a:pPr marL="0" indent="0">
              <a:buNone/>
            </a:pPr>
            <a:r>
              <a:rPr lang="en-US" dirty="0" smtClean="0"/>
              <a:t>By taking inventory of what is being done in name of ‘sustainability’ UC can develop a FORECARING for the Future by using Kaupapa Māori methodologies</a:t>
            </a:r>
          </a:p>
          <a:p>
            <a:pPr marL="0" indent="0">
              <a:buNone/>
            </a:pPr>
            <a:r>
              <a:rPr lang="en-US" dirty="0" smtClean="0"/>
              <a:t>We will start with deconstruction of the university’s definition of sustainability development to making space for </a:t>
            </a:r>
            <a:r>
              <a:rPr lang="en-US" dirty="0" err="1" smtClean="0"/>
              <a:t>Kaupap</a:t>
            </a:r>
            <a:r>
              <a:rPr lang="en-US" dirty="0" smtClean="0"/>
              <a:t> Māori </a:t>
            </a:r>
          </a:p>
          <a:p>
            <a:pPr marL="0" indent="0">
              <a:buNone/>
            </a:pPr>
            <a:r>
              <a:rPr lang="en-US" dirty="0" smtClean="0"/>
              <a:t>Then we will look at the historical SITUATION to see what and who has been blocking the way to FORECARING I call antenarrative (preparing in advance).</a:t>
            </a:r>
            <a:endParaRPr lang="en-US" dirty="0"/>
          </a:p>
        </p:txBody>
      </p:sp>
    </p:spTree>
    <p:extLst>
      <p:ext uri="{BB962C8B-B14F-4D97-AF65-F5344CB8AC3E}">
        <p14:creationId xmlns:p14="http://schemas.microsoft.com/office/powerpoint/2010/main" val="2473521040"/>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GO TO </a:t>
            </a:r>
            <a:r>
              <a:rPr lang="en-US" sz="3200" dirty="0">
                <a:hlinkClick r:id="rId2"/>
              </a:rPr>
              <a:t>University of Canterbury’s </a:t>
            </a:r>
            <a:r>
              <a:rPr lang="en-US" sz="3200" dirty="0" smtClean="0">
                <a:hlinkClick r:id="rId2"/>
              </a:rPr>
              <a:t/>
            </a:r>
            <a:br>
              <a:rPr lang="en-US" sz="3200" dirty="0" smtClean="0">
                <a:hlinkClick r:id="rId2"/>
              </a:rPr>
            </a:br>
            <a:r>
              <a:rPr lang="en-US" sz="3200" dirty="0" smtClean="0">
                <a:hlinkClick r:id="rId2"/>
              </a:rPr>
              <a:t>Sustainability Reporting</a:t>
            </a:r>
            <a:r>
              <a:rPr lang="en-US" sz="3200" dirty="0" smtClean="0"/>
              <a:t> framework</a:t>
            </a:r>
            <a:r>
              <a:rPr lang="en-US" sz="2400" dirty="0" smtClean="0"/>
              <a:t> </a:t>
            </a:r>
            <a:endParaRPr lang="en-US" sz="2400" dirty="0"/>
          </a:p>
        </p:txBody>
      </p:sp>
      <p:sp>
        <p:nvSpPr>
          <p:cNvPr id="3" name="Content Placeholder 2"/>
          <p:cNvSpPr>
            <a:spLocks noGrp="1"/>
          </p:cNvSpPr>
          <p:nvPr>
            <p:ph idx="1"/>
          </p:nvPr>
        </p:nvSpPr>
        <p:spPr>
          <a:xfrm>
            <a:off x="385311" y="1905000"/>
            <a:ext cx="8187189" cy="4672972"/>
          </a:xfrm>
        </p:spPr>
        <p:txBody>
          <a:bodyPr>
            <a:noAutofit/>
          </a:bodyPr>
          <a:lstStyle/>
          <a:p>
            <a:pPr marL="0" indent="0">
              <a:buNone/>
            </a:pPr>
            <a:r>
              <a:rPr lang="en-US" sz="3600" dirty="0" smtClean="0"/>
              <a:t>“Sustainable </a:t>
            </a:r>
            <a:r>
              <a:rPr lang="en-US" sz="3600" dirty="0"/>
              <a:t>development – according to the foundational definition </a:t>
            </a:r>
            <a:r>
              <a:rPr lang="en-US" sz="3600" dirty="0" smtClean="0"/>
              <a:t>in </a:t>
            </a:r>
            <a:r>
              <a:rPr lang="en-US" sz="3600" dirty="0"/>
              <a:t>the Our </a:t>
            </a:r>
            <a:r>
              <a:rPr lang="en-US" sz="3600" dirty="0" smtClean="0"/>
              <a:t>Common Future (‘Brundtland Commission’) </a:t>
            </a:r>
            <a:r>
              <a:rPr lang="en-US" sz="3600" dirty="0"/>
              <a:t>Report to the United Nations on March 20, 1987, </a:t>
            </a:r>
            <a:r>
              <a:rPr lang="en-US" sz="3600" dirty="0" smtClean="0"/>
              <a:t>is ‘meeting </a:t>
            </a:r>
            <a:r>
              <a:rPr lang="en-US" sz="3600" dirty="0"/>
              <a:t>the needs of the present without compromising the ability of future </a:t>
            </a:r>
            <a:r>
              <a:rPr lang="en-US" sz="3600" dirty="0" smtClean="0"/>
              <a:t>generations’” (</a:t>
            </a:r>
            <a:r>
              <a:rPr lang="en-US" sz="3600" dirty="0" smtClean="0">
                <a:hlinkClick r:id="rId2"/>
              </a:rPr>
              <a:t>source</a:t>
            </a:r>
            <a:r>
              <a:rPr lang="en-US" sz="3600" dirty="0" smtClean="0"/>
              <a:t>).</a:t>
            </a:r>
            <a:endParaRPr lang="en-US" sz="3600" dirty="0"/>
          </a:p>
        </p:txBody>
      </p:sp>
    </p:spTree>
    <p:extLst>
      <p:ext uri="{BB962C8B-B14F-4D97-AF65-F5344CB8AC3E}">
        <p14:creationId xmlns:p14="http://schemas.microsoft.com/office/powerpoint/2010/main" val="1449971906"/>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3600" dirty="0" smtClean="0"/>
              <a:t>Deconstruct the Brundtland Report used by University of Canterbury</a:t>
            </a:r>
            <a:endParaRPr lang="en-US" sz="3600" dirty="0"/>
          </a:p>
        </p:txBody>
      </p:sp>
      <p:sp>
        <p:nvSpPr>
          <p:cNvPr id="4" name="Content Placeholder 3"/>
          <p:cNvSpPr>
            <a:spLocks noGrp="1"/>
          </p:cNvSpPr>
          <p:nvPr>
            <p:ph idx="1"/>
          </p:nvPr>
        </p:nvSpPr>
        <p:spPr>
          <a:xfrm>
            <a:off x="214062" y="1769346"/>
            <a:ext cx="8762256" cy="5088654"/>
          </a:xfrm>
        </p:spPr>
        <p:txBody>
          <a:bodyPr>
            <a:normAutofit fontScale="85000" lnSpcReduction="10000"/>
          </a:bodyPr>
          <a:lstStyle/>
          <a:p>
            <a:pPr marL="0" indent="0">
              <a:buNone/>
            </a:pPr>
            <a:r>
              <a:rPr lang="en-US" dirty="0" smtClean="0"/>
              <a:t>University of Canterbury sustainability framework does </a:t>
            </a:r>
            <a:r>
              <a:rPr lang="en-US" dirty="0"/>
              <a:t>not address the “hegemonic threat of sustainable development” (</a:t>
            </a:r>
            <a:r>
              <a:rPr lang="en-US" dirty="0" err="1"/>
              <a:t>Tregidga</a:t>
            </a:r>
            <a:r>
              <a:rPr lang="en-US" dirty="0"/>
              <a:t> et al., 2014: 487)</a:t>
            </a:r>
            <a:r>
              <a:rPr lang="en-US" dirty="0" smtClean="0"/>
              <a:t>. Critique </a:t>
            </a:r>
            <a:r>
              <a:rPr lang="en-US" dirty="0"/>
              <a:t>is that in this sustainability discourse, “it was the business voice which prevailed” </a:t>
            </a:r>
            <a:r>
              <a:rPr lang="en-US" dirty="0" smtClean="0"/>
              <a:t>(IBID, 481) </a:t>
            </a:r>
            <a:r>
              <a:rPr lang="en-US" dirty="0" smtClean="0">
                <a:sym typeface="Wingdings"/>
              </a:rPr>
              <a:t> as we discussed in Triple Bottom Line critique</a:t>
            </a:r>
            <a:r>
              <a:rPr lang="en-US" dirty="0" smtClean="0"/>
              <a:t>. </a:t>
            </a:r>
          </a:p>
          <a:p>
            <a:pPr marL="0" indent="0">
              <a:buNone/>
            </a:pPr>
            <a:r>
              <a:rPr lang="en-US" dirty="0"/>
              <a:t>B</a:t>
            </a:r>
            <a:r>
              <a:rPr lang="en-US" dirty="0" smtClean="0"/>
              <a:t>usiness </a:t>
            </a:r>
            <a:r>
              <a:rPr lang="en-US" dirty="0"/>
              <a:t>voice gives advice and guidance to a corporate-friendly, neoliberal agenda by painting a ‘rosy’ narrative of the future in which “corporate environmentalism, based on open markets, free trade and self-regulation, will give birth to global green capitalism” (citing Bruno &amp; </a:t>
            </a:r>
            <a:r>
              <a:rPr lang="en-US" dirty="0" err="1"/>
              <a:t>Karliner</a:t>
            </a:r>
            <a:r>
              <a:rPr lang="en-US" dirty="0"/>
              <a:t>, 2002: 26-7, as cited in </a:t>
            </a:r>
            <a:r>
              <a:rPr lang="en-US" dirty="0" err="1"/>
              <a:t>Tregidga</a:t>
            </a:r>
            <a:r>
              <a:rPr lang="en-US" dirty="0"/>
              <a:t> et al 2014: 480)</a:t>
            </a:r>
            <a:r>
              <a:rPr lang="en-US" dirty="0" smtClean="0"/>
              <a:t>.</a:t>
            </a:r>
          </a:p>
          <a:p>
            <a:pPr marL="0" indent="0">
              <a:buNone/>
            </a:pPr>
            <a:r>
              <a:rPr lang="en-US" dirty="0"/>
              <a:t>E</a:t>
            </a:r>
            <a:r>
              <a:rPr lang="en-US" dirty="0" smtClean="0"/>
              <a:t>vidence </a:t>
            </a:r>
            <a:r>
              <a:rPr lang="en-US" dirty="0"/>
              <a:t>accumulates that the public university, in particular, is no </a:t>
            </a:r>
            <a:r>
              <a:rPr lang="en-US" dirty="0" smtClean="0"/>
              <a:t>longer </a:t>
            </a:r>
            <a:r>
              <a:rPr lang="en-US" dirty="0"/>
              <a:t>sustainable in the neoliberal economic era of liquid modernity, and the Trump destruction of </a:t>
            </a:r>
            <a:r>
              <a:rPr lang="en-US" dirty="0" smtClean="0"/>
              <a:t>Environmental Protection Agency, withdrawal Climate Accord</a:t>
            </a:r>
          </a:p>
          <a:p>
            <a:pPr marL="0" indent="0">
              <a:buNone/>
            </a:pPr>
            <a:r>
              <a:rPr lang="en-US" dirty="0" err="1"/>
              <a:t>Tregidga</a:t>
            </a:r>
            <a:r>
              <a:rPr lang="en-US" dirty="0"/>
              <a:t>, H., Milne, M., &amp; </a:t>
            </a:r>
            <a:r>
              <a:rPr lang="en-US" dirty="0" err="1"/>
              <a:t>Kearins</a:t>
            </a:r>
            <a:r>
              <a:rPr lang="en-US" dirty="0"/>
              <a:t>, K. (2014). (Re) presenting ‘sustainable organizations’. </a:t>
            </a:r>
            <a:r>
              <a:rPr lang="en-US" i="1" dirty="0"/>
              <a:t>Accounting, Organizations and Society</a:t>
            </a:r>
            <a:r>
              <a:rPr lang="en-US" dirty="0"/>
              <a:t>, </a:t>
            </a:r>
            <a:r>
              <a:rPr lang="en-US" i="1" dirty="0"/>
              <a:t>39</a:t>
            </a:r>
            <a:r>
              <a:rPr lang="en-US" dirty="0"/>
              <a:t>(6), 477-494</a:t>
            </a:r>
            <a:r>
              <a:rPr lang="en-US" dirty="0" smtClean="0"/>
              <a:t>.</a:t>
            </a:r>
          </a:p>
          <a:p>
            <a:pPr marL="0" indent="0">
              <a:buNone/>
            </a:pPr>
            <a:endParaRPr lang="en-US" dirty="0"/>
          </a:p>
        </p:txBody>
      </p:sp>
    </p:spTree>
    <p:extLst>
      <p:ext uri="{BB962C8B-B14F-4D97-AF65-F5344CB8AC3E}">
        <p14:creationId xmlns:p14="http://schemas.microsoft.com/office/powerpoint/2010/main" val="1211287344"/>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970883"/>
          </a:xfrm>
        </p:spPr>
        <p:txBody>
          <a:bodyPr/>
          <a:lstStyle/>
          <a:p>
            <a:r>
              <a:rPr lang="en-US" sz="3200" dirty="0" smtClean="0"/>
              <a:t>Why is New Zealand not doing </a:t>
            </a:r>
            <a:r>
              <a:rPr lang="en-US" sz="3200" b="1" dirty="0"/>
              <a:t>Sustainability Tracking, Assessment &amp; Rating System™</a:t>
            </a:r>
            <a:r>
              <a:rPr lang="en-US" sz="3200" dirty="0"/>
              <a:t>(STARS) </a:t>
            </a:r>
            <a:r>
              <a:rPr lang="en-US" sz="3200" dirty="0" smtClean="0"/>
              <a:t>measurement framework for universities?</a:t>
            </a:r>
            <a:endParaRPr lang="en-US" sz="3200" dirty="0"/>
          </a:p>
        </p:txBody>
      </p:sp>
      <p:pic>
        <p:nvPicPr>
          <p:cNvPr id="4" name="Picture 3"/>
          <p:cNvPicPr>
            <a:picLocks noChangeAspect="1"/>
          </p:cNvPicPr>
          <p:nvPr/>
        </p:nvPicPr>
        <p:blipFill>
          <a:blip r:embed="rId2"/>
          <a:stretch>
            <a:fillRect/>
          </a:stretch>
        </p:blipFill>
        <p:spPr>
          <a:xfrm>
            <a:off x="0" y="1643281"/>
            <a:ext cx="9144000" cy="5141610"/>
          </a:xfrm>
          <a:prstGeom prst="rect">
            <a:avLst/>
          </a:prstGeom>
        </p:spPr>
      </p:pic>
      <p:pic>
        <p:nvPicPr>
          <p:cNvPr id="5" name="Picture 4">
            <a:hlinkClick r:id="rId3"/>
          </p:cNvPr>
          <p:cNvPicPr/>
          <p:nvPr/>
        </p:nvPicPr>
        <p:blipFill>
          <a:blip r:embed="rId4">
            <a:extLst>
              <a:ext uri="{28A0092B-C50C-407E-A947-70E740481C1C}">
                <a14:useLocalDpi xmlns:a14="http://schemas.microsoft.com/office/drawing/2010/main" val="0"/>
              </a:ext>
            </a:extLst>
          </a:blip>
          <a:srcRect/>
          <a:stretch>
            <a:fillRect/>
          </a:stretch>
        </p:blipFill>
        <p:spPr bwMode="auto">
          <a:xfrm>
            <a:off x="7217501" y="2188702"/>
            <a:ext cx="1771754" cy="1499019"/>
          </a:xfrm>
          <a:prstGeom prst="rect">
            <a:avLst/>
          </a:prstGeom>
          <a:noFill/>
          <a:ln>
            <a:noFill/>
          </a:ln>
        </p:spPr>
      </p:pic>
      <p:pic>
        <p:nvPicPr>
          <p:cNvPr id="6" name="Picture 5"/>
          <p:cNvPicPr>
            <a:picLocks noChangeAspect="1"/>
          </p:cNvPicPr>
          <p:nvPr/>
        </p:nvPicPr>
        <p:blipFill>
          <a:blip r:embed="rId5"/>
          <a:stretch>
            <a:fillRect/>
          </a:stretch>
        </p:blipFill>
        <p:spPr>
          <a:xfrm>
            <a:off x="0" y="1868322"/>
            <a:ext cx="9144000" cy="4916569"/>
          </a:xfrm>
          <a:prstGeom prst="rect">
            <a:avLst/>
          </a:prstGeom>
        </p:spPr>
      </p:pic>
      <p:sp>
        <p:nvSpPr>
          <p:cNvPr id="3" name="TextBox 2"/>
          <p:cNvSpPr txBox="1"/>
          <p:nvPr/>
        </p:nvSpPr>
        <p:spPr>
          <a:xfrm>
            <a:off x="4742822" y="5304752"/>
            <a:ext cx="3472710" cy="1200329"/>
          </a:xfrm>
          <a:prstGeom prst="rect">
            <a:avLst/>
          </a:prstGeom>
          <a:noFill/>
        </p:spPr>
        <p:txBody>
          <a:bodyPr wrap="square" rtlCol="0">
            <a:spAutoFit/>
          </a:bodyPr>
          <a:lstStyle/>
          <a:p>
            <a:r>
              <a:rPr lang="en-US" b="1" dirty="0" smtClean="0"/>
              <a:t>THERE IS NO STARS SYSTEM AT ANY UNIVERSITY IN NEW ZEALAND</a:t>
            </a:r>
            <a:endParaRPr lang="en-US" b="1" dirty="0"/>
          </a:p>
        </p:txBody>
      </p:sp>
    </p:spTree>
    <p:extLst>
      <p:ext uri="{BB962C8B-B14F-4D97-AF65-F5344CB8AC3E}">
        <p14:creationId xmlns:p14="http://schemas.microsoft.com/office/powerpoint/2010/main" val="399704258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6"/>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blinds(horizontal)">
                                      <p:cBhvr>
                                        <p:cTn id="2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20128"/>
            <a:ext cx="9144000" cy="1537766"/>
          </a:xfrm>
        </p:spPr>
        <p:txBody>
          <a:bodyPr/>
          <a:lstStyle/>
          <a:p>
            <a:r>
              <a:rPr lang="en-US" sz="2800" dirty="0" smtClean="0"/>
              <a:t>QUESTION: What are the “Pepper Pot Environmental Projects” in New Zealand and at University of Canterbury?</a:t>
            </a:r>
            <a:endParaRPr lang="en-US" sz="2800" dirty="0"/>
          </a:p>
        </p:txBody>
      </p:sp>
      <p:pic>
        <p:nvPicPr>
          <p:cNvPr id="4" name="Picture 3"/>
          <p:cNvPicPr>
            <a:picLocks noChangeAspect="1"/>
          </p:cNvPicPr>
          <p:nvPr/>
        </p:nvPicPr>
        <p:blipFill>
          <a:blip r:embed="rId2"/>
          <a:stretch>
            <a:fillRect/>
          </a:stretch>
        </p:blipFill>
        <p:spPr>
          <a:xfrm>
            <a:off x="0" y="1107350"/>
            <a:ext cx="3072318" cy="3073519"/>
          </a:xfrm>
          <a:prstGeom prst="rect">
            <a:avLst/>
          </a:prstGeom>
        </p:spPr>
      </p:pic>
      <p:pic>
        <p:nvPicPr>
          <p:cNvPr id="5" name="Picture 4"/>
          <p:cNvPicPr>
            <a:picLocks noChangeAspect="1"/>
          </p:cNvPicPr>
          <p:nvPr/>
        </p:nvPicPr>
        <p:blipFill>
          <a:blip r:embed="rId3"/>
          <a:stretch>
            <a:fillRect/>
          </a:stretch>
        </p:blipFill>
        <p:spPr>
          <a:xfrm>
            <a:off x="3072317" y="1107350"/>
            <a:ext cx="2832021" cy="3073519"/>
          </a:xfrm>
          <a:prstGeom prst="rect">
            <a:avLst/>
          </a:prstGeom>
        </p:spPr>
      </p:pic>
      <p:pic>
        <p:nvPicPr>
          <p:cNvPr id="6" name="Picture 5"/>
          <p:cNvPicPr>
            <a:picLocks noChangeAspect="1"/>
          </p:cNvPicPr>
          <p:nvPr/>
        </p:nvPicPr>
        <p:blipFill>
          <a:blip r:embed="rId4"/>
          <a:stretch>
            <a:fillRect/>
          </a:stretch>
        </p:blipFill>
        <p:spPr>
          <a:xfrm>
            <a:off x="5904338" y="1107350"/>
            <a:ext cx="3239662" cy="3073519"/>
          </a:xfrm>
          <a:prstGeom prst="rect">
            <a:avLst/>
          </a:prstGeom>
        </p:spPr>
      </p:pic>
      <p:sp>
        <p:nvSpPr>
          <p:cNvPr id="3" name="TextBox 2"/>
          <p:cNvSpPr txBox="1"/>
          <p:nvPr/>
        </p:nvSpPr>
        <p:spPr>
          <a:xfrm>
            <a:off x="123908" y="4290607"/>
            <a:ext cx="8642561" cy="2431435"/>
          </a:xfrm>
          <a:prstGeom prst="rect">
            <a:avLst/>
          </a:prstGeom>
          <a:noFill/>
        </p:spPr>
        <p:txBody>
          <a:bodyPr wrap="square" rtlCol="0">
            <a:spAutoFit/>
          </a:bodyPr>
          <a:lstStyle/>
          <a:p>
            <a:r>
              <a:rPr lang="en-US" sz="3200" b="1" dirty="0" smtClean="0"/>
              <a:t>ANSWER</a:t>
            </a:r>
            <a:r>
              <a:rPr lang="en-US" sz="2800" b="1" dirty="0" smtClean="0"/>
              <a:t>: </a:t>
            </a:r>
            <a:r>
              <a:rPr lang="en-US" sz="2800" dirty="0" smtClean="0"/>
              <a:t>They are projects that ignore measuring: (1) Economic Externalities, (2) Hidden Costs, (3) actually doing counter-Accounting of the BOTTOM LINE OF WATER QUALITY, &amp; </a:t>
            </a:r>
            <a:r>
              <a:rPr lang="en-US" sz="3200" b="1" dirty="0" smtClean="0"/>
              <a:t>(4) Kaupapa Māori methodology (Hoskins &amp; Jones, 2017)!</a:t>
            </a:r>
            <a:endParaRPr lang="en-US" sz="3200" b="1" dirty="0"/>
          </a:p>
        </p:txBody>
      </p:sp>
    </p:spTree>
    <p:extLst>
      <p:ext uri="{BB962C8B-B14F-4D97-AF65-F5344CB8AC3E}">
        <p14:creationId xmlns:p14="http://schemas.microsoft.com/office/powerpoint/2010/main" val="3219222165"/>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1500" y="274638"/>
            <a:ext cx="8572500" cy="914913"/>
          </a:xfrm>
        </p:spPr>
        <p:txBody>
          <a:bodyPr/>
          <a:lstStyle/>
          <a:p>
            <a:r>
              <a:rPr lang="en-US" dirty="0" smtClean="0"/>
              <a:t>What is the history of UC Pepper Pot-sustainability?</a:t>
            </a:r>
            <a:endParaRPr lang="en-US" dirty="0"/>
          </a:p>
        </p:txBody>
      </p:sp>
      <p:sp>
        <p:nvSpPr>
          <p:cNvPr id="3" name="Content Placeholder 2"/>
          <p:cNvSpPr>
            <a:spLocks noGrp="1"/>
          </p:cNvSpPr>
          <p:nvPr>
            <p:ph idx="1"/>
          </p:nvPr>
        </p:nvSpPr>
        <p:spPr>
          <a:xfrm>
            <a:off x="232327" y="1904999"/>
            <a:ext cx="8911673" cy="4786487"/>
          </a:xfrm>
        </p:spPr>
        <p:txBody>
          <a:bodyPr>
            <a:normAutofit fontScale="62500" lnSpcReduction="20000"/>
          </a:bodyPr>
          <a:lstStyle/>
          <a:p>
            <a:pPr marL="0" indent="0">
              <a:buNone/>
            </a:pPr>
            <a:r>
              <a:rPr lang="en-US" dirty="0">
                <a:hlinkClick r:id="rId3"/>
              </a:rPr>
              <a:t>A History of Sustainability Initiatives at the University of Canterbury, 1970-2011 </a:t>
            </a:r>
            <a:r>
              <a:rPr lang="en-US" dirty="0" err="1"/>
              <a:t>Agnete</a:t>
            </a:r>
            <a:r>
              <a:rPr lang="en-US" dirty="0"/>
              <a:t> </a:t>
            </a:r>
            <a:r>
              <a:rPr lang="en-US" dirty="0" err="1" smtClean="0"/>
              <a:t>Gundersen</a:t>
            </a:r>
            <a:endParaRPr lang="en-US" dirty="0" smtClean="0"/>
          </a:p>
          <a:p>
            <a:r>
              <a:rPr lang="en-US" dirty="0"/>
              <a:t>1989 UC Environmental Club</a:t>
            </a:r>
          </a:p>
          <a:p>
            <a:r>
              <a:rPr lang="en-US" dirty="0"/>
              <a:t>1993 </a:t>
            </a:r>
            <a:r>
              <a:rPr lang="en-US" dirty="0" err="1"/>
              <a:t>Kakariki</a:t>
            </a:r>
            <a:r>
              <a:rPr lang="en-US" dirty="0"/>
              <a:t> Environmental </a:t>
            </a:r>
            <a:r>
              <a:rPr lang="en-US" dirty="0" smtClean="0"/>
              <a:t>Group, and more clubs </a:t>
            </a:r>
            <a:r>
              <a:rPr lang="mr-IN" dirty="0" smtClean="0"/>
              <a:t>…</a:t>
            </a:r>
            <a:endParaRPr lang="en-US" dirty="0"/>
          </a:p>
          <a:p>
            <a:pPr>
              <a:buFontTx/>
              <a:buChar char="-"/>
            </a:pPr>
            <a:r>
              <a:rPr lang="en-US" dirty="0" smtClean="0"/>
              <a:t>1995 </a:t>
            </a:r>
            <a:r>
              <a:rPr lang="en-US" dirty="0"/>
              <a:t>founded, 1996 March is first meeting of Environment and Resource Use Committee(ERUC</a:t>
            </a:r>
            <a:r>
              <a:rPr lang="en-US" dirty="0" smtClean="0"/>
              <a:t>)</a:t>
            </a:r>
          </a:p>
          <a:p>
            <a:pPr>
              <a:buFontTx/>
              <a:buChar char="-"/>
            </a:pPr>
            <a:r>
              <a:rPr lang="en-US" dirty="0"/>
              <a:t>1970s, 'Ecology and Behavior' was taught at 100 level as part of a Biology course; </a:t>
            </a:r>
            <a:r>
              <a:rPr lang="en-US" dirty="0" smtClean="0"/>
              <a:t>Biol102; plus more in 80s &amp; 90s</a:t>
            </a:r>
          </a:p>
          <a:p>
            <a:r>
              <a:rPr lang="en-US" dirty="0" smtClean="0"/>
              <a:t>March </a:t>
            </a:r>
            <a:r>
              <a:rPr lang="en-US" dirty="0"/>
              <a:t>2001 </a:t>
            </a:r>
            <a:r>
              <a:rPr lang="en-US" dirty="0" err="1"/>
              <a:t>istated</a:t>
            </a:r>
            <a:r>
              <a:rPr lang="en-US" dirty="0"/>
              <a:t> suitable opportunity had not yet presented itself for the VC to sign the Talloires </a:t>
            </a:r>
            <a:r>
              <a:rPr lang="en-US" dirty="0" smtClean="0"/>
              <a:t>Declaration</a:t>
            </a:r>
          </a:p>
          <a:p>
            <a:r>
              <a:rPr lang="en-US" dirty="0"/>
              <a:t>March 2003, ERUC tabled the draft Environment Sustainability Strategy with the VC’s office where it was given a sympathetic but cautious hearing. </a:t>
            </a:r>
            <a:endParaRPr lang="en-US" dirty="0" smtClean="0"/>
          </a:p>
          <a:p>
            <a:r>
              <a:rPr lang="en-US" dirty="0" smtClean="0"/>
              <a:t>2007</a:t>
            </a:r>
            <a:r>
              <a:rPr lang="en-US" dirty="0"/>
              <a:t>, 149 courses were identified as being potentially related to sustainability. </a:t>
            </a:r>
          </a:p>
          <a:p>
            <a:r>
              <a:rPr lang="en-US" dirty="0"/>
              <a:t>2008, the numbers of courses related to sustainability had decreased to 111</a:t>
            </a:r>
          </a:p>
          <a:p>
            <a:r>
              <a:rPr lang="en-US" dirty="0"/>
              <a:t>2010, UC signed CEMARS; Certified Emissions Measurement And Reduction </a:t>
            </a:r>
            <a:r>
              <a:rPr lang="en-US" dirty="0" smtClean="0"/>
              <a:t>Scheme</a:t>
            </a:r>
            <a:endParaRPr lang="en-US" dirty="0"/>
          </a:p>
        </p:txBody>
      </p:sp>
      <p:sp>
        <p:nvSpPr>
          <p:cNvPr id="4" name="TextBox 3"/>
          <p:cNvSpPr txBox="1"/>
          <p:nvPr/>
        </p:nvSpPr>
        <p:spPr>
          <a:xfrm>
            <a:off x="0" y="6901974"/>
            <a:ext cx="8774221" cy="4524316"/>
          </a:xfrm>
          <a:prstGeom prst="rect">
            <a:avLst/>
          </a:prstGeom>
          <a:solidFill>
            <a:schemeClr val="accent6">
              <a:lumMod val="20000"/>
              <a:lumOff val="80000"/>
            </a:schemeClr>
          </a:solidFill>
        </p:spPr>
        <p:txBody>
          <a:bodyPr wrap="square" rtlCol="0">
            <a:spAutoFit/>
          </a:bodyPr>
          <a:lstStyle/>
          <a:p>
            <a:r>
              <a:rPr lang="en-US" sz="3600" dirty="0"/>
              <a:t>UC was the first university in the Southern Hemisphere to achieve CEMARS (Certified Emissions Measurement And Reduction Scheme) certification. CEMARS certification involves taking accountability and action against the greenhouse gas emissions (GHG) generated as a result of the university's business </a:t>
            </a:r>
            <a:r>
              <a:rPr lang="en-US" sz="3600" dirty="0" smtClean="0"/>
              <a:t>activities </a:t>
            </a:r>
            <a:r>
              <a:rPr lang="en-US" sz="3600" dirty="0" smtClean="0">
                <a:hlinkClick r:id="rId4"/>
              </a:rPr>
              <a:t>source</a:t>
            </a:r>
            <a:endParaRPr lang="en-US" sz="3600" dirty="0"/>
          </a:p>
        </p:txBody>
      </p:sp>
    </p:spTree>
    <p:extLst>
      <p:ext uri="{BB962C8B-B14F-4D97-AF65-F5344CB8AC3E}">
        <p14:creationId xmlns:p14="http://schemas.microsoft.com/office/powerpoint/2010/main" val="308714617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smtClean="0"/>
              <a:t>How to change the Pepper Pot Projects of Sustainability at UC?</a:t>
            </a:r>
            <a:endParaRPr lang="en-US" sz="4400" dirty="0"/>
          </a:p>
        </p:txBody>
      </p:sp>
      <p:sp>
        <p:nvSpPr>
          <p:cNvPr id="3" name="Content Placeholder 2"/>
          <p:cNvSpPr>
            <a:spLocks noGrp="1"/>
          </p:cNvSpPr>
          <p:nvPr>
            <p:ph idx="1"/>
          </p:nvPr>
        </p:nvSpPr>
        <p:spPr/>
        <p:txBody>
          <a:bodyPr>
            <a:normAutofit fontScale="92500" lnSpcReduction="20000"/>
          </a:bodyPr>
          <a:lstStyle/>
          <a:p>
            <a:pPr>
              <a:buAutoNum type="arabicPeriod"/>
            </a:pPr>
            <a:r>
              <a:rPr lang="en-US" dirty="0" smtClean="0">
                <a:hlinkClick r:id="rId2"/>
              </a:rPr>
              <a:t>Sustainability Research Profile of UC</a:t>
            </a:r>
            <a:endParaRPr lang="en-US" dirty="0" smtClean="0"/>
          </a:p>
          <a:p>
            <a:pPr>
              <a:buAutoNum type="arabicPeriod"/>
            </a:pPr>
            <a:r>
              <a:rPr lang="en-US" dirty="0" smtClean="0">
                <a:hlinkClick r:id="rId3"/>
              </a:rPr>
              <a:t>Sustainability Map of UC</a:t>
            </a:r>
            <a:endParaRPr lang="en-US" dirty="0" smtClean="0"/>
          </a:p>
          <a:p>
            <a:pPr>
              <a:buAutoNum type="arabicPeriod"/>
            </a:pPr>
            <a:r>
              <a:rPr lang="en-US" dirty="0" smtClean="0">
                <a:hlinkClick r:id="rId4"/>
              </a:rPr>
              <a:t>Sustainability Awards program of UC</a:t>
            </a:r>
            <a:endParaRPr lang="en-US" dirty="0" smtClean="0"/>
          </a:p>
          <a:p>
            <a:pPr>
              <a:buAutoNum type="arabicPeriod"/>
            </a:pPr>
            <a:r>
              <a:rPr lang="en-US" dirty="0" smtClean="0">
                <a:hlinkClick r:id="rId5"/>
              </a:rPr>
              <a:t>Sustainability Newsletters of UC</a:t>
            </a:r>
            <a:r>
              <a:rPr lang="en-US" dirty="0" smtClean="0"/>
              <a:t> 2014-2016</a:t>
            </a:r>
          </a:p>
          <a:p>
            <a:pPr>
              <a:buAutoNum type="arabicPeriod"/>
            </a:pPr>
            <a:r>
              <a:rPr lang="en-US" dirty="0" smtClean="0">
                <a:hlinkClick r:id="rId6"/>
              </a:rPr>
              <a:t>Sustainability Office Reports </a:t>
            </a:r>
            <a:r>
              <a:rPr lang="en-US" dirty="0" smtClean="0"/>
              <a:t>2012- 2016</a:t>
            </a:r>
          </a:p>
          <a:p>
            <a:pPr>
              <a:buAutoNum type="arabicPeriod"/>
            </a:pPr>
            <a:r>
              <a:rPr lang="en-US" dirty="0" smtClean="0">
                <a:hlinkClick r:id="rId7"/>
              </a:rPr>
              <a:t>Edible foods growing at UC map</a:t>
            </a:r>
            <a:r>
              <a:rPr lang="en-US" dirty="0" smtClean="0"/>
              <a:t> </a:t>
            </a:r>
          </a:p>
          <a:p>
            <a:pPr>
              <a:buAutoNum type="arabicPeriod"/>
            </a:pPr>
            <a:r>
              <a:rPr lang="en-US" dirty="0" smtClean="0">
                <a:hlinkClick r:id="rId8"/>
              </a:rPr>
              <a:t>Waterways research of faculty &amp; students</a:t>
            </a:r>
            <a:endParaRPr lang="en-US" dirty="0" smtClean="0"/>
          </a:p>
          <a:p>
            <a:pPr>
              <a:buAutoNum type="arabicPeriod"/>
            </a:pPr>
            <a:r>
              <a:rPr lang="en-US" dirty="0" smtClean="0">
                <a:hlinkClick r:id="rId9"/>
              </a:rPr>
              <a:t>Green Building history of UC</a:t>
            </a:r>
            <a:endParaRPr lang="en-US" dirty="0"/>
          </a:p>
        </p:txBody>
      </p:sp>
    </p:spTree>
    <p:extLst>
      <p:ext uri="{BB962C8B-B14F-4D97-AF65-F5344CB8AC3E}">
        <p14:creationId xmlns:p14="http://schemas.microsoft.com/office/powerpoint/2010/main" val="195082469"/>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258828"/>
          </a:xfrm>
        </p:spPr>
        <p:txBody>
          <a:bodyPr/>
          <a:lstStyle/>
          <a:p>
            <a:r>
              <a:rPr lang="en-US" sz="3600" dirty="0" smtClean="0"/>
              <a:t>Which University of Canterbury Chancellors supported Sustainability Measurement?</a:t>
            </a:r>
            <a:endParaRPr lang="en-US" sz="3600" dirty="0"/>
          </a:p>
        </p:txBody>
      </p:sp>
      <p:sp>
        <p:nvSpPr>
          <p:cNvPr id="3" name="Content Placeholder 2"/>
          <p:cNvSpPr>
            <a:spLocks noGrp="1"/>
          </p:cNvSpPr>
          <p:nvPr>
            <p:ph idx="1"/>
          </p:nvPr>
        </p:nvSpPr>
        <p:spPr>
          <a:xfrm>
            <a:off x="1" y="1533466"/>
            <a:ext cx="9029772" cy="5204490"/>
          </a:xfrm>
        </p:spPr>
        <p:txBody>
          <a:bodyPr>
            <a:normAutofit fontScale="77500" lnSpcReduction="20000"/>
          </a:bodyPr>
          <a:lstStyle/>
          <a:p>
            <a:r>
              <a:rPr lang="is-IS" dirty="0"/>
              <a:t>Ian </a:t>
            </a:r>
            <a:r>
              <a:rPr lang="is-IS" dirty="0" smtClean="0"/>
              <a:t>Leggat </a:t>
            </a:r>
            <a:r>
              <a:rPr lang="is-IS" sz="1600" dirty="0" smtClean="0"/>
              <a:t>1992-1997 </a:t>
            </a:r>
            <a:r>
              <a:rPr lang="is-IS" sz="2100" dirty="0" smtClean="0"/>
              <a:t>At this point in history students and faculty not organized for sustainability</a:t>
            </a:r>
            <a:endParaRPr lang="is-IS" sz="1600" baseline="30000" dirty="0">
              <a:hlinkClick r:id="rId3"/>
            </a:endParaRPr>
          </a:p>
          <a:p>
            <a:r>
              <a:rPr lang="is-IS" dirty="0"/>
              <a:t>Phyllis </a:t>
            </a:r>
            <a:r>
              <a:rPr lang="is-IS" dirty="0" smtClean="0"/>
              <a:t>Guthardt</a:t>
            </a:r>
            <a:r>
              <a:rPr lang="is-IS" baseline="30000" dirty="0"/>
              <a:t> </a:t>
            </a:r>
            <a:r>
              <a:rPr lang="is-IS" baseline="30000" dirty="0" smtClean="0"/>
              <a:t>1998-2002 (does</a:t>
            </a:r>
            <a:r>
              <a:rPr lang="is-IS" dirty="0" smtClean="0"/>
              <a:t> March 2001 signing Talliores agreement is tabled</a:t>
            </a:r>
            <a:endParaRPr lang="is-IS" baseline="30000" dirty="0">
              <a:hlinkClick r:id="rId3"/>
            </a:endParaRPr>
          </a:p>
          <a:p>
            <a:r>
              <a:rPr lang="is-IS" dirty="0"/>
              <a:t>Robin </a:t>
            </a:r>
            <a:r>
              <a:rPr lang="is-IS" dirty="0" smtClean="0"/>
              <a:t>Mann</a:t>
            </a:r>
            <a:r>
              <a:rPr lang="is-IS" baseline="30000" dirty="0"/>
              <a:t> </a:t>
            </a:r>
            <a:r>
              <a:rPr lang="is-IS" baseline="30000" dirty="0" smtClean="0"/>
              <a:t>2003</a:t>
            </a:r>
            <a:r>
              <a:rPr lang="is-IS" baseline="30000" dirty="0"/>
              <a:t>–</a:t>
            </a:r>
            <a:r>
              <a:rPr lang="is-IS" baseline="30000" dirty="0" smtClean="0"/>
              <a:t>2008 - </a:t>
            </a:r>
            <a:r>
              <a:rPr lang="en-US" dirty="0"/>
              <a:t>March 2003, ERUC tabled </a:t>
            </a:r>
            <a:r>
              <a:rPr lang="en-US" dirty="0" smtClean="0"/>
              <a:t>their </a:t>
            </a:r>
            <a:r>
              <a:rPr lang="en-US" dirty="0"/>
              <a:t>draft Environment Sustainability Strategy </a:t>
            </a:r>
            <a:r>
              <a:rPr lang="en-US" dirty="0" smtClean="0"/>
              <a:t>Initiative</a:t>
            </a:r>
            <a:endParaRPr lang="is-IS" baseline="30000" dirty="0">
              <a:hlinkClick r:id="rId3"/>
            </a:endParaRPr>
          </a:p>
          <a:p>
            <a:r>
              <a:rPr lang="is-IS" dirty="0"/>
              <a:t>Rex </a:t>
            </a:r>
            <a:r>
              <a:rPr lang="is-IS" dirty="0" smtClean="0"/>
              <a:t>Williams</a:t>
            </a:r>
            <a:r>
              <a:rPr lang="is-IS" baseline="30000" dirty="0"/>
              <a:t>  </a:t>
            </a:r>
            <a:r>
              <a:rPr lang="is-IS" baseline="30000" dirty="0" smtClean="0"/>
              <a:t>2009</a:t>
            </a:r>
            <a:r>
              <a:rPr lang="is-IS" baseline="30000" dirty="0"/>
              <a:t>–</a:t>
            </a:r>
            <a:r>
              <a:rPr lang="is-IS" baseline="30000" dirty="0" smtClean="0"/>
              <a:t>2012 </a:t>
            </a:r>
            <a:r>
              <a:rPr lang="mr-IN" baseline="30000" dirty="0" smtClean="0">
                <a:hlinkClick r:id="rId4"/>
              </a:rPr>
              <a:t>–</a:t>
            </a:r>
            <a:r>
              <a:rPr lang="en-US" dirty="0" smtClean="0"/>
              <a:t> CEMARS signed; With earthquake, UC expects $17.4 million loss (ERUC stops meeting); 2010  </a:t>
            </a:r>
            <a:r>
              <a:rPr lang="en-US" dirty="0"/>
              <a:t>Environment Minister Nick </a:t>
            </a:r>
            <a:r>
              <a:rPr lang="en-US" dirty="0" smtClean="0"/>
              <a:t>Smith appoints Williams one of commissioners to </a:t>
            </a:r>
            <a:r>
              <a:rPr lang="en-US" dirty="0"/>
              <a:t>Environment </a:t>
            </a:r>
            <a:r>
              <a:rPr lang="en-US" dirty="0" smtClean="0"/>
              <a:t>Canterbury </a:t>
            </a:r>
            <a:r>
              <a:rPr lang="en-US" dirty="0" smtClean="0">
                <a:hlinkClick r:id="rId5"/>
              </a:rPr>
              <a:t>(E-CAN Council</a:t>
            </a:r>
            <a:r>
              <a:rPr lang="en-US" dirty="0" smtClean="0"/>
              <a:t>) to replace elected ones</a:t>
            </a:r>
            <a:endParaRPr lang="is-IS" baseline="30000" dirty="0">
              <a:hlinkClick r:id="rId4"/>
            </a:endParaRPr>
          </a:p>
          <a:p>
            <a:r>
              <a:rPr lang="is-IS" dirty="0"/>
              <a:t>John </a:t>
            </a:r>
            <a:r>
              <a:rPr lang="is-IS" dirty="0" smtClean="0"/>
              <a:t>Wood</a:t>
            </a:r>
            <a:r>
              <a:rPr lang="is-IS" baseline="30000" dirty="0"/>
              <a:t> </a:t>
            </a:r>
            <a:r>
              <a:rPr lang="is-IS" baseline="30000" dirty="0" smtClean="0"/>
              <a:t>2012 </a:t>
            </a:r>
            <a:r>
              <a:rPr lang="is-IS" baseline="30000" dirty="0"/>
              <a:t>– </a:t>
            </a:r>
            <a:r>
              <a:rPr lang="is-IS" baseline="30000" dirty="0" smtClean="0"/>
              <a:t>2018 </a:t>
            </a:r>
            <a:r>
              <a:rPr lang="mr-IN" baseline="30000" dirty="0" smtClean="0"/>
              <a:t>–</a:t>
            </a:r>
            <a:r>
              <a:rPr lang="is-IS" baseline="30000" dirty="0" smtClean="0"/>
              <a:t> </a:t>
            </a:r>
            <a:r>
              <a:rPr lang="is-IS" sz="3100" dirty="0" smtClean="0"/>
              <a:t>Focus </a:t>
            </a:r>
            <a:r>
              <a:rPr lang="is-IS" sz="3100" dirty="0" smtClean="0">
                <a:sym typeface="Wingdings"/>
              </a:rPr>
              <a:t></a:t>
            </a:r>
            <a:r>
              <a:rPr lang="is-IS" sz="3100" dirty="0" smtClean="0"/>
              <a:t> getting UC back to economic sustainability</a:t>
            </a:r>
            <a:endParaRPr lang="is-IS" sz="2300" baseline="30000" dirty="0" smtClean="0"/>
          </a:p>
          <a:p>
            <a:r>
              <a:rPr lang="is-IS" baseline="30000" dirty="0" smtClean="0"/>
              <a:t>Next</a:t>
            </a:r>
            <a:r>
              <a:rPr lang="is-IS" dirty="0" smtClean="0"/>
              <a:t> Chancellor </a:t>
            </a:r>
            <a:r>
              <a:rPr lang="is-IS" sz="1800" dirty="0" smtClean="0"/>
              <a:t>2019 </a:t>
            </a:r>
            <a:r>
              <a:rPr lang="mr-IN" sz="1800" dirty="0" smtClean="0">
                <a:hlinkClick r:id="rId6"/>
              </a:rPr>
              <a:t>–</a:t>
            </a:r>
            <a:r>
              <a:rPr lang="is-IS" dirty="0" smtClean="0"/>
              <a:t> </a:t>
            </a:r>
            <a:r>
              <a:rPr lang="is-IS" sz="3100" dirty="0" smtClean="0"/>
              <a:t>Will they have Sustainability Measurement Committment?</a:t>
            </a:r>
            <a:endParaRPr lang="is-IS" dirty="0" smtClean="0"/>
          </a:p>
          <a:p>
            <a:pPr marL="0" indent="0">
              <a:buNone/>
            </a:pPr>
            <a:r>
              <a:rPr lang="en-US" dirty="0" smtClean="0">
                <a:hlinkClick r:id="rId7"/>
              </a:rPr>
              <a:t>RESEARCH: A </a:t>
            </a:r>
            <a:r>
              <a:rPr lang="en-US" dirty="0">
                <a:hlinkClick r:id="rId7"/>
              </a:rPr>
              <a:t>History of Sustainability Initiatives at the University of Canterbury, 1970-2011 </a:t>
            </a:r>
            <a:r>
              <a:rPr lang="mr-IN" dirty="0" smtClean="0">
                <a:hlinkClick r:id="rId6"/>
              </a:rPr>
              <a:t>–</a:t>
            </a:r>
            <a:r>
              <a:rPr lang="en-US" dirty="0" smtClean="0"/>
              <a:t> then do more research on history of UC leadership</a:t>
            </a:r>
            <a:endParaRPr lang="is-IS" baseline="30000" dirty="0"/>
          </a:p>
        </p:txBody>
      </p:sp>
    </p:spTree>
    <p:extLst>
      <p:ext uri="{BB962C8B-B14F-4D97-AF65-F5344CB8AC3E}">
        <p14:creationId xmlns:p14="http://schemas.microsoft.com/office/powerpoint/2010/main" val="1674487277"/>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0526" y="274638"/>
            <a:ext cx="8943474" cy="1143000"/>
          </a:xfrm>
        </p:spPr>
        <p:txBody>
          <a:bodyPr/>
          <a:lstStyle/>
          <a:p>
            <a:r>
              <a:rPr lang="en-US" sz="2800" dirty="0" smtClean="0"/>
              <a:t>HOMEWORK</a:t>
            </a:r>
            <a:r>
              <a:rPr lang="en-US" sz="3600" dirty="0" smtClean="0">
                <a:sym typeface="Wingdings"/>
              </a:rPr>
              <a:t></a:t>
            </a:r>
            <a:r>
              <a:rPr lang="en-US" sz="3600" dirty="0" smtClean="0"/>
              <a:t>How to get beyond Pepper Pot Projects by using Kaupapa Māori ?</a:t>
            </a:r>
            <a:endParaRPr lang="en-US" sz="3600" dirty="0"/>
          </a:p>
        </p:txBody>
      </p:sp>
      <p:sp>
        <p:nvSpPr>
          <p:cNvPr id="3" name="Content Placeholder 2"/>
          <p:cNvSpPr>
            <a:spLocks noGrp="1"/>
          </p:cNvSpPr>
          <p:nvPr>
            <p:ph idx="1"/>
          </p:nvPr>
        </p:nvSpPr>
        <p:spPr>
          <a:xfrm>
            <a:off x="571499" y="1904999"/>
            <a:ext cx="8221395" cy="4688937"/>
          </a:xfrm>
        </p:spPr>
        <p:txBody>
          <a:bodyPr>
            <a:normAutofit fontScale="92500" lnSpcReduction="10000"/>
          </a:bodyPr>
          <a:lstStyle/>
          <a:p>
            <a:pPr marL="0" indent="0">
              <a:buNone/>
            </a:pPr>
            <a:r>
              <a:rPr lang="en-US" b="1" dirty="0" smtClean="0"/>
              <a:t>RESEARCH ON Web: What </a:t>
            </a:r>
            <a:r>
              <a:rPr lang="en-US" b="1" dirty="0"/>
              <a:t>is </a:t>
            </a:r>
            <a:r>
              <a:rPr lang="en-US" dirty="0">
                <a:hlinkClick r:id="rId3"/>
              </a:rPr>
              <a:t>University of Canterbury’s </a:t>
            </a:r>
            <a:br>
              <a:rPr lang="en-US" dirty="0">
                <a:hlinkClick r:id="rId3"/>
              </a:rPr>
            </a:br>
            <a:r>
              <a:rPr lang="en-US" dirty="0">
                <a:hlinkClick r:id="rId3"/>
              </a:rPr>
              <a:t>Sustainability </a:t>
            </a:r>
            <a:r>
              <a:rPr lang="en-US" dirty="0" smtClean="0">
                <a:hlinkClick r:id="rId3"/>
              </a:rPr>
              <a:t>Reporting</a:t>
            </a:r>
            <a:r>
              <a:rPr lang="en-US" dirty="0" smtClean="0"/>
              <a:t> </a:t>
            </a:r>
            <a:r>
              <a:rPr lang="en-US" b="1" dirty="0" smtClean="0"/>
              <a:t>Measurement </a:t>
            </a:r>
            <a:r>
              <a:rPr lang="en-US" b="1" dirty="0"/>
              <a:t>System for its own Quadruple Bottom Line</a:t>
            </a:r>
            <a:r>
              <a:rPr lang="en-US" b="1" dirty="0" smtClean="0"/>
              <a:t>?</a:t>
            </a:r>
          </a:p>
          <a:p>
            <a:pPr>
              <a:buAutoNum type="arabicPeriod"/>
            </a:pPr>
            <a:r>
              <a:rPr lang="en-US" b="1" dirty="0" smtClean="0"/>
              <a:t>What is measured about </a:t>
            </a:r>
            <a:r>
              <a:rPr lang="en-US" b="1" dirty="0" smtClean="0">
                <a:hlinkClick r:id="rId4"/>
              </a:rPr>
              <a:t>PLANET-ECOLOGY of UC</a:t>
            </a:r>
            <a:r>
              <a:rPr lang="en-US" b="1" dirty="0" smtClean="0"/>
              <a:t> (last measure found 2009)?</a:t>
            </a:r>
          </a:p>
          <a:p>
            <a:pPr>
              <a:buAutoNum type="arabicPeriod"/>
            </a:pPr>
            <a:r>
              <a:rPr lang="en-US" b="1" dirty="0" smtClean="0"/>
              <a:t>What is measured about </a:t>
            </a:r>
            <a:r>
              <a:rPr lang="en-US" b="1" dirty="0" smtClean="0">
                <a:hlinkClick r:id="rId5"/>
              </a:rPr>
              <a:t>PEOPLE-EQUITY of UC</a:t>
            </a:r>
            <a:r>
              <a:rPr lang="en-US" b="1" dirty="0" smtClean="0"/>
              <a:t>?</a:t>
            </a:r>
          </a:p>
          <a:p>
            <a:pPr>
              <a:buAutoNum type="arabicPeriod"/>
            </a:pPr>
            <a:r>
              <a:rPr lang="en-US" b="1" dirty="0" smtClean="0"/>
              <a:t>What is measured about </a:t>
            </a:r>
            <a:r>
              <a:rPr lang="en-US" b="1" dirty="0" smtClean="0">
                <a:hlinkClick r:id="rId6"/>
              </a:rPr>
              <a:t>PROFIT-ECONOMICS of UC</a:t>
            </a:r>
            <a:r>
              <a:rPr lang="en-US" b="1" dirty="0" smtClean="0"/>
              <a:t> (annual reports 2016 net assets $</a:t>
            </a:r>
            <a:r>
              <a:rPr lang="is-IS" dirty="0" smtClean="0"/>
              <a:t>218,770</a:t>
            </a:r>
            <a:r>
              <a:rPr lang="en-US" b="1" dirty="0" smtClean="0"/>
              <a:t>)?</a:t>
            </a:r>
          </a:p>
          <a:p>
            <a:pPr>
              <a:buAutoNum type="arabicPeriod"/>
            </a:pPr>
            <a:r>
              <a:rPr lang="en-US" b="1" dirty="0" smtClean="0"/>
              <a:t>What is measured about Hidden Costs of Probable Extinction Events, such as Climate Change, Natural Resource Exhaustion, Water Contamination, and so on</a:t>
            </a:r>
            <a:endParaRPr lang="en-US" b="1" dirty="0"/>
          </a:p>
          <a:p>
            <a:pPr marL="0" indent="0">
              <a:buNone/>
            </a:pPr>
            <a:endParaRPr lang="en-US" dirty="0"/>
          </a:p>
        </p:txBody>
      </p:sp>
    </p:spTree>
    <p:extLst>
      <p:ext uri="{BB962C8B-B14F-4D97-AF65-F5344CB8AC3E}">
        <p14:creationId xmlns:p14="http://schemas.microsoft.com/office/powerpoint/2010/main" val="2792204892"/>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72678" y="304799"/>
            <a:ext cx="6618925" cy="1447800"/>
          </a:xfrm>
        </p:spPr>
        <p:txBody>
          <a:bodyPr/>
          <a:lstStyle/>
          <a:p>
            <a:r>
              <a:rPr lang="en-US" sz="3200" b="1" dirty="0" smtClean="0"/>
              <a:t>CRITICAL</a:t>
            </a:r>
            <a:br>
              <a:rPr lang="en-US" sz="3200" b="1" dirty="0" smtClean="0"/>
            </a:br>
            <a:r>
              <a:rPr lang="en-US" sz="3200" b="1" dirty="0" smtClean="0"/>
              <a:t>about Quadruple Bottom Line</a:t>
            </a:r>
            <a:endParaRPr lang="en-US" sz="3200" b="1" dirty="0"/>
          </a:p>
        </p:txBody>
      </p:sp>
      <p:sp>
        <p:nvSpPr>
          <p:cNvPr id="5" name="Slide Number Placeholder 4"/>
          <p:cNvSpPr>
            <a:spLocks noGrp="1"/>
          </p:cNvSpPr>
          <p:nvPr>
            <p:ph type="sldNum" sz="quarter" idx="10"/>
          </p:nvPr>
        </p:nvSpPr>
        <p:spPr/>
        <p:txBody>
          <a:bodyPr/>
          <a:lstStyle/>
          <a:p>
            <a:fld id="{F02B70FB-18ED-4CA5-8368-F946A6F2C1F7}" type="slidenum">
              <a:rPr lang="en-US" smtClean="0"/>
              <a:t>34</a:t>
            </a:fld>
            <a:endParaRPr lang="en-US"/>
          </a:p>
        </p:txBody>
      </p:sp>
      <p:sp>
        <p:nvSpPr>
          <p:cNvPr id="3" name="Content Placeholder 2"/>
          <p:cNvSpPr>
            <a:spLocks noGrp="1"/>
          </p:cNvSpPr>
          <p:nvPr>
            <p:ph sz="quarter" idx="13"/>
          </p:nvPr>
        </p:nvSpPr>
        <p:spPr>
          <a:xfrm>
            <a:off x="152400" y="1905000"/>
            <a:ext cx="8991599" cy="4495800"/>
          </a:xfrm>
        </p:spPr>
        <p:txBody>
          <a:bodyPr>
            <a:noAutofit/>
          </a:bodyPr>
          <a:lstStyle/>
          <a:p>
            <a:r>
              <a:rPr lang="en-US" sz="3200" b="1" dirty="0" smtClean="0"/>
              <a:t>Without an agreed </a:t>
            </a:r>
            <a:r>
              <a:rPr lang="en-US" sz="3200" b="1" dirty="0" smtClean="0"/>
              <a:t>Kaupapa </a:t>
            </a:r>
            <a:r>
              <a:rPr lang="en-US" sz="3200" b="1" dirty="0" smtClean="0"/>
              <a:t>Māori methodology, university </a:t>
            </a:r>
            <a:r>
              <a:rPr lang="en-US" sz="3200" b="1" dirty="0"/>
              <a:t>p</a:t>
            </a:r>
            <a:r>
              <a:rPr lang="en-US" sz="3200" b="1" dirty="0" smtClean="0"/>
              <a:t>rofit statement trumps the probable-extinction, people and planet measurement in New Zealand.</a:t>
            </a:r>
          </a:p>
          <a:p>
            <a:r>
              <a:rPr lang="en-US" sz="3200" b="1" dirty="0" smtClean="0"/>
              <a:t>You end up with Pepper Pot Environmental Projects  </a:t>
            </a:r>
            <a:endParaRPr lang="en-US" sz="3200" b="1" dirty="0"/>
          </a:p>
        </p:txBody>
      </p:sp>
      <p:pic>
        <p:nvPicPr>
          <p:cNvPr id="6" name="Picture 5"/>
          <p:cNvPicPr>
            <a:picLocks noChangeAspect="1"/>
          </p:cNvPicPr>
          <p:nvPr/>
        </p:nvPicPr>
        <p:blipFill>
          <a:blip r:embed="rId3"/>
          <a:stretch>
            <a:fillRect/>
          </a:stretch>
        </p:blipFill>
        <p:spPr>
          <a:xfrm>
            <a:off x="3814696" y="4766255"/>
            <a:ext cx="1283084" cy="1392498"/>
          </a:xfrm>
          <a:prstGeom prst="rect">
            <a:avLst/>
          </a:prstGeom>
        </p:spPr>
      </p:pic>
    </p:spTree>
    <p:extLst>
      <p:ext uri="{BB962C8B-B14F-4D97-AF65-F5344CB8AC3E}">
        <p14:creationId xmlns:p14="http://schemas.microsoft.com/office/powerpoint/2010/main" val="501216914"/>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Thank you</a:t>
            </a:r>
            <a:endParaRPr lang="en-US" dirty="0"/>
          </a:p>
        </p:txBody>
      </p:sp>
      <p:sp>
        <p:nvSpPr>
          <p:cNvPr id="3" name="Content Placeholder 2"/>
          <p:cNvSpPr>
            <a:spLocks noGrp="1"/>
          </p:cNvSpPr>
          <p:nvPr>
            <p:ph idx="1"/>
          </p:nvPr>
        </p:nvSpPr>
        <p:spPr>
          <a:xfrm>
            <a:off x="174320" y="1905000"/>
            <a:ext cx="8769154" cy="4953000"/>
          </a:xfrm>
        </p:spPr>
        <p:txBody>
          <a:bodyPr>
            <a:normAutofit lnSpcReduction="10000"/>
          </a:bodyPr>
          <a:lstStyle/>
          <a:p>
            <a:r>
              <a:rPr lang="en-US" dirty="0" smtClean="0"/>
              <a:t>Don’t be a Pepper Pot! Apply the theory and methodologies of Kaupapa Māori to develop the world’s first holistic School of Sustainability at University of Canterbury.</a:t>
            </a:r>
          </a:p>
          <a:p>
            <a:r>
              <a:rPr lang="en-US" dirty="0" smtClean="0"/>
              <a:t>I have enjoyed my time in New Zealand.</a:t>
            </a:r>
          </a:p>
          <a:p>
            <a:pPr marL="0" indent="0">
              <a:buNone/>
            </a:pPr>
            <a:endParaRPr lang="en-US" dirty="0"/>
          </a:p>
          <a:p>
            <a:pPr marL="0" indent="0">
              <a:buNone/>
            </a:pPr>
            <a:endParaRPr lang="en-US" dirty="0" smtClean="0"/>
          </a:p>
          <a:p>
            <a:pPr marL="0" indent="0">
              <a:buNone/>
            </a:pPr>
            <a:endParaRPr lang="en-US" sz="2800" dirty="0" smtClean="0"/>
          </a:p>
          <a:p>
            <a:pPr marL="0" indent="0">
              <a:buNone/>
            </a:pPr>
            <a:endParaRPr lang="en-US" sz="2800" dirty="0"/>
          </a:p>
          <a:p>
            <a:pPr marL="0" indent="0">
              <a:buNone/>
            </a:pPr>
            <a:r>
              <a:rPr lang="en-US" sz="2800" dirty="0" smtClean="0"/>
              <a:t>Slides </a:t>
            </a:r>
            <a:r>
              <a:rPr lang="en-US" sz="2800" dirty="0"/>
              <a:t>and books at </a:t>
            </a:r>
            <a:r>
              <a:rPr lang="en-US" sz="2800" dirty="0">
                <a:hlinkClick r:id="rId2"/>
              </a:rPr>
              <a:t>http://davidboje.com/Canterbury</a:t>
            </a:r>
            <a:r>
              <a:rPr lang="en-US" sz="2800" dirty="0"/>
              <a:t> </a:t>
            </a:r>
          </a:p>
        </p:txBody>
      </p:sp>
      <p:pic>
        <p:nvPicPr>
          <p:cNvPr id="4" name="Picture 3"/>
          <p:cNvPicPr>
            <a:picLocks noChangeAspect="1"/>
          </p:cNvPicPr>
          <p:nvPr/>
        </p:nvPicPr>
        <p:blipFill>
          <a:blip r:embed="rId3"/>
          <a:stretch>
            <a:fillRect/>
          </a:stretch>
        </p:blipFill>
        <p:spPr>
          <a:xfrm>
            <a:off x="6967753" y="274638"/>
            <a:ext cx="1283084" cy="1392498"/>
          </a:xfrm>
          <a:prstGeom prst="rect">
            <a:avLst/>
          </a:prstGeom>
        </p:spPr>
      </p:pic>
    </p:spTree>
    <p:extLst>
      <p:ext uri="{BB962C8B-B14F-4D97-AF65-F5344CB8AC3E}">
        <p14:creationId xmlns:p14="http://schemas.microsoft.com/office/powerpoint/2010/main" val="2051649971"/>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563879" y="228600"/>
            <a:ext cx="8271692" cy="685800"/>
          </a:xfrm>
        </p:spPr>
        <p:txBody>
          <a:bodyPr/>
          <a:lstStyle/>
          <a:p>
            <a:pPr lvl="0"/>
            <a:r>
              <a:rPr lang="en-US" dirty="0"/>
              <a:t>David Boje, </a:t>
            </a:r>
            <a:r>
              <a:rPr lang="en-US" dirty="0" smtClean="0"/>
              <a:t>past-Sustainability </a:t>
            </a:r>
            <a:r>
              <a:rPr lang="en-US" dirty="0"/>
              <a:t>Council </a:t>
            </a:r>
            <a:r>
              <a:rPr lang="en-US" dirty="0" err="1" smtClean="0"/>
              <a:t>ChaiR</a:t>
            </a:r>
            <a:r>
              <a:rPr lang="en-US" dirty="0" smtClean="0"/>
              <a:t>, twice 2010-2011, 2016-2017</a:t>
            </a:r>
            <a:endParaRPr lang="en-US" sz="2000" dirty="0"/>
          </a:p>
        </p:txBody>
      </p:sp>
      <p:sp>
        <p:nvSpPr>
          <p:cNvPr id="4" name="Text Placeholder 3"/>
          <p:cNvSpPr>
            <a:spLocks noGrp="1"/>
          </p:cNvSpPr>
          <p:nvPr>
            <p:ph type="body" sz="quarter" idx="15"/>
          </p:nvPr>
        </p:nvSpPr>
        <p:spPr>
          <a:xfrm>
            <a:off x="533400" y="838200"/>
            <a:ext cx="4846320" cy="685800"/>
          </a:xfrm>
        </p:spPr>
        <p:txBody>
          <a:bodyPr/>
          <a:lstStyle/>
          <a:p>
            <a:pPr lvl="1"/>
            <a:r>
              <a:rPr lang="en-US" sz="3600" dirty="0">
                <a:solidFill>
                  <a:srgbClr val="FF0000"/>
                </a:solidFill>
              </a:rPr>
              <a:t>Welcome</a:t>
            </a:r>
            <a:endParaRPr lang="en-US" sz="2800" dirty="0">
              <a:solidFill>
                <a:srgbClr val="FF0000"/>
              </a:solidFill>
            </a:endParaRPr>
          </a:p>
          <a:p>
            <a:r>
              <a:rPr lang="en-US" sz="3600" dirty="0">
                <a:solidFill>
                  <a:srgbClr val="FF0000"/>
                </a:solidFill>
              </a:rPr>
              <a:t>Introductions </a:t>
            </a:r>
          </a:p>
        </p:txBody>
      </p:sp>
      <p:sp>
        <p:nvSpPr>
          <p:cNvPr id="9" name="Rectangle 8"/>
          <p:cNvSpPr/>
          <p:nvPr/>
        </p:nvSpPr>
        <p:spPr>
          <a:xfrm>
            <a:off x="5939971" y="896257"/>
            <a:ext cx="2895600" cy="3508653"/>
          </a:xfrm>
          <a:prstGeom prst="rect">
            <a:avLst/>
          </a:prstGeom>
        </p:spPr>
        <p:txBody>
          <a:bodyPr wrap="square">
            <a:spAutoFit/>
          </a:bodyPr>
          <a:lstStyle/>
          <a:p>
            <a:r>
              <a:rPr lang="en-US" dirty="0" smtClean="0"/>
              <a:t>School of Sustainability is 3</a:t>
            </a:r>
            <a:r>
              <a:rPr lang="en-US" baseline="30000" dirty="0" smtClean="0"/>
              <a:t>rd</a:t>
            </a:r>
            <a:r>
              <a:rPr lang="en-US" dirty="0" smtClean="0"/>
              <a:t> year initiative of the GREENING THE CURRICULUM program funded by President’s Excellence Initiative </a:t>
            </a:r>
          </a:p>
          <a:p>
            <a:endParaRPr lang="en-US" dirty="0"/>
          </a:p>
          <a:p>
            <a:r>
              <a:rPr lang="en-US" sz="2400" dirty="0" smtClean="0"/>
              <a:t>SOS (</a:t>
            </a:r>
            <a:r>
              <a:rPr lang="en-US" sz="2400" i="1" dirty="0" smtClean="0"/>
              <a:t>School of Sustainability)</a:t>
            </a:r>
            <a:r>
              <a:rPr lang="en-US" sz="2400" dirty="0" smtClean="0"/>
              <a:t> is in partnership with Sustainability Council</a:t>
            </a:r>
            <a:endParaRPr lang="en-US" sz="2400" dirty="0"/>
          </a:p>
        </p:txBody>
      </p:sp>
      <p:pic>
        <p:nvPicPr>
          <p:cNvPr id="5" name="Picture 4"/>
          <p:cNvPicPr>
            <a:picLocks noChangeAspect="1"/>
          </p:cNvPicPr>
          <p:nvPr/>
        </p:nvPicPr>
        <p:blipFill>
          <a:blip r:embed="rId3"/>
          <a:stretch>
            <a:fillRect/>
          </a:stretch>
        </p:blipFill>
        <p:spPr>
          <a:xfrm>
            <a:off x="0" y="1993280"/>
            <a:ext cx="2743200" cy="1765300"/>
          </a:xfrm>
          <a:prstGeom prst="rect">
            <a:avLst/>
          </a:prstGeom>
        </p:spPr>
      </p:pic>
      <p:pic>
        <p:nvPicPr>
          <p:cNvPr id="6" name="Picture 5"/>
          <p:cNvPicPr>
            <a:picLocks noChangeAspect="1"/>
          </p:cNvPicPr>
          <p:nvPr/>
        </p:nvPicPr>
        <p:blipFill>
          <a:blip r:embed="rId4"/>
          <a:stretch>
            <a:fillRect/>
          </a:stretch>
        </p:blipFill>
        <p:spPr>
          <a:xfrm>
            <a:off x="0" y="4386323"/>
            <a:ext cx="9144000" cy="2471677"/>
          </a:xfrm>
          <a:prstGeom prst="rect">
            <a:avLst/>
          </a:prstGeom>
        </p:spPr>
      </p:pic>
      <p:sp>
        <p:nvSpPr>
          <p:cNvPr id="12" name="Rectangle 11"/>
          <p:cNvSpPr/>
          <p:nvPr/>
        </p:nvSpPr>
        <p:spPr>
          <a:xfrm>
            <a:off x="807720" y="3943246"/>
            <a:ext cx="4572000" cy="369332"/>
          </a:xfrm>
          <a:prstGeom prst="rect">
            <a:avLst/>
          </a:prstGeom>
        </p:spPr>
        <p:txBody>
          <a:bodyPr wrap="square">
            <a:spAutoFit/>
          </a:bodyPr>
          <a:lstStyle/>
          <a:p>
            <a:r>
              <a:rPr lang="en-US" dirty="0" smtClean="0"/>
              <a:t>For entire history </a:t>
            </a:r>
            <a:r>
              <a:rPr lang="en-US" dirty="0" smtClean="0">
                <a:sym typeface="Wingdings"/>
              </a:rPr>
              <a:t> </a:t>
            </a:r>
            <a:r>
              <a:rPr lang="en-US" dirty="0" smtClean="0">
                <a:sym typeface="Wingdings"/>
                <a:hlinkClick r:id="rId5"/>
              </a:rPr>
              <a:t>Click Here</a:t>
            </a:r>
            <a:r>
              <a:rPr lang="en-US" dirty="0" smtClean="0">
                <a:sym typeface="Wingdings"/>
              </a:rPr>
              <a:t>; </a:t>
            </a:r>
            <a:r>
              <a:rPr lang="en-US" dirty="0" smtClean="0">
                <a:sym typeface="Wingdings"/>
                <a:hlinkClick r:id="rId6"/>
              </a:rPr>
              <a:t>PREZI</a:t>
            </a:r>
            <a:endParaRPr lang="en-US" dirty="0"/>
          </a:p>
        </p:txBody>
      </p:sp>
    </p:spTree>
    <p:extLst>
      <p:ext uri="{BB962C8B-B14F-4D97-AF65-F5344CB8AC3E}">
        <p14:creationId xmlns:p14="http://schemas.microsoft.com/office/powerpoint/2010/main" val="3606322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Autofit/>
          </a:bodyPr>
          <a:lstStyle/>
          <a:p>
            <a:r>
              <a:rPr lang="en-US" sz="4400" dirty="0" smtClean="0"/>
              <a:t>Sustainability Report Card - 2011</a:t>
            </a:r>
            <a:endParaRPr lang="en-US" sz="4400" dirty="0"/>
          </a:p>
        </p:txBody>
      </p:sp>
      <p:pic>
        <p:nvPicPr>
          <p:cNvPr id="2072" name="Picture 94" descr="Description: Description: Description: http://www.greenreportcard.org/img_site/elements/round-corner-white-bl.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79913" y="1395413"/>
            <a:ext cx="38100" cy="38100"/>
          </a:xfrm>
          <a:prstGeom prst="rect">
            <a:avLst/>
          </a:prstGeom>
          <a:noFill/>
          <a:extLst>
            <a:ext uri="{909E8E84-426E-40dd-AFC4-6F175D3DCCD1}">
              <a14:hiddenFill xmlns:a14="http://schemas.microsoft.com/office/drawing/2010/main">
                <a:solidFill>
                  <a:srgbClr val="FFFFFF"/>
                </a:solidFill>
              </a14:hiddenFill>
            </a:ext>
          </a:extLst>
        </p:spPr>
      </p:pic>
      <p:pic>
        <p:nvPicPr>
          <p:cNvPr id="2071" name="Picture 93" descr="Description: Description: Description: http://www.greenreportcard.org/img_site/elements/round-corner-white-tl.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32288" y="1395413"/>
            <a:ext cx="38100" cy="38100"/>
          </a:xfrm>
          <a:prstGeom prst="rect">
            <a:avLst/>
          </a:prstGeom>
          <a:noFill/>
          <a:extLst>
            <a:ext uri="{909E8E84-426E-40dd-AFC4-6F175D3DCCD1}">
              <a14:hiddenFill xmlns:a14="http://schemas.microsoft.com/office/drawing/2010/main">
                <a:solidFill>
                  <a:srgbClr val="FFFFFF"/>
                </a:solidFill>
              </a14:hiddenFill>
            </a:ext>
          </a:extLst>
        </p:spPr>
      </p:pic>
      <p:pic>
        <p:nvPicPr>
          <p:cNvPr id="2070" name="Picture 90" descr="Description: Description: Description: http://www.greenreportcard.org/img_site/elements/round-corner-white-bl.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79913" y="1395413"/>
            <a:ext cx="38100" cy="38100"/>
          </a:xfrm>
          <a:prstGeom prst="rect">
            <a:avLst/>
          </a:prstGeom>
          <a:noFill/>
          <a:extLst>
            <a:ext uri="{909E8E84-426E-40dd-AFC4-6F175D3DCCD1}">
              <a14:hiddenFill xmlns:a14="http://schemas.microsoft.com/office/drawing/2010/main">
                <a:solidFill>
                  <a:srgbClr val="FFFFFF"/>
                </a:solidFill>
              </a14:hiddenFill>
            </a:ext>
          </a:extLst>
        </p:spPr>
      </p:pic>
      <p:pic>
        <p:nvPicPr>
          <p:cNvPr id="2069" name="Picture 89" descr="Description: Description: Description: http://www.greenreportcard.org/img_site/elements/round-corner-white-tl.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32288" y="1395413"/>
            <a:ext cx="38100" cy="38100"/>
          </a:xfrm>
          <a:prstGeom prst="rect">
            <a:avLst/>
          </a:prstGeom>
          <a:noFill/>
          <a:extLst>
            <a:ext uri="{909E8E84-426E-40dd-AFC4-6F175D3DCCD1}">
              <a14:hiddenFill xmlns:a14="http://schemas.microsoft.com/office/drawing/2010/main">
                <a:solidFill>
                  <a:srgbClr val="FFFFFF"/>
                </a:solidFill>
              </a14:hiddenFill>
            </a:ext>
          </a:extLst>
        </p:spPr>
      </p:pic>
      <p:pic>
        <p:nvPicPr>
          <p:cNvPr id="2068" name="Picture 86" descr="Description: Description: Description: http://www.greenreportcard.org/img_site/elements/round-corner-white-bl.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79913" y="1395413"/>
            <a:ext cx="38100" cy="38100"/>
          </a:xfrm>
          <a:prstGeom prst="rect">
            <a:avLst/>
          </a:prstGeom>
          <a:noFill/>
          <a:extLst>
            <a:ext uri="{909E8E84-426E-40dd-AFC4-6F175D3DCCD1}">
              <a14:hiddenFill xmlns:a14="http://schemas.microsoft.com/office/drawing/2010/main">
                <a:solidFill>
                  <a:srgbClr val="FFFFFF"/>
                </a:solidFill>
              </a14:hiddenFill>
            </a:ext>
          </a:extLst>
        </p:spPr>
      </p:pic>
      <p:pic>
        <p:nvPicPr>
          <p:cNvPr id="2067" name="Picture 85" descr="Description: Description: Description: http://www.greenreportcard.org/img_site/elements/round-corner-white-tl.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32288" y="1395413"/>
            <a:ext cx="38100" cy="38100"/>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82" descr="Description: Description: Description: http://www.greenreportcard.org/img_site/elements/round-corner-white-bl.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79913" y="1395413"/>
            <a:ext cx="38100" cy="38100"/>
          </a:xfrm>
          <a:prstGeom prst="rect">
            <a:avLst/>
          </a:prstGeom>
          <a:noFill/>
          <a:extLst>
            <a:ext uri="{909E8E84-426E-40dd-AFC4-6F175D3DCCD1}">
              <a14:hiddenFill xmlns:a14="http://schemas.microsoft.com/office/drawing/2010/main">
                <a:solidFill>
                  <a:srgbClr val="FFFFFF"/>
                </a:solidFill>
              </a14:hiddenFill>
            </a:ext>
          </a:extLst>
        </p:spPr>
      </p:pic>
      <p:pic>
        <p:nvPicPr>
          <p:cNvPr id="2065" name="Picture 81" descr="Description: Description: Description: http://www.greenreportcard.org/img_site/elements/round-corner-white-tl.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32288" y="1395413"/>
            <a:ext cx="38100" cy="38100"/>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78" descr="Description: Description: Description: http://www.greenreportcard.org/img_site/elements/round-corner-white-bl.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79913" y="1395413"/>
            <a:ext cx="38100" cy="38100"/>
          </a:xfrm>
          <a:prstGeom prst="rect">
            <a:avLst/>
          </a:prstGeom>
          <a:noFill/>
          <a:extLst>
            <a:ext uri="{909E8E84-426E-40dd-AFC4-6F175D3DCCD1}">
              <a14:hiddenFill xmlns:a14="http://schemas.microsoft.com/office/drawing/2010/main">
                <a:solidFill>
                  <a:srgbClr val="FFFFFF"/>
                </a:solidFill>
              </a14:hiddenFill>
            </a:ext>
          </a:extLst>
        </p:spPr>
      </p:pic>
      <p:pic>
        <p:nvPicPr>
          <p:cNvPr id="2063" name="Picture 77" descr="Description: Description: Description: http://www.greenreportcard.org/img_site/elements/round-corner-white-tl.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32288" y="1395413"/>
            <a:ext cx="38100" cy="38100"/>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74" descr="Description: Description: Description: http://www.greenreportcard.org/img_site/elements/round-corner-white-bl.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79913" y="1395413"/>
            <a:ext cx="38100" cy="38100"/>
          </a:xfrm>
          <a:prstGeom prst="rect">
            <a:avLst/>
          </a:prstGeom>
          <a:noFill/>
          <a:extLst>
            <a:ext uri="{909E8E84-426E-40dd-AFC4-6F175D3DCCD1}">
              <a14:hiddenFill xmlns:a14="http://schemas.microsoft.com/office/drawing/2010/main">
                <a:solidFill>
                  <a:srgbClr val="FFFFFF"/>
                </a:solidFill>
              </a14:hiddenFill>
            </a:ext>
          </a:extLst>
        </p:spPr>
      </p:pic>
      <p:pic>
        <p:nvPicPr>
          <p:cNvPr id="2061" name="Picture 73" descr="Description: Description: Description: http://www.greenreportcard.org/img_site/elements/round-corner-white-tl.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32288" y="1395413"/>
            <a:ext cx="38100" cy="38100"/>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70" descr="Description: Description: Description: http://www.greenreportcard.org/img_site/elements/round-corner-white-bl.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79913" y="1395413"/>
            <a:ext cx="38100" cy="38100"/>
          </a:xfrm>
          <a:prstGeom prst="rect">
            <a:avLst/>
          </a:prstGeom>
          <a:noFill/>
          <a:extLst>
            <a:ext uri="{909E8E84-426E-40dd-AFC4-6F175D3DCCD1}">
              <a14:hiddenFill xmlns:a14="http://schemas.microsoft.com/office/drawing/2010/main">
                <a:solidFill>
                  <a:srgbClr val="FFFFFF"/>
                </a:solidFill>
              </a14:hiddenFill>
            </a:ext>
          </a:extLst>
        </p:spPr>
      </p:pic>
      <p:pic>
        <p:nvPicPr>
          <p:cNvPr id="2059" name="Picture 69" descr="Description: Description: Description: http://www.greenreportcard.org/img_site/elements/round-corner-white-tl.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32288" y="1395413"/>
            <a:ext cx="38100" cy="38100"/>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66" descr="Description: Description: Description: http://www.greenreportcard.org/img_site/elements/round-corner-white-bl.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79913" y="1395413"/>
            <a:ext cx="38100" cy="38100"/>
          </a:xfrm>
          <a:prstGeom prst="rect">
            <a:avLst/>
          </a:prstGeom>
          <a:noFill/>
          <a:extLst>
            <a:ext uri="{909E8E84-426E-40dd-AFC4-6F175D3DCCD1}">
              <a14:hiddenFill xmlns:a14="http://schemas.microsoft.com/office/drawing/2010/main">
                <a:solidFill>
                  <a:srgbClr val="FFFFFF"/>
                </a:solidFill>
              </a14:hiddenFill>
            </a:ext>
          </a:extLst>
        </p:spPr>
      </p:pic>
      <p:pic>
        <p:nvPicPr>
          <p:cNvPr id="2057" name="Picture 65" descr="Description: Description: Description: http://www.greenreportcard.org/img_site/elements/round-corner-white-tl.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32288" y="1395413"/>
            <a:ext cx="38100" cy="3810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62" descr="Description: Description: Description: http://www.greenreportcard.org/img_site/elements/round-corner-white-bl.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79913" y="1395413"/>
            <a:ext cx="38100" cy="38100"/>
          </a:xfrm>
          <a:prstGeom prst="rect">
            <a:avLst/>
          </a:prstGeom>
          <a:noFill/>
          <a:extLst>
            <a:ext uri="{909E8E84-426E-40dd-AFC4-6F175D3DCCD1}">
              <a14:hiddenFill xmlns:a14="http://schemas.microsoft.com/office/drawing/2010/main">
                <a:solidFill>
                  <a:srgbClr val="FFFFFF"/>
                </a:solidFill>
              </a14:hiddenFill>
            </a:ext>
          </a:extLst>
        </p:spPr>
      </p:pic>
      <p:pic>
        <p:nvPicPr>
          <p:cNvPr id="2055" name="Picture 61" descr="Description: Description: Description: http://www.greenreportcard.org/img_site/elements/round-corner-white-tl.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32288" y="1395413"/>
            <a:ext cx="38100" cy="3810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58" descr="Description: Description: Description: http://www.greenreportcard.org/img_site/elements/round-corner-white-bl.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79913" y="1395413"/>
            <a:ext cx="38100" cy="38100"/>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7" descr="Description: Description: Description: http://www.greenreportcard.org/img_site/elements/round-corner-white-tl.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32288" y="1395413"/>
            <a:ext cx="38100" cy="381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54" descr="Description: Description: Description: http://www.greenreportcard.org/img_site/elements/round-corner-white-bl.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79913" y="1395413"/>
            <a:ext cx="38100" cy="38100"/>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53" descr="Description: Description: Description: http://www.greenreportcard.org/img_site/elements/round-corner-white-tl.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32288" y="1395413"/>
            <a:ext cx="38100" cy="3810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50" descr="Description: Description: Description: http://www.greenreportcard.org/img_site/elements/round-corner-white-bl.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79913" y="1395413"/>
            <a:ext cx="38100" cy="38100"/>
          </a:xfrm>
          <a:prstGeom prst="rect">
            <a:avLst/>
          </a:prstGeom>
          <a:noFill/>
          <a:extLst>
            <a:ext uri="{909E8E84-426E-40dd-AFC4-6F175D3DCCD1}">
              <a14:hiddenFill xmlns:a14="http://schemas.microsoft.com/office/drawing/2010/main">
                <a:solidFill>
                  <a:srgbClr val="FFFFFF"/>
                </a:solidFill>
              </a14:hiddenFill>
            </a:ext>
          </a:extLst>
        </p:spPr>
      </p:pic>
      <p:pic>
        <p:nvPicPr>
          <p:cNvPr id="2049" name="Picture 49" descr="Description: Description: Description: http://www.greenreportcard.org/img_site/elements/round-corner-white-tl.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32288" y="1395413"/>
            <a:ext cx="38100" cy="38100"/>
          </a:xfrm>
          <a:prstGeom prst="rect">
            <a:avLst/>
          </a:prstGeom>
          <a:noFill/>
          <a:extLst>
            <a:ext uri="{909E8E84-426E-40dd-AFC4-6F175D3DCCD1}">
              <a14:hiddenFill xmlns:a14="http://schemas.microsoft.com/office/drawing/2010/main">
                <a:solidFill>
                  <a:srgbClr val="FFFFFF"/>
                </a:solidFill>
              </a14:hiddenFill>
            </a:ext>
          </a:extLst>
        </p:spPr>
      </p:pic>
      <p:pic>
        <p:nvPicPr>
          <p:cNvPr id="77" name="Picture 76" descr="http://www.greenreportcard.org/img_site/elements/round-corner-white-tl.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12888" y="6167438"/>
            <a:ext cx="38100" cy="38100"/>
          </a:xfrm>
          <a:prstGeom prst="rect">
            <a:avLst/>
          </a:prstGeom>
          <a:noFill/>
          <a:extLst>
            <a:ext uri="{909E8E84-426E-40dd-AFC4-6F175D3DCCD1}">
              <a14:hiddenFill xmlns:a14="http://schemas.microsoft.com/office/drawing/2010/main">
                <a:solidFill>
                  <a:srgbClr val="FFFFFF"/>
                </a:solidFill>
              </a14:hiddenFill>
            </a:ext>
          </a:extLst>
        </p:spPr>
      </p:pic>
      <p:pic>
        <p:nvPicPr>
          <p:cNvPr id="78" name="Picture 77" descr="http://www.greenreportcard.org/img_site/elements/round-corner-white-bl.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60513" y="6167438"/>
            <a:ext cx="38100" cy="381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7" name="Table 6"/>
          <p:cNvGraphicFramePr>
            <a:graphicFrameLocks noGrp="1"/>
          </p:cNvGraphicFramePr>
          <p:nvPr>
            <p:extLst>
              <p:ext uri="{D42A27DB-BD31-4B8C-83A1-F6EECF244321}">
                <p14:modId xmlns:p14="http://schemas.microsoft.com/office/powerpoint/2010/main" val="3943614795"/>
              </p:ext>
            </p:extLst>
          </p:nvPr>
        </p:nvGraphicFramePr>
        <p:xfrm>
          <a:off x="152400" y="1040605"/>
          <a:ext cx="8753250" cy="5203151"/>
        </p:xfrm>
        <a:graphic>
          <a:graphicData uri="http://schemas.openxmlformats.org/drawingml/2006/table">
            <a:tbl>
              <a:tblPr>
                <a:tableStyleId>{5C22544A-7EE6-4342-B048-85BDC9FD1C3A}</a:tableStyleId>
              </a:tblPr>
              <a:tblGrid>
                <a:gridCol w="1143000"/>
                <a:gridCol w="533400"/>
                <a:gridCol w="381000"/>
                <a:gridCol w="838200"/>
                <a:gridCol w="838200"/>
                <a:gridCol w="533400"/>
                <a:gridCol w="838200"/>
                <a:gridCol w="685800"/>
                <a:gridCol w="838200"/>
                <a:gridCol w="805818"/>
                <a:gridCol w="659016"/>
                <a:gridCol w="659016"/>
              </a:tblGrid>
              <a:tr h="630431">
                <a:tc>
                  <a:txBody>
                    <a:bodyPr/>
                    <a:lstStyle/>
                    <a:p>
                      <a:pPr algn="l" fontAlgn="ctr"/>
                      <a:r>
                        <a:rPr lang="en-US" sz="900" u="none" strike="noStrike" dirty="0">
                          <a:effectLst/>
                        </a:rPr>
                        <a:t>UNIVERSITY</a:t>
                      </a:r>
                      <a:endParaRPr lang="en-US" sz="900" b="0" i="0" u="none" strike="noStrike" dirty="0">
                        <a:solidFill>
                          <a:srgbClr val="000000"/>
                        </a:solidFill>
                        <a:effectLst/>
                        <a:latin typeface="Calibri"/>
                      </a:endParaRPr>
                    </a:p>
                  </a:txBody>
                  <a:tcPr marL="0" marR="0" marT="0" marB="0" anchor="ctr"/>
                </a:tc>
                <a:tc>
                  <a:txBody>
                    <a:bodyPr/>
                    <a:lstStyle/>
                    <a:p>
                      <a:pPr algn="l" fontAlgn="b"/>
                      <a:r>
                        <a:rPr lang="en-US" sz="900" u="none" strike="noStrike">
                          <a:effectLst/>
                        </a:rPr>
                        <a:t>YEAR</a:t>
                      </a:r>
                      <a:endParaRPr lang="en-US" sz="900" b="0" i="0" u="none" strike="noStrike">
                        <a:solidFill>
                          <a:srgbClr val="000000"/>
                        </a:solidFill>
                        <a:effectLst/>
                        <a:latin typeface="Calibri"/>
                      </a:endParaRPr>
                    </a:p>
                  </a:txBody>
                  <a:tcPr marL="0" marR="0" marT="0" marB="0" anchor="b"/>
                </a:tc>
                <a:tc>
                  <a:txBody>
                    <a:bodyPr/>
                    <a:lstStyle/>
                    <a:p>
                      <a:pPr algn="l" fontAlgn="b"/>
                      <a:r>
                        <a:rPr lang="en-US" sz="900" u="none" strike="noStrike" dirty="0">
                          <a:effectLst/>
                        </a:rPr>
                        <a:t>Overall</a:t>
                      </a:r>
                      <a:endParaRPr lang="en-US" sz="900" b="0" i="0" u="none" strike="noStrike" dirty="0">
                        <a:solidFill>
                          <a:srgbClr val="000000"/>
                        </a:solidFill>
                        <a:effectLst/>
                        <a:latin typeface="Calibri"/>
                      </a:endParaRPr>
                    </a:p>
                  </a:txBody>
                  <a:tcPr marL="0" marR="0" marT="0" marB="0" anchor="b"/>
                </a:tc>
                <a:tc>
                  <a:txBody>
                    <a:bodyPr/>
                    <a:lstStyle/>
                    <a:p>
                      <a:pPr algn="l" fontAlgn="b"/>
                      <a:r>
                        <a:rPr lang="en-US" sz="900" u="none" strike="noStrike">
                          <a:effectLst/>
                        </a:rPr>
                        <a:t>Administration</a:t>
                      </a:r>
                      <a:endParaRPr lang="en-US" sz="900" b="0" i="0" u="none" strike="noStrike">
                        <a:solidFill>
                          <a:srgbClr val="000000"/>
                        </a:solidFill>
                        <a:effectLst/>
                        <a:latin typeface="Calibri"/>
                      </a:endParaRPr>
                    </a:p>
                  </a:txBody>
                  <a:tcPr marL="0" marR="0" marT="0" marB="0" anchor="b"/>
                </a:tc>
                <a:tc>
                  <a:txBody>
                    <a:bodyPr/>
                    <a:lstStyle/>
                    <a:p>
                      <a:pPr algn="l" fontAlgn="b"/>
                      <a:r>
                        <a:rPr lang="en-US" sz="900" u="none" strike="noStrike">
                          <a:effectLst/>
                        </a:rPr>
                        <a:t>Climate Change/ Energy</a:t>
                      </a:r>
                      <a:endParaRPr lang="en-US" sz="900" b="0" i="0" u="none" strike="noStrike">
                        <a:solidFill>
                          <a:srgbClr val="000000"/>
                        </a:solidFill>
                        <a:effectLst/>
                        <a:latin typeface="Calibri"/>
                      </a:endParaRPr>
                    </a:p>
                  </a:txBody>
                  <a:tcPr marL="0" marR="0" marT="0" marB="0" anchor="b"/>
                </a:tc>
                <a:tc>
                  <a:txBody>
                    <a:bodyPr/>
                    <a:lstStyle/>
                    <a:p>
                      <a:pPr algn="l" fontAlgn="b"/>
                      <a:r>
                        <a:rPr lang="en-US" sz="900" u="none" strike="noStrike">
                          <a:effectLst/>
                        </a:rPr>
                        <a:t>Food/ Recycling</a:t>
                      </a:r>
                      <a:endParaRPr lang="en-US" sz="900" b="0" i="0" u="none" strike="noStrike">
                        <a:solidFill>
                          <a:srgbClr val="000000"/>
                        </a:solidFill>
                        <a:effectLst/>
                        <a:latin typeface="Calibri"/>
                      </a:endParaRPr>
                    </a:p>
                  </a:txBody>
                  <a:tcPr marL="0" marR="0" marT="0" marB="0" anchor="b"/>
                </a:tc>
                <a:tc>
                  <a:txBody>
                    <a:bodyPr/>
                    <a:lstStyle/>
                    <a:p>
                      <a:pPr algn="l" fontAlgn="b"/>
                      <a:r>
                        <a:rPr lang="en-US" sz="900" u="none" strike="noStrike">
                          <a:effectLst/>
                        </a:rPr>
                        <a:t>Green Building</a:t>
                      </a:r>
                      <a:endParaRPr lang="en-US" sz="900" b="0" i="0" u="none" strike="noStrike">
                        <a:solidFill>
                          <a:srgbClr val="000000"/>
                        </a:solidFill>
                        <a:effectLst/>
                        <a:latin typeface="Calibri"/>
                      </a:endParaRPr>
                    </a:p>
                  </a:txBody>
                  <a:tcPr marL="0" marR="0" marT="0" marB="0" anchor="b"/>
                </a:tc>
                <a:tc>
                  <a:txBody>
                    <a:bodyPr/>
                    <a:lstStyle/>
                    <a:p>
                      <a:pPr algn="l" fontAlgn="b"/>
                      <a:r>
                        <a:rPr lang="en-US" sz="900" u="none" strike="noStrike">
                          <a:effectLst/>
                        </a:rPr>
                        <a:t>Student Involvement</a:t>
                      </a:r>
                      <a:endParaRPr lang="en-US" sz="900" b="0" i="0" u="none" strike="noStrike">
                        <a:solidFill>
                          <a:srgbClr val="000000"/>
                        </a:solidFill>
                        <a:effectLst/>
                        <a:latin typeface="Calibri"/>
                      </a:endParaRPr>
                    </a:p>
                  </a:txBody>
                  <a:tcPr marL="0" marR="0" marT="0" marB="0" anchor="b"/>
                </a:tc>
                <a:tc>
                  <a:txBody>
                    <a:bodyPr/>
                    <a:lstStyle/>
                    <a:p>
                      <a:pPr algn="l" fontAlgn="b"/>
                      <a:r>
                        <a:rPr lang="en-US" sz="900" u="none" strike="noStrike">
                          <a:effectLst/>
                        </a:rPr>
                        <a:t>Transportation</a:t>
                      </a:r>
                      <a:endParaRPr lang="en-US" sz="900" b="0" i="0" u="none" strike="noStrike">
                        <a:solidFill>
                          <a:srgbClr val="000000"/>
                        </a:solidFill>
                        <a:effectLst/>
                        <a:latin typeface="Calibri"/>
                      </a:endParaRPr>
                    </a:p>
                  </a:txBody>
                  <a:tcPr marL="0" marR="0" marT="0" marB="0" anchor="b"/>
                </a:tc>
                <a:tc>
                  <a:txBody>
                    <a:bodyPr/>
                    <a:lstStyle/>
                    <a:p>
                      <a:pPr algn="l" fontAlgn="b"/>
                      <a:r>
                        <a:rPr lang="en-US" sz="900" u="none" strike="noStrike" dirty="0">
                          <a:effectLst/>
                        </a:rPr>
                        <a:t>Endowment Transparency</a:t>
                      </a:r>
                      <a:endParaRPr lang="en-US" sz="900" b="0" i="0" u="none" strike="noStrike" dirty="0">
                        <a:solidFill>
                          <a:srgbClr val="000000"/>
                        </a:solidFill>
                        <a:effectLst/>
                        <a:latin typeface="Calibri"/>
                      </a:endParaRPr>
                    </a:p>
                  </a:txBody>
                  <a:tcPr marL="0" marR="0" marT="0" marB="0" anchor="b"/>
                </a:tc>
                <a:tc>
                  <a:txBody>
                    <a:bodyPr/>
                    <a:lstStyle/>
                    <a:p>
                      <a:pPr algn="l" fontAlgn="b"/>
                      <a:r>
                        <a:rPr lang="en-US" sz="900" u="none" strike="noStrike">
                          <a:effectLst/>
                        </a:rPr>
                        <a:t>Investment</a:t>
                      </a:r>
                      <a:endParaRPr lang="en-US" sz="900" b="0" i="0" u="none" strike="noStrike">
                        <a:solidFill>
                          <a:srgbClr val="000000"/>
                        </a:solidFill>
                        <a:effectLst/>
                        <a:latin typeface="Calibri"/>
                      </a:endParaRPr>
                    </a:p>
                  </a:txBody>
                  <a:tcPr marL="0" marR="0" marT="0" marB="0" anchor="b"/>
                </a:tc>
                <a:tc>
                  <a:txBody>
                    <a:bodyPr/>
                    <a:lstStyle/>
                    <a:p>
                      <a:pPr algn="l" fontAlgn="b"/>
                      <a:r>
                        <a:rPr lang="en-US" sz="900" u="none" strike="noStrike">
                          <a:effectLst/>
                        </a:rPr>
                        <a:t>Shareholder Engagement</a:t>
                      </a:r>
                      <a:endParaRPr lang="en-US" sz="900" b="0" i="0" u="none" strike="noStrike">
                        <a:solidFill>
                          <a:srgbClr val="000000"/>
                        </a:solidFill>
                        <a:effectLst/>
                        <a:latin typeface="Calibri"/>
                      </a:endParaRPr>
                    </a:p>
                  </a:txBody>
                  <a:tcPr marL="0" marR="0" marT="0" marB="0" anchor="b"/>
                </a:tc>
              </a:tr>
              <a:tr h="358200">
                <a:tc>
                  <a:txBody>
                    <a:bodyPr/>
                    <a:lstStyle/>
                    <a:p>
                      <a:pPr algn="l" fontAlgn="ctr"/>
                      <a:r>
                        <a:rPr lang="en-US" sz="900" u="none" strike="noStrike">
                          <a:effectLst/>
                        </a:rPr>
                        <a:t>New Mexico State University</a:t>
                      </a:r>
                      <a:endParaRPr lang="en-US" sz="900" b="1" i="0" u="none" strike="noStrike">
                        <a:solidFill>
                          <a:srgbClr val="000000"/>
                        </a:solidFill>
                        <a:effectLst/>
                        <a:latin typeface="Calibri"/>
                      </a:endParaRPr>
                    </a:p>
                  </a:txBody>
                  <a:tcPr marL="0" marR="0" marT="0" marB="0" anchor="ctr"/>
                </a:tc>
                <a:tc>
                  <a:txBody>
                    <a:bodyPr/>
                    <a:lstStyle/>
                    <a:p>
                      <a:pPr algn="r" fontAlgn="ctr"/>
                      <a:r>
                        <a:rPr lang="en-US" sz="900" u="none" strike="noStrike" dirty="0">
                          <a:effectLst/>
                        </a:rPr>
                        <a:t>2011</a:t>
                      </a:r>
                      <a:endParaRPr lang="en-US" sz="900" b="0" i="0" u="none" strike="noStrike" dirty="0">
                        <a:solidFill>
                          <a:srgbClr val="000000"/>
                        </a:solidFill>
                        <a:effectLst/>
                        <a:latin typeface="Calibri"/>
                      </a:endParaRPr>
                    </a:p>
                  </a:txBody>
                  <a:tcPr marL="0" marR="0" marT="0" marB="0" anchor="ctr"/>
                </a:tc>
                <a:tc>
                  <a:txBody>
                    <a:bodyPr/>
                    <a:lstStyle/>
                    <a:p>
                      <a:pPr algn="l" fontAlgn="ctr"/>
                      <a:r>
                        <a:rPr lang="en-US" sz="1800" u="none" strike="noStrike" dirty="0" smtClean="0">
                          <a:effectLst/>
                        </a:rPr>
                        <a:t> C</a:t>
                      </a:r>
                      <a:r>
                        <a:rPr lang="en-US" sz="1800" u="none" strike="noStrike" dirty="0">
                          <a:effectLst/>
                        </a:rPr>
                        <a:t>+</a:t>
                      </a:r>
                      <a:endParaRPr lang="en-US" sz="1800" b="0" i="0" u="none" strike="noStrike" dirty="0">
                        <a:solidFill>
                          <a:srgbClr val="000000"/>
                        </a:solidFill>
                        <a:effectLst/>
                        <a:latin typeface="Calibri"/>
                      </a:endParaRPr>
                    </a:p>
                  </a:txBody>
                  <a:tcPr marL="0" marR="0" marT="0" marB="0" anchor="ctr"/>
                </a:tc>
                <a:tc>
                  <a:txBody>
                    <a:bodyPr/>
                    <a:lstStyle/>
                    <a:p>
                      <a:pPr algn="l" fontAlgn="ctr"/>
                      <a:r>
                        <a:rPr lang="en-US" sz="1800" u="none" strike="noStrike">
                          <a:effectLst/>
                        </a:rPr>
                        <a:t>A</a:t>
                      </a:r>
                      <a:endParaRPr lang="en-US" sz="1800" b="0" i="0" u="none" strike="noStrike">
                        <a:solidFill>
                          <a:srgbClr val="000000"/>
                        </a:solidFill>
                        <a:effectLst/>
                        <a:latin typeface="Calibri"/>
                      </a:endParaRPr>
                    </a:p>
                  </a:txBody>
                  <a:tcPr marL="0" marR="0" marT="0" marB="0" anchor="ctr"/>
                </a:tc>
                <a:tc>
                  <a:txBody>
                    <a:bodyPr/>
                    <a:lstStyle/>
                    <a:p>
                      <a:pPr algn="l" fontAlgn="ctr"/>
                      <a:r>
                        <a:rPr lang="en-US" sz="1800" u="none" strike="noStrike">
                          <a:effectLst/>
                        </a:rPr>
                        <a:t>C</a:t>
                      </a:r>
                      <a:endParaRPr lang="en-US" sz="1800" b="0" i="0" u="none" strike="noStrike">
                        <a:solidFill>
                          <a:srgbClr val="000000"/>
                        </a:solidFill>
                        <a:effectLst/>
                        <a:latin typeface="Calibri"/>
                      </a:endParaRPr>
                    </a:p>
                  </a:txBody>
                  <a:tcPr marL="0" marR="0" marT="0" marB="0" anchor="ctr"/>
                </a:tc>
                <a:tc>
                  <a:txBody>
                    <a:bodyPr/>
                    <a:lstStyle/>
                    <a:p>
                      <a:pPr algn="l" fontAlgn="ctr"/>
                      <a:r>
                        <a:rPr lang="en-US" sz="1800" u="none" strike="noStrike">
                          <a:effectLst/>
                        </a:rPr>
                        <a:t>C</a:t>
                      </a:r>
                      <a:endParaRPr lang="en-US" sz="1800" b="0" i="0" u="none" strike="noStrike">
                        <a:solidFill>
                          <a:srgbClr val="000000"/>
                        </a:solidFill>
                        <a:effectLst/>
                        <a:latin typeface="Calibri"/>
                      </a:endParaRPr>
                    </a:p>
                  </a:txBody>
                  <a:tcPr marL="0" marR="0" marT="0" marB="0" anchor="ctr"/>
                </a:tc>
                <a:tc>
                  <a:txBody>
                    <a:bodyPr/>
                    <a:lstStyle/>
                    <a:p>
                      <a:pPr algn="l" fontAlgn="ctr"/>
                      <a:r>
                        <a:rPr lang="en-US" sz="1800" u="none" strike="noStrike">
                          <a:effectLst/>
                        </a:rPr>
                        <a:t>B</a:t>
                      </a:r>
                      <a:endParaRPr lang="en-US" sz="1800" b="0" i="0" u="none" strike="noStrike">
                        <a:solidFill>
                          <a:srgbClr val="000000"/>
                        </a:solidFill>
                        <a:effectLst/>
                        <a:latin typeface="Calibri"/>
                      </a:endParaRPr>
                    </a:p>
                  </a:txBody>
                  <a:tcPr marL="0" marR="0" marT="0" marB="0" anchor="ctr"/>
                </a:tc>
                <a:tc>
                  <a:txBody>
                    <a:bodyPr/>
                    <a:lstStyle/>
                    <a:p>
                      <a:pPr algn="l" fontAlgn="ctr"/>
                      <a:r>
                        <a:rPr lang="en-US" sz="1800" u="none" strike="noStrike">
                          <a:effectLst/>
                        </a:rPr>
                        <a:t>D</a:t>
                      </a:r>
                      <a:endParaRPr lang="en-US" sz="1800" b="0" i="0" u="none" strike="noStrike">
                        <a:solidFill>
                          <a:srgbClr val="000000"/>
                        </a:solidFill>
                        <a:effectLst/>
                        <a:latin typeface="Calibri"/>
                      </a:endParaRPr>
                    </a:p>
                  </a:txBody>
                  <a:tcPr marL="0" marR="0" marT="0" marB="0" anchor="ctr"/>
                </a:tc>
                <a:tc>
                  <a:txBody>
                    <a:bodyPr/>
                    <a:lstStyle/>
                    <a:p>
                      <a:pPr algn="l" fontAlgn="ctr"/>
                      <a:r>
                        <a:rPr lang="en-US" sz="1800" u="none" strike="noStrike">
                          <a:effectLst/>
                        </a:rPr>
                        <a:t>C</a:t>
                      </a:r>
                      <a:endParaRPr lang="en-US" sz="1800" b="0" i="0" u="none" strike="noStrike">
                        <a:solidFill>
                          <a:srgbClr val="000000"/>
                        </a:solidFill>
                        <a:effectLst/>
                        <a:latin typeface="Calibri"/>
                      </a:endParaRPr>
                    </a:p>
                  </a:txBody>
                  <a:tcPr marL="0" marR="0" marT="0" marB="0" anchor="ctr"/>
                </a:tc>
                <a:tc>
                  <a:txBody>
                    <a:bodyPr/>
                    <a:lstStyle/>
                    <a:p>
                      <a:pPr algn="l" fontAlgn="ctr"/>
                      <a:r>
                        <a:rPr lang="en-US" sz="1800" u="none" strike="noStrike">
                          <a:effectLst/>
                        </a:rPr>
                        <a:t>B</a:t>
                      </a:r>
                      <a:endParaRPr lang="en-US" sz="1800" b="0" i="0" u="none" strike="noStrike">
                        <a:solidFill>
                          <a:srgbClr val="000000"/>
                        </a:solidFill>
                        <a:effectLst/>
                        <a:latin typeface="Calibri"/>
                      </a:endParaRPr>
                    </a:p>
                  </a:txBody>
                  <a:tcPr marL="0" marR="0" marT="0" marB="0" anchor="ctr"/>
                </a:tc>
                <a:tc>
                  <a:txBody>
                    <a:bodyPr/>
                    <a:lstStyle/>
                    <a:p>
                      <a:pPr algn="l" fontAlgn="ctr"/>
                      <a:r>
                        <a:rPr lang="en-US" sz="1800" u="none" strike="noStrike">
                          <a:effectLst/>
                        </a:rPr>
                        <a:t>B</a:t>
                      </a:r>
                      <a:endParaRPr lang="en-US" sz="1800" b="0" i="0" u="none" strike="noStrike">
                        <a:solidFill>
                          <a:srgbClr val="000000"/>
                        </a:solidFill>
                        <a:effectLst/>
                        <a:latin typeface="Calibri"/>
                      </a:endParaRPr>
                    </a:p>
                  </a:txBody>
                  <a:tcPr marL="0" marR="0" marT="0" marB="0" anchor="ctr"/>
                </a:tc>
                <a:tc>
                  <a:txBody>
                    <a:bodyPr/>
                    <a:lstStyle/>
                    <a:p>
                      <a:pPr algn="l" fontAlgn="ctr"/>
                      <a:r>
                        <a:rPr lang="en-US" sz="1800" u="none" strike="noStrike">
                          <a:effectLst/>
                        </a:rPr>
                        <a:t>D</a:t>
                      </a:r>
                      <a:endParaRPr lang="en-US" sz="1800" b="0" i="0" u="none" strike="noStrike">
                        <a:solidFill>
                          <a:srgbClr val="000000"/>
                        </a:solidFill>
                        <a:effectLst/>
                        <a:latin typeface="Calibri"/>
                      </a:endParaRPr>
                    </a:p>
                  </a:txBody>
                  <a:tcPr marL="0" marR="0" marT="0" marB="0" anchor="ctr"/>
                </a:tc>
              </a:tr>
              <a:tr h="358200">
                <a:tc>
                  <a:txBody>
                    <a:bodyPr/>
                    <a:lstStyle/>
                    <a:p>
                      <a:pPr algn="l" fontAlgn="b"/>
                      <a:r>
                        <a:rPr lang="en-US" sz="900" u="none" strike="noStrike">
                          <a:effectLst/>
                        </a:rPr>
                        <a:t>University of New Mexico</a:t>
                      </a:r>
                      <a:endParaRPr lang="en-US" sz="900" b="0" i="0" u="none" strike="noStrike">
                        <a:solidFill>
                          <a:srgbClr val="000000"/>
                        </a:solidFill>
                        <a:effectLst/>
                        <a:latin typeface="Calibri"/>
                      </a:endParaRPr>
                    </a:p>
                  </a:txBody>
                  <a:tcPr marL="0" marR="0" marT="0" marB="0" anchor="ctr"/>
                </a:tc>
                <a:tc>
                  <a:txBody>
                    <a:bodyPr/>
                    <a:lstStyle/>
                    <a:p>
                      <a:pPr algn="r" fontAlgn="ctr"/>
                      <a:r>
                        <a:rPr lang="en-US" sz="900" u="none" strike="noStrike">
                          <a:effectLst/>
                        </a:rPr>
                        <a:t>2011</a:t>
                      </a:r>
                      <a:endParaRPr lang="en-US" sz="900" b="0" i="0" u="none" strike="noStrike">
                        <a:solidFill>
                          <a:srgbClr val="000000"/>
                        </a:solidFill>
                        <a:effectLst/>
                        <a:latin typeface="Calibri"/>
                      </a:endParaRPr>
                    </a:p>
                  </a:txBody>
                  <a:tcPr marL="0" marR="0" marT="0" marB="0" anchor="ctr"/>
                </a:tc>
                <a:tc>
                  <a:txBody>
                    <a:bodyPr/>
                    <a:lstStyle/>
                    <a:p>
                      <a:pPr algn="l" fontAlgn="ctr"/>
                      <a:r>
                        <a:rPr lang="en-US" sz="1800" u="none" strike="noStrike" dirty="0" smtClean="0">
                          <a:effectLst/>
                        </a:rPr>
                        <a:t> B</a:t>
                      </a:r>
                      <a:endParaRPr lang="en-US" sz="1800" b="0" i="0" u="none" strike="noStrike" dirty="0">
                        <a:solidFill>
                          <a:srgbClr val="000000"/>
                        </a:solidFill>
                        <a:effectLst/>
                        <a:latin typeface="Calibri"/>
                      </a:endParaRPr>
                    </a:p>
                  </a:txBody>
                  <a:tcPr marL="0" marR="0" marT="0" marB="0" anchor="ctr"/>
                </a:tc>
                <a:tc>
                  <a:txBody>
                    <a:bodyPr/>
                    <a:lstStyle/>
                    <a:p>
                      <a:pPr algn="l" fontAlgn="ctr"/>
                      <a:r>
                        <a:rPr lang="en-US" sz="1800" u="none" strike="noStrike">
                          <a:effectLst/>
                        </a:rPr>
                        <a:t>B</a:t>
                      </a:r>
                      <a:endParaRPr lang="en-US" sz="1800" b="0" i="0" u="none" strike="noStrike">
                        <a:solidFill>
                          <a:srgbClr val="000000"/>
                        </a:solidFill>
                        <a:effectLst/>
                        <a:latin typeface="Calibri"/>
                      </a:endParaRPr>
                    </a:p>
                  </a:txBody>
                  <a:tcPr marL="0" marR="0" marT="0" marB="0" anchor="ctr"/>
                </a:tc>
                <a:tc>
                  <a:txBody>
                    <a:bodyPr/>
                    <a:lstStyle/>
                    <a:p>
                      <a:pPr algn="l" fontAlgn="ctr"/>
                      <a:r>
                        <a:rPr lang="en-US" sz="1800" u="none" strike="noStrike">
                          <a:effectLst/>
                        </a:rPr>
                        <a:t>B</a:t>
                      </a:r>
                      <a:endParaRPr lang="en-US" sz="1800" b="0" i="0" u="none" strike="noStrike">
                        <a:solidFill>
                          <a:srgbClr val="000000"/>
                        </a:solidFill>
                        <a:effectLst/>
                        <a:latin typeface="Calibri"/>
                      </a:endParaRPr>
                    </a:p>
                  </a:txBody>
                  <a:tcPr marL="0" marR="0" marT="0" marB="0" anchor="ctr"/>
                </a:tc>
                <a:tc>
                  <a:txBody>
                    <a:bodyPr/>
                    <a:lstStyle/>
                    <a:p>
                      <a:pPr algn="l" fontAlgn="ctr"/>
                      <a:r>
                        <a:rPr lang="en-US" sz="1800" u="none" strike="noStrike">
                          <a:effectLst/>
                        </a:rPr>
                        <a:t>A</a:t>
                      </a:r>
                      <a:endParaRPr lang="en-US" sz="1800" b="0" i="0" u="none" strike="noStrike">
                        <a:solidFill>
                          <a:srgbClr val="000000"/>
                        </a:solidFill>
                        <a:effectLst/>
                        <a:latin typeface="Calibri"/>
                      </a:endParaRPr>
                    </a:p>
                  </a:txBody>
                  <a:tcPr marL="0" marR="0" marT="0" marB="0" anchor="ctr"/>
                </a:tc>
                <a:tc>
                  <a:txBody>
                    <a:bodyPr/>
                    <a:lstStyle/>
                    <a:p>
                      <a:pPr algn="l" fontAlgn="ctr"/>
                      <a:r>
                        <a:rPr lang="en-US" sz="1800" u="none" strike="noStrike">
                          <a:effectLst/>
                        </a:rPr>
                        <a:t>C</a:t>
                      </a:r>
                      <a:endParaRPr lang="en-US" sz="1800" b="0" i="0" u="none" strike="noStrike">
                        <a:solidFill>
                          <a:srgbClr val="000000"/>
                        </a:solidFill>
                        <a:effectLst/>
                        <a:latin typeface="Calibri"/>
                      </a:endParaRPr>
                    </a:p>
                  </a:txBody>
                  <a:tcPr marL="0" marR="0" marT="0" marB="0" anchor="ctr"/>
                </a:tc>
                <a:tc>
                  <a:txBody>
                    <a:bodyPr/>
                    <a:lstStyle/>
                    <a:p>
                      <a:pPr algn="l" fontAlgn="ctr"/>
                      <a:r>
                        <a:rPr lang="en-US" sz="1800" u="none" strike="noStrike">
                          <a:effectLst/>
                        </a:rPr>
                        <a:t>C</a:t>
                      </a:r>
                      <a:endParaRPr lang="en-US" sz="1800" b="0" i="0" u="none" strike="noStrike">
                        <a:solidFill>
                          <a:srgbClr val="000000"/>
                        </a:solidFill>
                        <a:effectLst/>
                        <a:latin typeface="Calibri"/>
                      </a:endParaRPr>
                    </a:p>
                  </a:txBody>
                  <a:tcPr marL="0" marR="0" marT="0" marB="0" anchor="ctr"/>
                </a:tc>
                <a:tc>
                  <a:txBody>
                    <a:bodyPr/>
                    <a:lstStyle/>
                    <a:p>
                      <a:pPr algn="l" fontAlgn="ctr"/>
                      <a:r>
                        <a:rPr lang="en-US" sz="1800" u="none" strike="noStrike">
                          <a:effectLst/>
                        </a:rPr>
                        <a:t>B</a:t>
                      </a:r>
                      <a:endParaRPr lang="en-US" sz="1800" b="0" i="0" u="none" strike="noStrike">
                        <a:solidFill>
                          <a:srgbClr val="000000"/>
                        </a:solidFill>
                        <a:effectLst/>
                        <a:latin typeface="Calibri"/>
                      </a:endParaRPr>
                    </a:p>
                  </a:txBody>
                  <a:tcPr marL="0" marR="0" marT="0" marB="0" anchor="ctr"/>
                </a:tc>
                <a:tc>
                  <a:txBody>
                    <a:bodyPr/>
                    <a:lstStyle/>
                    <a:p>
                      <a:pPr algn="l" fontAlgn="ctr"/>
                      <a:r>
                        <a:rPr lang="en-US" sz="1800" u="none" strike="noStrike">
                          <a:effectLst/>
                        </a:rPr>
                        <a:t>B</a:t>
                      </a:r>
                      <a:endParaRPr lang="en-US" sz="1800" b="0" i="0" u="none" strike="noStrike">
                        <a:solidFill>
                          <a:srgbClr val="000000"/>
                        </a:solidFill>
                        <a:effectLst/>
                        <a:latin typeface="Calibri"/>
                      </a:endParaRPr>
                    </a:p>
                  </a:txBody>
                  <a:tcPr marL="0" marR="0" marT="0" marB="0" anchor="ctr"/>
                </a:tc>
                <a:tc>
                  <a:txBody>
                    <a:bodyPr/>
                    <a:lstStyle/>
                    <a:p>
                      <a:pPr algn="l" fontAlgn="ctr"/>
                      <a:r>
                        <a:rPr lang="en-US" sz="1800" u="none" strike="noStrike">
                          <a:effectLst/>
                        </a:rPr>
                        <a:t>B</a:t>
                      </a:r>
                      <a:endParaRPr lang="en-US" sz="1800" b="0" i="0" u="none" strike="noStrike">
                        <a:solidFill>
                          <a:srgbClr val="000000"/>
                        </a:solidFill>
                        <a:effectLst/>
                        <a:latin typeface="Calibri"/>
                      </a:endParaRPr>
                    </a:p>
                  </a:txBody>
                  <a:tcPr marL="0" marR="0" marT="0" marB="0" anchor="ctr"/>
                </a:tc>
                <a:tc>
                  <a:txBody>
                    <a:bodyPr/>
                    <a:lstStyle/>
                    <a:p>
                      <a:pPr algn="l" fontAlgn="ctr"/>
                      <a:r>
                        <a:rPr lang="en-US" sz="1800" u="none" strike="noStrike">
                          <a:effectLst/>
                        </a:rPr>
                        <a:t>--</a:t>
                      </a:r>
                      <a:endParaRPr lang="en-US" sz="1800" b="0" i="0" u="none" strike="noStrike">
                        <a:solidFill>
                          <a:srgbClr val="000000"/>
                        </a:solidFill>
                        <a:effectLst/>
                        <a:latin typeface="Calibri"/>
                      </a:endParaRPr>
                    </a:p>
                  </a:txBody>
                  <a:tcPr marL="0" marR="0" marT="0" marB="0" anchor="ctr"/>
                </a:tc>
              </a:tr>
              <a:tr h="358200">
                <a:tc>
                  <a:txBody>
                    <a:bodyPr/>
                    <a:lstStyle/>
                    <a:p>
                      <a:pPr algn="l" fontAlgn="b"/>
                      <a:r>
                        <a:rPr lang="en-US" sz="900" u="none" strike="noStrike">
                          <a:effectLst/>
                        </a:rPr>
                        <a:t>Colorado State University</a:t>
                      </a:r>
                      <a:endParaRPr lang="en-US" sz="900" b="0" i="0" u="none" strike="noStrike">
                        <a:solidFill>
                          <a:srgbClr val="000000"/>
                        </a:solidFill>
                        <a:effectLst/>
                        <a:latin typeface="Calibri"/>
                      </a:endParaRPr>
                    </a:p>
                  </a:txBody>
                  <a:tcPr marL="0" marR="0" marT="0" marB="0" anchor="ctr"/>
                </a:tc>
                <a:tc>
                  <a:txBody>
                    <a:bodyPr/>
                    <a:lstStyle/>
                    <a:p>
                      <a:pPr algn="r" fontAlgn="ctr"/>
                      <a:r>
                        <a:rPr lang="en-US" sz="900" u="none" strike="noStrike">
                          <a:effectLst/>
                        </a:rPr>
                        <a:t>2011</a:t>
                      </a:r>
                      <a:endParaRPr lang="en-US" sz="900" b="0" i="0" u="none" strike="noStrike">
                        <a:solidFill>
                          <a:srgbClr val="000000"/>
                        </a:solidFill>
                        <a:effectLst/>
                        <a:latin typeface="Calibri"/>
                      </a:endParaRPr>
                    </a:p>
                  </a:txBody>
                  <a:tcPr marL="0" marR="0" marT="0" marB="0" anchor="ctr"/>
                </a:tc>
                <a:tc>
                  <a:txBody>
                    <a:bodyPr/>
                    <a:lstStyle/>
                    <a:p>
                      <a:pPr algn="l" fontAlgn="ctr"/>
                      <a:r>
                        <a:rPr lang="en-US" sz="1800" u="none" strike="noStrike" dirty="0" smtClean="0">
                          <a:effectLst/>
                        </a:rPr>
                        <a:t> B</a:t>
                      </a:r>
                      <a:r>
                        <a:rPr lang="en-US" sz="1800" u="none" strike="noStrike" dirty="0">
                          <a:effectLst/>
                        </a:rPr>
                        <a:t>+</a:t>
                      </a:r>
                      <a:endParaRPr lang="en-US" sz="1800" b="0" i="0" u="none" strike="noStrike" dirty="0">
                        <a:solidFill>
                          <a:srgbClr val="000000"/>
                        </a:solidFill>
                        <a:effectLst/>
                        <a:latin typeface="Calibri"/>
                      </a:endParaRPr>
                    </a:p>
                  </a:txBody>
                  <a:tcPr marL="0" marR="0" marT="0" marB="0" anchor="ctr"/>
                </a:tc>
                <a:tc>
                  <a:txBody>
                    <a:bodyPr/>
                    <a:lstStyle/>
                    <a:p>
                      <a:pPr algn="l" fontAlgn="ctr"/>
                      <a:r>
                        <a:rPr lang="en-US" sz="1800" u="none" strike="noStrike">
                          <a:effectLst/>
                        </a:rPr>
                        <a:t>B</a:t>
                      </a:r>
                      <a:endParaRPr lang="en-US" sz="1800" b="0" i="0" u="none" strike="noStrike">
                        <a:solidFill>
                          <a:srgbClr val="000000"/>
                        </a:solidFill>
                        <a:effectLst/>
                        <a:latin typeface="Calibri"/>
                      </a:endParaRPr>
                    </a:p>
                  </a:txBody>
                  <a:tcPr marL="0" marR="0" marT="0" marB="0" anchor="ctr"/>
                </a:tc>
                <a:tc>
                  <a:txBody>
                    <a:bodyPr/>
                    <a:lstStyle/>
                    <a:p>
                      <a:pPr algn="l" fontAlgn="ctr"/>
                      <a:r>
                        <a:rPr lang="en-US" sz="1800" u="none" strike="noStrike">
                          <a:effectLst/>
                        </a:rPr>
                        <a:t>A</a:t>
                      </a:r>
                      <a:endParaRPr lang="en-US" sz="1800" b="0" i="0" u="none" strike="noStrike">
                        <a:solidFill>
                          <a:srgbClr val="000000"/>
                        </a:solidFill>
                        <a:effectLst/>
                        <a:latin typeface="Calibri"/>
                      </a:endParaRPr>
                    </a:p>
                  </a:txBody>
                  <a:tcPr marL="0" marR="0" marT="0" marB="0" anchor="ctr"/>
                </a:tc>
                <a:tc>
                  <a:txBody>
                    <a:bodyPr/>
                    <a:lstStyle/>
                    <a:p>
                      <a:pPr algn="l" fontAlgn="ctr"/>
                      <a:r>
                        <a:rPr lang="en-US" sz="1800" u="none" strike="noStrike">
                          <a:effectLst/>
                        </a:rPr>
                        <a:t>A</a:t>
                      </a:r>
                      <a:endParaRPr lang="en-US" sz="1800" b="0" i="0" u="none" strike="noStrike">
                        <a:solidFill>
                          <a:srgbClr val="000000"/>
                        </a:solidFill>
                        <a:effectLst/>
                        <a:latin typeface="Calibri"/>
                      </a:endParaRPr>
                    </a:p>
                  </a:txBody>
                  <a:tcPr marL="0" marR="0" marT="0" marB="0" anchor="ctr"/>
                </a:tc>
                <a:tc>
                  <a:txBody>
                    <a:bodyPr/>
                    <a:lstStyle/>
                    <a:p>
                      <a:pPr algn="l" fontAlgn="ctr"/>
                      <a:r>
                        <a:rPr lang="en-US" sz="1800" u="none" strike="noStrike">
                          <a:effectLst/>
                        </a:rPr>
                        <a:t>B</a:t>
                      </a:r>
                      <a:endParaRPr lang="en-US" sz="1800" b="0" i="0" u="none" strike="noStrike">
                        <a:solidFill>
                          <a:srgbClr val="000000"/>
                        </a:solidFill>
                        <a:effectLst/>
                        <a:latin typeface="Calibri"/>
                      </a:endParaRPr>
                    </a:p>
                  </a:txBody>
                  <a:tcPr marL="0" marR="0" marT="0" marB="0" anchor="ctr"/>
                </a:tc>
                <a:tc>
                  <a:txBody>
                    <a:bodyPr/>
                    <a:lstStyle/>
                    <a:p>
                      <a:pPr algn="l" fontAlgn="ctr"/>
                      <a:r>
                        <a:rPr lang="en-US" sz="1800" u="none" strike="noStrike">
                          <a:effectLst/>
                        </a:rPr>
                        <a:t>B</a:t>
                      </a:r>
                      <a:endParaRPr lang="en-US" sz="1800" b="0" i="0" u="none" strike="noStrike">
                        <a:solidFill>
                          <a:srgbClr val="000000"/>
                        </a:solidFill>
                        <a:effectLst/>
                        <a:latin typeface="Calibri"/>
                      </a:endParaRPr>
                    </a:p>
                  </a:txBody>
                  <a:tcPr marL="0" marR="0" marT="0" marB="0" anchor="ctr"/>
                </a:tc>
                <a:tc>
                  <a:txBody>
                    <a:bodyPr/>
                    <a:lstStyle/>
                    <a:p>
                      <a:pPr algn="l" fontAlgn="ctr"/>
                      <a:r>
                        <a:rPr lang="en-US" sz="1800" u="none" strike="noStrike">
                          <a:effectLst/>
                        </a:rPr>
                        <a:t>B</a:t>
                      </a:r>
                      <a:endParaRPr lang="en-US" sz="1800" b="0" i="0" u="none" strike="noStrike">
                        <a:solidFill>
                          <a:srgbClr val="000000"/>
                        </a:solidFill>
                        <a:effectLst/>
                        <a:latin typeface="Calibri"/>
                      </a:endParaRPr>
                    </a:p>
                  </a:txBody>
                  <a:tcPr marL="0" marR="0" marT="0" marB="0" anchor="ctr"/>
                </a:tc>
                <a:tc>
                  <a:txBody>
                    <a:bodyPr/>
                    <a:lstStyle/>
                    <a:p>
                      <a:pPr algn="l" fontAlgn="ctr"/>
                      <a:r>
                        <a:rPr lang="en-US" sz="1800" u="none" strike="noStrike">
                          <a:effectLst/>
                        </a:rPr>
                        <a:t>A</a:t>
                      </a:r>
                      <a:endParaRPr lang="en-US" sz="1800" b="0" i="0" u="none" strike="noStrike">
                        <a:solidFill>
                          <a:srgbClr val="000000"/>
                        </a:solidFill>
                        <a:effectLst/>
                        <a:latin typeface="Calibri"/>
                      </a:endParaRPr>
                    </a:p>
                  </a:txBody>
                  <a:tcPr marL="0" marR="0" marT="0" marB="0" anchor="ctr"/>
                </a:tc>
                <a:tc>
                  <a:txBody>
                    <a:bodyPr/>
                    <a:lstStyle/>
                    <a:p>
                      <a:pPr algn="l" fontAlgn="ctr"/>
                      <a:r>
                        <a:rPr lang="en-US" sz="1800" u="none" strike="noStrike">
                          <a:effectLst/>
                        </a:rPr>
                        <a:t>A</a:t>
                      </a:r>
                      <a:endParaRPr lang="en-US" sz="1800" b="0" i="0" u="none" strike="noStrike">
                        <a:solidFill>
                          <a:srgbClr val="000000"/>
                        </a:solidFill>
                        <a:effectLst/>
                        <a:latin typeface="Calibri"/>
                      </a:endParaRPr>
                    </a:p>
                  </a:txBody>
                  <a:tcPr marL="0" marR="0" marT="0" marB="0" anchor="ctr"/>
                </a:tc>
                <a:tc>
                  <a:txBody>
                    <a:bodyPr/>
                    <a:lstStyle/>
                    <a:p>
                      <a:pPr algn="l" fontAlgn="ctr"/>
                      <a:r>
                        <a:rPr lang="en-US" sz="1800" u="none" strike="noStrike">
                          <a:effectLst/>
                        </a:rPr>
                        <a:t>D</a:t>
                      </a:r>
                      <a:endParaRPr lang="en-US" sz="1800" b="0" i="0" u="none" strike="noStrike">
                        <a:solidFill>
                          <a:srgbClr val="000000"/>
                        </a:solidFill>
                        <a:effectLst/>
                        <a:latin typeface="Calibri"/>
                      </a:endParaRPr>
                    </a:p>
                  </a:txBody>
                  <a:tcPr marL="0" marR="0" marT="0" marB="0" anchor="ctr"/>
                </a:tc>
              </a:tr>
              <a:tr h="358200">
                <a:tc>
                  <a:txBody>
                    <a:bodyPr/>
                    <a:lstStyle/>
                    <a:p>
                      <a:pPr algn="l" fontAlgn="b"/>
                      <a:r>
                        <a:rPr lang="en-US" sz="900" u="none" strike="noStrike">
                          <a:effectLst/>
                        </a:rPr>
                        <a:t>Iowa State University</a:t>
                      </a:r>
                      <a:endParaRPr lang="en-US" sz="900" b="0" i="0" u="none" strike="noStrike">
                        <a:solidFill>
                          <a:srgbClr val="000000"/>
                        </a:solidFill>
                        <a:effectLst/>
                        <a:latin typeface="Calibri"/>
                      </a:endParaRPr>
                    </a:p>
                  </a:txBody>
                  <a:tcPr marL="0" marR="0" marT="0" marB="0" anchor="ctr"/>
                </a:tc>
                <a:tc>
                  <a:txBody>
                    <a:bodyPr/>
                    <a:lstStyle/>
                    <a:p>
                      <a:pPr algn="r" fontAlgn="ctr"/>
                      <a:r>
                        <a:rPr lang="en-US" sz="900" u="none" strike="noStrike" dirty="0">
                          <a:effectLst/>
                        </a:rPr>
                        <a:t>2011</a:t>
                      </a:r>
                      <a:endParaRPr lang="en-US" sz="900" b="0" i="0" u="none" strike="noStrike" dirty="0">
                        <a:solidFill>
                          <a:srgbClr val="000000"/>
                        </a:solidFill>
                        <a:effectLst/>
                        <a:latin typeface="Calibri"/>
                      </a:endParaRPr>
                    </a:p>
                  </a:txBody>
                  <a:tcPr marL="0" marR="0" marT="0" marB="0" anchor="ctr"/>
                </a:tc>
                <a:tc>
                  <a:txBody>
                    <a:bodyPr/>
                    <a:lstStyle/>
                    <a:p>
                      <a:pPr algn="l" fontAlgn="ctr"/>
                      <a:r>
                        <a:rPr lang="en-US" sz="1800" u="none" strike="noStrike" dirty="0" smtClean="0">
                          <a:effectLst/>
                        </a:rPr>
                        <a:t> B</a:t>
                      </a:r>
                      <a:endParaRPr lang="en-US" sz="1800" b="0" i="0" u="none" strike="noStrike" dirty="0">
                        <a:solidFill>
                          <a:srgbClr val="000000"/>
                        </a:solidFill>
                        <a:effectLst/>
                        <a:latin typeface="Calibri"/>
                      </a:endParaRPr>
                    </a:p>
                  </a:txBody>
                  <a:tcPr marL="0" marR="0" marT="0" marB="0" anchor="ctr"/>
                </a:tc>
                <a:tc>
                  <a:txBody>
                    <a:bodyPr/>
                    <a:lstStyle/>
                    <a:p>
                      <a:pPr algn="l" fontAlgn="ctr"/>
                      <a:r>
                        <a:rPr lang="en-US" sz="1800" u="none" strike="noStrike">
                          <a:effectLst/>
                        </a:rPr>
                        <a:t>A</a:t>
                      </a:r>
                      <a:endParaRPr lang="en-US" sz="1800" b="0" i="0" u="none" strike="noStrike">
                        <a:solidFill>
                          <a:srgbClr val="000000"/>
                        </a:solidFill>
                        <a:effectLst/>
                        <a:latin typeface="Calibri"/>
                      </a:endParaRPr>
                    </a:p>
                  </a:txBody>
                  <a:tcPr marL="0" marR="0" marT="0" marB="0" anchor="ctr"/>
                </a:tc>
                <a:tc>
                  <a:txBody>
                    <a:bodyPr/>
                    <a:lstStyle/>
                    <a:p>
                      <a:pPr algn="l" fontAlgn="ctr"/>
                      <a:r>
                        <a:rPr lang="en-US" sz="1800" u="none" strike="noStrike">
                          <a:effectLst/>
                        </a:rPr>
                        <a:t>A</a:t>
                      </a:r>
                      <a:endParaRPr lang="en-US" sz="1800" b="0" i="0" u="none" strike="noStrike">
                        <a:solidFill>
                          <a:srgbClr val="000000"/>
                        </a:solidFill>
                        <a:effectLst/>
                        <a:latin typeface="Calibri"/>
                      </a:endParaRPr>
                    </a:p>
                  </a:txBody>
                  <a:tcPr marL="0" marR="0" marT="0" marB="0" anchor="ctr"/>
                </a:tc>
                <a:tc>
                  <a:txBody>
                    <a:bodyPr/>
                    <a:lstStyle/>
                    <a:p>
                      <a:pPr algn="l" fontAlgn="ctr"/>
                      <a:r>
                        <a:rPr lang="en-US" sz="1800" u="none" strike="noStrike">
                          <a:effectLst/>
                        </a:rPr>
                        <a:t>A</a:t>
                      </a:r>
                      <a:endParaRPr lang="en-US" sz="1800" b="0" i="0" u="none" strike="noStrike">
                        <a:solidFill>
                          <a:srgbClr val="000000"/>
                        </a:solidFill>
                        <a:effectLst/>
                        <a:latin typeface="Calibri"/>
                      </a:endParaRPr>
                    </a:p>
                  </a:txBody>
                  <a:tcPr marL="0" marR="0" marT="0" marB="0" anchor="ctr"/>
                </a:tc>
                <a:tc>
                  <a:txBody>
                    <a:bodyPr/>
                    <a:lstStyle/>
                    <a:p>
                      <a:pPr algn="l" fontAlgn="ctr"/>
                      <a:r>
                        <a:rPr lang="en-US" sz="1800" u="none" strike="noStrike">
                          <a:effectLst/>
                        </a:rPr>
                        <a:t>A</a:t>
                      </a:r>
                      <a:endParaRPr lang="en-US" sz="1800" b="0" i="0" u="none" strike="noStrike">
                        <a:solidFill>
                          <a:srgbClr val="000000"/>
                        </a:solidFill>
                        <a:effectLst/>
                        <a:latin typeface="Calibri"/>
                      </a:endParaRPr>
                    </a:p>
                  </a:txBody>
                  <a:tcPr marL="0" marR="0" marT="0" marB="0" anchor="ctr"/>
                </a:tc>
                <a:tc>
                  <a:txBody>
                    <a:bodyPr/>
                    <a:lstStyle/>
                    <a:p>
                      <a:pPr algn="l" fontAlgn="ctr"/>
                      <a:r>
                        <a:rPr lang="en-US" sz="1800" u="none" strike="noStrike">
                          <a:effectLst/>
                        </a:rPr>
                        <a:t>A</a:t>
                      </a:r>
                      <a:endParaRPr lang="en-US" sz="1800" b="0" i="0" u="none" strike="noStrike">
                        <a:solidFill>
                          <a:srgbClr val="000000"/>
                        </a:solidFill>
                        <a:effectLst/>
                        <a:latin typeface="Calibri"/>
                      </a:endParaRPr>
                    </a:p>
                  </a:txBody>
                  <a:tcPr marL="0" marR="0" marT="0" marB="0" anchor="ctr"/>
                </a:tc>
                <a:tc>
                  <a:txBody>
                    <a:bodyPr/>
                    <a:lstStyle/>
                    <a:p>
                      <a:pPr algn="l" fontAlgn="ctr"/>
                      <a:r>
                        <a:rPr lang="en-US" sz="1800" u="none" strike="noStrike">
                          <a:effectLst/>
                        </a:rPr>
                        <a:t>B</a:t>
                      </a:r>
                      <a:endParaRPr lang="en-US" sz="1800" b="0" i="0" u="none" strike="noStrike">
                        <a:solidFill>
                          <a:srgbClr val="000000"/>
                        </a:solidFill>
                        <a:effectLst/>
                        <a:latin typeface="Calibri"/>
                      </a:endParaRPr>
                    </a:p>
                  </a:txBody>
                  <a:tcPr marL="0" marR="0" marT="0" marB="0" anchor="ctr"/>
                </a:tc>
                <a:tc>
                  <a:txBody>
                    <a:bodyPr/>
                    <a:lstStyle/>
                    <a:p>
                      <a:pPr algn="l" fontAlgn="ctr"/>
                      <a:r>
                        <a:rPr lang="en-US" sz="1800" u="none" strike="noStrike">
                          <a:effectLst/>
                        </a:rPr>
                        <a:t>C</a:t>
                      </a:r>
                      <a:endParaRPr lang="en-US" sz="1800" b="0" i="0" u="none" strike="noStrike">
                        <a:solidFill>
                          <a:srgbClr val="000000"/>
                        </a:solidFill>
                        <a:effectLst/>
                        <a:latin typeface="Calibri"/>
                      </a:endParaRPr>
                    </a:p>
                  </a:txBody>
                  <a:tcPr marL="0" marR="0" marT="0" marB="0" anchor="ctr"/>
                </a:tc>
                <a:tc>
                  <a:txBody>
                    <a:bodyPr/>
                    <a:lstStyle/>
                    <a:p>
                      <a:pPr algn="l" fontAlgn="ctr"/>
                      <a:r>
                        <a:rPr lang="en-US" sz="1800" u="none" strike="noStrike">
                          <a:effectLst/>
                        </a:rPr>
                        <a:t>B</a:t>
                      </a:r>
                      <a:endParaRPr lang="en-US" sz="1800" b="0" i="0" u="none" strike="noStrike">
                        <a:solidFill>
                          <a:srgbClr val="000000"/>
                        </a:solidFill>
                        <a:effectLst/>
                        <a:latin typeface="Calibri"/>
                      </a:endParaRPr>
                    </a:p>
                  </a:txBody>
                  <a:tcPr marL="0" marR="0" marT="0" marB="0" anchor="ctr"/>
                </a:tc>
                <a:tc>
                  <a:txBody>
                    <a:bodyPr/>
                    <a:lstStyle/>
                    <a:p>
                      <a:pPr algn="l" fontAlgn="ctr"/>
                      <a:r>
                        <a:rPr lang="en-US" sz="1800" u="none" strike="noStrike">
                          <a:effectLst/>
                        </a:rPr>
                        <a:t>F</a:t>
                      </a:r>
                      <a:endParaRPr lang="en-US" sz="1800" b="0" i="0" u="none" strike="noStrike">
                        <a:solidFill>
                          <a:srgbClr val="000000"/>
                        </a:solidFill>
                        <a:effectLst/>
                        <a:latin typeface="Calibri"/>
                      </a:endParaRPr>
                    </a:p>
                  </a:txBody>
                  <a:tcPr marL="0" marR="0" marT="0" marB="0" anchor="ctr"/>
                </a:tc>
              </a:tr>
              <a:tr h="358200">
                <a:tc>
                  <a:txBody>
                    <a:bodyPr/>
                    <a:lstStyle/>
                    <a:p>
                      <a:pPr algn="l" fontAlgn="b"/>
                      <a:r>
                        <a:rPr lang="en-US" sz="900" u="none" strike="noStrike">
                          <a:effectLst/>
                        </a:rPr>
                        <a:t>Kansas State University</a:t>
                      </a:r>
                      <a:endParaRPr lang="en-US" sz="900" b="0" i="0" u="none" strike="noStrike">
                        <a:solidFill>
                          <a:srgbClr val="000000"/>
                        </a:solidFill>
                        <a:effectLst/>
                        <a:latin typeface="Calibri"/>
                      </a:endParaRPr>
                    </a:p>
                  </a:txBody>
                  <a:tcPr marL="0" marR="0" marT="0" marB="0" anchor="ctr"/>
                </a:tc>
                <a:tc>
                  <a:txBody>
                    <a:bodyPr/>
                    <a:lstStyle/>
                    <a:p>
                      <a:pPr algn="r" fontAlgn="ctr"/>
                      <a:r>
                        <a:rPr lang="en-US" sz="900" u="none" strike="noStrike">
                          <a:effectLst/>
                        </a:rPr>
                        <a:t>2011</a:t>
                      </a:r>
                      <a:endParaRPr lang="en-US" sz="900" b="0" i="0" u="none" strike="noStrike">
                        <a:solidFill>
                          <a:srgbClr val="000000"/>
                        </a:solidFill>
                        <a:effectLst/>
                        <a:latin typeface="Calibri"/>
                      </a:endParaRPr>
                    </a:p>
                  </a:txBody>
                  <a:tcPr marL="0" marR="0" marT="0" marB="0" anchor="ctr"/>
                </a:tc>
                <a:tc>
                  <a:txBody>
                    <a:bodyPr/>
                    <a:lstStyle/>
                    <a:p>
                      <a:pPr algn="l" fontAlgn="ctr"/>
                      <a:r>
                        <a:rPr lang="en-US" sz="1800" u="none" strike="noStrike" dirty="0" smtClean="0">
                          <a:effectLst/>
                        </a:rPr>
                        <a:t> C</a:t>
                      </a:r>
                      <a:endParaRPr lang="en-US" sz="1800" b="0" i="0" u="none" strike="noStrike" dirty="0">
                        <a:solidFill>
                          <a:srgbClr val="000000"/>
                        </a:solidFill>
                        <a:effectLst/>
                        <a:latin typeface="Calibri"/>
                      </a:endParaRPr>
                    </a:p>
                  </a:txBody>
                  <a:tcPr marL="0" marR="0" marT="0" marB="0" anchor="ctr"/>
                </a:tc>
                <a:tc>
                  <a:txBody>
                    <a:bodyPr/>
                    <a:lstStyle/>
                    <a:p>
                      <a:pPr algn="l" fontAlgn="ctr"/>
                      <a:r>
                        <a:rPr lang="en-US" sz="1800" u="none" strike="noStrike">
                          <a:effectLst/>
                        </a:rPr>
                        <a:t>C</a:t>
                      </a:r>
                      <a:endParaRPr lang="en-US" sz="1800" b="0" i="0" u="none" strike="noStrike">
                        <a:solidFill>
                          <a:srgbClr val="000000"/>
                        </a:solidFill>
                        <a:effectLst/>
                        <a:latin typeface="Calibri"/>
                      </a:endParaRPr>
                    </a:p>
                  </a:txBody>
                  <a:tcPr marL="0" marR="0" marT="0" marB="0" anchor="ctr"/>
                </a:tc>
                <a:tc>
                  <a:txBody>
                    <a:bodyPr/>
                    <a:lstStyle/>
                    <a:p>
                      <a:pPr algn="l" fontAlgn="ctr"/>
                      <a:r>
                        <a:rPr lang="en-US" sz="1800" u="none" strike="noStrike">
                          <a:effectLst/>
                        </a:rPr>
                        <a:t>C</a:t>
                      </a:r>
                      <a:endParaRPr lang="en-US" sz="1800" b="0" i="0" u="none" strike="noStrike">
                        <a:solidFill>
                          <a:srgbClr val="000000"/>
                        </a:solidFill>
                        <a:effectLst/>
                        <a:latin typeface="Calibri"/>
                      </a:endParaRPr>
                    </a:p>
                  </a:txBody>
                  <a:tcPr marL="0" marR="0" marT="0" marB="0" anchor="ctr"/>
                </a:tc>
                <a:tc>
                  <a:txBody>
                    <a:bodyPr/>
                    <a:lstStyle/>
                    <a:p>
                      <a:pPr algn="l" fontAlgn="ctr"/>
                      <a:r>
                        <a:rPr lang="en-US" sz="1800" u="none" strike="noStrike">
                          <a:effectLst/>
                        </a:rPr>
                        <a:t>B</a:t>
                      </a:r>
                      <a:endParaRPr lang="en-US" sz="1800" b="0" i="0" u="none" strike="noStrike">
                        <a:solidFill>
                          <a:srgbClr val="000000"/>
                        </a:solidFill>
                        <a:effectLst/>
                        <a:latin typeface="Calibri"/>
                      </a:endParaRPr>
                    </a:p>
                  </a:txBody>
                  <a:tcPr marL="0" marR="0" marT="0" marB="0" anchor="ctr"/>
                </a:tc>
                <a:tc>
                  <a:txBody>
                    <a:bodyPr/>
                    <a:lstStyle/>
                    <a:p>
                      <a:pPr algn="l" fontAlgn="ctr"/>
                      <a:r>
                        <a:rPr lang="en-US" sz="1800" u="none" strike="noStrike">
                          <a:effectLst/>
                        </a:rPr>
                        <a:t>C</a:t>
                      </a:r>
                      <a:endParaRPr lang="en-US" sz="1800" b="0" i="0" u="none" strike="noStrike">
                        <a:solidFill>
                          <a:srgbClr val="000000"/>
                        </a:solidFill>
                        <a:effectLst/>
                        <a:latin typeface="Calibri"/>
                      </a:endParaRPr>
                    </a:p>
                  </a:txBody>
                  <a:tcPr marL="0" marR="0" marT="0" marB="0" anchor="ctr"/>
                </a:tc>
                <a:tc>
                  <a:txBody>
                    <a:bodyPr/>
                    <a:lstStyle/>
                    <a:p>
                      <a:pPr algn="l" fontAlgn="ctr"/>
                      <a:r>
                        <a:rPr lang="en-US" sz="1800" u="none" strike="noStrike">
                          <a:effectLst/>
                        </a:rPr>
                        <a:t>B</a:t>
                      </a:r>
                      <a:endParaRPr lang="en-US" sz="1800" b="0" i="0" u="none" strike="noStrike">
                        <a:solidFill>
                          <a:srgbClr val="000000"/>
                        </a:solidFill>
                        <a:effectLst/>
                        <a:latin typeface="Calibri"/>
                      </a:endParaRPr>
                    </a:p>
                  </a:txBody>
                  <a:tcPr marL="0" marR="0" marT="0" marB="0" anchor="ctr"/>
                </a:tc>
                <a:tc>
                  <a:txBody>
                    <a:bodyPr/>
                    <a:lstStyle/>
                    <a:p>
                      <a:pPr algn="l" fontAlgn="ctr"/>
                      <a:r>
                        <a:rPr lang="en-US" sz="1800" u="none" strike="noStrike">
                          <a:effectLst/>
                        </a:rPr>
                        <a:t>D</a:t>
                      </a:r>
                      <a:endParaRPr lang="en-US" sz="1800" b="0" i="0" u="none" strike="noStrike">
                        <a:solidFill>
                          <a:srgbClr val="000000"/>
                        </a:solidFill>
                        <a:effectLst/>
                        <a:latin typeface="Calibri"/>
                      </a:endParaRPr>
                    </a:p>
                  </a:txBody>
                  <a:tcPr marL="0" marR="0" marT="0" marB="0" anchor="ctr"/>
                </a:tc>
                <a:tc>
                  <a:txBody>
                    <a:bodyPr/>
                    <a:lstStyle/>
                    <a:p>
                      <a:pPr algn="l" fontAlgn="ctr"/>
                      <a:r>
                        <a:rPr lang="en-US" sz="1800" u="none" strike="noStrike">
                          <a:effectLst/>
                        </a:rPr>
                        <a:t>C</a:t>
                      </a:r>
                      <a:endParaRPr lang="en-US" sz="1800" b="0" i="0" u="none" strike="noStrike">
                        <a:solidFill>
                          <a:srgbClr val="000000"/>
                        </a:solidFill>
                        <a:effectLst/>
                        <a:latin typeface="Calibri"/>
                      </a:endParaRPr>
                    </a:p>
                  </a:txBody>
                  <a:tcPr marL="0" marR="0" marT="0" marB="0" anchor="ctr"/>
                </a:tc>
                <a:tc>
                  <a:txBody>
                    <a:bodyPr/>
                    <a:lstStyle/>
                    <a:p>
                      <a:pPr algn="l" fontAlgn="ctr"/>
                      <a:r>
                        <a:rPr lang="en-US" sz="1800" u="none" strike="noStrike">
                          <a:effectLst/>
                        </a:rPr>
                        <a:t>A</a:t>
                      </a:r>
                      <a:endParaRPr lang="en-US" sz="1800" b="0" i="0" u="none" strike="noStrike">
                        <a:solidFill>
                          <a:srgbClr val="000000"/>
                        </a:solidFill>
                        <a:effectLst/>
                        <a:latin typeface="Calibri"/>
                      </a:endParaRPr>
                    </a:p>
                  </a:txBody>
                  <a:tcPr marL="0" marR="0" marT="0" marB="0" anchor="ctr"/>
                </a:tc>
                <a:tc>
                  <a:txBody>
                    <a:bodyPr/>
                    <a:lstStyle/>
                    <a:p>
                      <a:pPr algn="l" fontAlgn="ctr"/>
                      <a:r>
                        <a:rPr lang="en-US" sz="1800" u="none" strike="noStrike">
                          <a:effectLst/>
                        </a:rPr>
                        <a:t>F</a:t>
                      </a:r>
                      <a:endParaRPr lang="en-US" sz="1800" b="0" i="0" u="none" strike="noStrike">
                        <a:solidFill>
                          <a:srgbClr val="000000"/>
                        </a:solidFill>
                        <a:effectLst/>
                        <a:latin typeface="Calibri"/>
                      </a:endParaRPr>
                    </a:p>
                  </a:txBody>
                  <a:tcPr marL="0" marR="0" marT="0" marB="0" anchor="ctr"/>
                </a:tc>
              </a:tr>
              <a:tr h="358200">
                <a:tc>
                  <a:txBody>
                    <a:bodyPr/>
                    <a:lstStyle/>
                    <a:p>
                      <a:pPr algn="l" fontAlgn="b"/>
                      <a:r>
                        <a:rPr lang="en-US" sz="900" u="none" strike="noStrike">
                          <a:effectLst/>
                        </a:rPr>
                        <a:t>Oklahoma State University</a:t>
                      </a:r>
                      <a:endParaRPr lang="en-US" sz="900" b="0" i="0" u="none" strike="noStrike">
                        <a:solidFill>
                          <a:srgbClr val="000000"/>
                        </a:solidFill>
                        <a:effectLst/>
                        <a:latin typeface="Calibri"/>
                      </a:endParaRPr>
                    </a:p>
                  </a:txBody>
                  <a:tcPr marL="0" marR="0" marT="0" marB="0" anchor="ctr"/>
                </a:tc>
                <a:tc>
                  <a:txBody>
                    <a:bodyPr/>
                    <a:lstStyle/>
                    <a:p>
                      <a:pPr algn="r" fontAlgn="ctr"/>
                      <a:r>
                        <a:rPr lang="en-US" sz="900" u="none" strike="noStrike">
                          <a:effectLst/>
                        </a:rPr>
                        <a:t>2011</a:t>
                      </a:r>
                      <a:endParaRPr lang="en-US" sz="900" b="0" i="0" u="none" strike="noStrike">
                        <a:solidFill>
                          <a:srgbClr val="000000"/>
                        </a:solidFill>
                        <a:effectLst/>
                        <a:latin typeface="Calibri"/>
                      </a:endParaRPr>
                    </a:p>
                  </a:txBody>
                  <a:tcPr marL="0" marR="0" marT="0" marB="0" anchor="ctr"/>
                </a:tc>
                <a:tc>
                  <a:txBody>
                    <a:bodyPr/>
                    <a:lstStyle/>
                    <a:p>
                      <a:pPr algn="l" fontAlgn="ctr"/>
                      <a:r>
                        <a:rPr lang="en-US" sz="1800" u="none" strike="noStrike" dirty="0" smtClean="0">
                          <a:effectLst/>
                        </a:rPr>
                        <a:t> B-</a:t>
                      </a:r>
                      <a:endParaRPr lang="en-US" sz="1800" b="0" i="0" u="none" strike="noStrike" dirty="0">
                        <a:solidFill>
                          <a:srgbClr val="000000"/>
                        </a:solidFill>
                        <a:effectLst/>
                        <a:latin typeface="Calibri"/>
                      </a:endParaRPr>
                    </a:p>
                  </a:txBody>
                  <a:tcPr marL="0" marR="0" marT="0" marB="0" anchor="ctr"/>
                </a:tc>
                <a:tc>
                  <a:txBody>
                    <a:bodyPr/>
                    <a:lstStyle/>
                    <a:p>
                      <a:pPr algn="l" fontAlgn="ctr"/>
                      <a:r>
                        <a:rPr lang="en-US" sz="1800" u="none" strike="noStrike">
                          <a:effectLst/>
                        </a:rPr>
                        <a:t>C</a:t>
                      </a:r>
                      <a:endParaRPr lang="en-US" sz="1800" b="0" i="0" u="none" strike="noStrike">
                        <a:solidFill>
                          <a:srgbClr val="000000"/>
                        </a:solidFill>
                        <a:effectLst/>
                        <a:latin typeface="Calibri"/>
                      </a:endParaRPr>
                    </a:p>
                  </a:txBody>
                  <a:tcPr marL="0" marR="0" marT="0" marB="0" anchor="ctr"/>
                </a:tc>
                <a:tc>
                  <a:txBody>
                    <a:bodyPr/>
                    <a:lstStyle/>
                    <a:p>
                      <a:pPr algn="l" fontAlgn="ctr"/>
                      <a:r>
                        <a:rPr lang="en-US" sz="1800" u="none" strike="noStrike">
                          <a:effectLst/>
                        </a:rPr>
                        <a:t>A</a:t>
                      </a:r>
                      <a:endParaRPr lang="en-US" sz="1800" b="0" i="0" u="none" strike="noStrike">
                        <a:solidFill>
                          <a:srgbClr val="000000"/>
                        </a:solidFill>
                        <a:effectLst/>
                        <a:latin typeface="Calibri"/>
                      </a:endParaRPr>
                    </a:p>
                  </a:txBody>
                  <a:tcPr marL="0" marR="0" marT="0" marB="0" anchor="ctr"/>
                </a:tc>
                <a:tc>
                  <a:txBody>
                    <a:bodyPr/>
                    <a:lstStyle/>
                    <a:p>
                      <a:pPr algn="l" fontAlgn="ctr"/>
                      <a:r>
                        <a:rPr lang="en-US" sz="1800" u="none" strike="noStrike">
                          <a:effectLst/>
                        </a:rPr>
                        <a:t>B</a:t>
                      </a:r>
                      <a:endParaRPr lang="en-US" sz="1800" b="0" i="0" u="none" strike="noStrike">
                        <a:solidFill>
                          <a:srgbClr val="000000"/>
                        </a:solidFill>
                        <a:effectLst/>
                        <a:latin typeface="Calibri"/>
                      </a:endParaRPr>
                    </a:p>
                  </a:txBody>
                  <a:tcPr marL="0" marR="0" marT="0" marB="0" anchor="ctr"/>
                </a:tc>
                <a:tc>
                  <a:txBody>
                    <a:bodyPr/>
                    <a:lstStyle/>
                    <a:p>
                      <a:pPr algn="l" fontAlgn="ctr"/>
                      <a:r>
                        <a:rPr lang="en-US" sz="1800" u="none" strike="noStrike">
                          <a:effectLst/>
                        </a:rPr>
                        <a:t>B</a:t>
                      </a:r>
                      <a:endParaRPr lang="en-US" sz="1800" b="0" i="0" u="none" strike="noStrike">
                        <a:solidFill>
                          <a:srgbClr val="000000"/>
                        </a:solidFill>
                        <a:effectLst/>
                        <a:latin typeface="Calibri"/>
                      </a:endParaRPr>
                    </a:p>
                  </a:txBody>
                  <a:tcPr marL="0" marR="0" marT="0" marB="0" anchor="ctr"/>
                </a:tc>
                <a:tc>
                  <a:txBody>
                    <a:bodyPr/>
                    <a:lstStyle/>
                    <a:p>
                      <a:pPr algn="l" fontAlgn="ctr"/>
                      <a:r>
                        <a:rPr lang="en-US" sz="1800" u="none" strike="noStrike">
                          <a:effectLst/>
                        </a:rPr>
                        <a:t>C</a:t>
                      </a:r>
                      <a:endParaRPr lang="en-US" sz="1800" b="0" i="0" u="none" strike="noStrike">
                        <a:solidFill>
                          <a:srgbClr val="000000"/>
                        </a:solidFill>
                        <a:effectLst/>
                        <a:latin typeface="Calibri"/>
                      </a:endParaRPr>
                    </a:p>
                  </a:txBody>
                  <a:tcPr marL="0" marR="0" marT="0" marB="0" anchor="ctr"/>
                </a:tc>
                <a:tc>
                  <a:txBody>
                    <a:bodyPr/>
                    <a:lstStyle/>
                    <a:p>
                      <a:pPr algn="l" fontAlgn="ctr"/>
                      <a:r>
                        <a:rPr lang="en-US" sz="1800" u="none" strike="noStrike">
                          <a:effectLst/>
                        </a:rPr>
                        <a:t>A</a:t>
                      </a:r>
                      <a:endParaRPr lang="en-US" sz="1800" b="0" i="0" u="none" strike="noStrike">
                        <a:solidFill>
                          <a:srgbClr val="000000"/>
                        </a:solidFill>
                        <a:effectLst/>
                        <a:latin typeface="Calibri"/>
                      </a:endParaRPr>
                    </a:p>
                  </a:txBody>
                  <a:tcPr marL="0" marR="0" marT="0" marB="0" anchor="ctr"/>
                </a:tc>
                <a:tc>
                  <a:txBody>
                    <a:bodyPr/>
                    <a:lstStyle/>
                    <a:p>
                      <a:pPr algn="l" fontAlgn="ctr"/>
                      <a:r>
                        <a:rPr lang="en-US" sz="1800" u="none" strike="noStrike">
                          <a:effectLst/>
                        </a:rPr>
                        <a:t>D</a:t>
                      </a:r>
                      <a:endParaRPr lang="en-US" sz="1800" b="0" i="0" u="none" strike="noStrike">
                        <a:solidFill>
                          <a:srgbClr val="000000"/>
                        </a:solidFill>
                        <a:effectLst/>
                        <a:latin typeface="Calibri"/>
                      </a:endParaRPr>
                    </a:p>
                  </a:txBody>
                  <a:tcPr marL="0" marR="0" marT="0" marB="0" anchor="ctr"/>
                </a:tc>
                <a:tc>
                  <a:txBody>
                    <a:bodyPr/>
                    <a:lstStyle/>
                    <a:p>
                      <a:pPr algn="l" fontAlgn="ctr"/>
                      <a:r>
                        <a:rPr lang="en-US" sz="1800" u="none" strike="noStrike">
                          <a:effectLst/>
                        </a:rPr>
                        <a:t>A</a:t>
                      </a:r>
                      <a:endParaRPr lang="en-US" sz="1800" b="0" i="0" u="none" strike="noStrike">
                        <a:solidFill>
                          <a:srgbClr val="000000"/>
                        </a:solidFill>
                        <a:effectLst/>
                        <a:latin typeface="Calibri"/>
                      </a:endParaRPr>
                    </a:p>
                  </a:txBody>
                  <a:tcPr marL="0" marR="0" marT="0" marB="0" anchor="ctr"/>
                </a:tc>
                <a:tc>
                  <a:txBody>
                    <a:bodyPr/>
                    <a:lstStyle/>
                    <a:p>
                      <a:pPr algn="l" fontAlgn="ctr"/>
                      <a:r>
                        <a:rPr lang="en-US" sz="1800" u="none" strike="noStrike">
                          <a:effectLst/>
                        </a:rPr>
                        <a:t>F</a:t>
                      </a:r>
                      <a:endParaRPr lang="en-US" sz="1800" b="0" i="0" u="none" strike="noStrike">
                        <a:solidFill>
                          <a:srgbClr val="000000"/>
                        </a:solidFill>
                        <a:effectLst/>
                        <a:latin typeface="Calibri"/>
                      </a:endParaRPr>
                    </a:p>
                  </a:txBody>
                  <a:tcPr marL="0" marR="0" marT="0" marB="0" anchor="ctr"/>
                </a:tc>
              </a:tr>
              <a:tr h="358200">
                <a:tc>
                  <a:txBody>
                    <a:bodyPr/>
                    <a:lstStyle/>
                    <a:p>
                      <a:pPr algn="l" fontAlgn="b"/>
                      <a:r>
                        <a:rPr lang="en-US" sz="900" u="none" strike="noStrike">
                          <a:effectLst/>
                        </a:rPr>
                        <a:t>Oregon State University–Corvallis</a:t>
                      </a:r>
                      <a:endParaRPr lang="en-US" sz="900" b="0" i="0" u="none" strike="noStrike">
                        <a:solidFill>
                          <a:srgbClr val="000000"/>
                        </a:solidFill>
                        <a:effectLst/>
                        <a:latin typeface="Calibri"/>
                      </a:endParaRPr>
                    </a:p>
                  </a:txBody>
                  <a:tcPr marL="0" marR="0" marT="0" marB="0" anchor="ctr"/>
                </a:tc>
                <a:tc>
                  <a:txBody>
                    <a:bodyPr/>
                    <a:lstStyle/>
                    <a:p>
                      <a:pPr algn="r" fontAlgn="ctr"/>
                      <a:r>
                        <a:rPr lang="en-US" sz="900" u="none" strike="noStrike">
                          <a:effectLst/>
                        </a:rPr>
                        <a:t>2011</a:t>
                      </a:r>
                      <a:endParaRPr lang="en-US" sz="900" b="0" i="0" u="none" strike="noStrike">
                        <a:solidFill>
                          <a:srgbClr val="000000"/>
                        </a:solidFill>
                        <a:effectLst/>
                        <a:latin typeface="Calibri"/>
                      </a:endParaRPr>
                    </a:p>
                  </a:txBody>
                  <a:tcPr marL="0" marR="0" marT="0" marB="0" anchor="ctr"/>
                </a:tc>
                <a:tc>
                  <a:txBody>
                    <a:bodyPr/>
                    <a:lstStyle/>
                    <a:p>
                      <a:pPr algn="l" fontAlgn="ctr"/>
                      <a:r>
                        <a:rPr lang="en-US" sz="1800" u="none" strike="noStrike" dirty="0" smtClean="0">
                          <a:effectLst/>
                        </a:rPr>
                        <a:t> B</a:t>
                      </a:r>
                      <a:r>
                        <a:rPr lang="en-US" sz="1800" u="none" strike="noStrike" dirty="0">
                          <a:effectLst/>
                        </a:rPr>
                        <a:t>+</a:t>
                      </a:r>
                      <a:endParaRPr lang="en-US" sz="1800" b="0" i="0" u="none" strike="noStrike" dirty="0">
                        <a:solidFill>
                          <a:srgbClr val="000000"/>
                        </a:solidFill>
                        <a:effectLst/>
                        <a:latin typeface="Calibri"/>
                      </a:endParaRPr>
                    </a:p>
                  </a:txBody>
                  <a:tcPr marL="0" marR="0" marT="0" marB="0" anchor="ctr"/>
                </a:tc>
                <a:tc>
                  <a:txBody>
                    <a:bodyPr/>
                    <a:lstStyle/>
                    <a:p>
                      <a:pPr algn="l" fontAlgn="ctr"/>
                      <a:r>
                        <a:rPr lang="en-US" sz="1800" u="none" strike="noStrike">
                          <a:effectLst/>
                        </a:rPr>
                        <a:t>A</a:t>
                      </a:r>
                      <a:endParaRPr lang="en-US" sz="1800" b="0" i="0" u="none" strike="noStrike">
                        <a:solidFill>
                          <a:srgbClr val="000000"/>
                        </a:solidFill>
                        <a:effectLst/>
                        <a:latin typeface="Calibri"/>
                      </a:endParaRPr>
                    </a:p>
                  </a:txBody>
                  <a:tcPr marL="0" marR="0" marT="0" marB="0" anchor="ctr"/>
                </a:tc>
                <a:tc>
                  <a:txBody>
                    <a:bodyPr/>
                    <a:lstStyle/>
                    <a:p>
                      <a:pPr algn="l" fontAlgn="ctr"/>
                      <a:r>
                        <a:rPr lang="en-US" sz="1800" u="none" strike="noStrike">
                          <a:effectLst/>
                        </a:rPr>
                        <a:t>A</a:t>
                      </a:r>
                      <a:endParaRPr lang="en-US" sz="1800" b="0" i="0" u="none" strike="noStrike">
                        <a:solidFill>
                          <a:srgbClr val="000000"/>
                        </a:solidFill>
                        <a:effectLst/>
                        <a:latin typeface="Calibri"/>
                      </a:endParaRPr>
                    </a:p>
                  </a:txBody>
                  <a:tcPr marL="0" marR="0" marT="0" marB="0" anchor="ctr"/>
                </a:tc>
                <a:tc>
                  <a:txBody>
                    <a:bodyPr/>
                    <a:lstStyle/>
                    <a:p>
                      <a:pPr algn="l" fontAlgn="ctr"/>
                      <a:r>
                        <a:rPr lang="en-US" sz="1800" u="none" strike="noStrike">
                          <a:effectLst/>
                        </a:rPr>
                        <a:t>B</a:t>
                      </a:r>
                      <a:endParaRPr lang="en-US" sz="1800" b="0" i="0" u="none" strike="noStrike">
                        <a:solidFill>
                          <a:srgbClr val="000000"/>
                        </a:solidFill>
                        <a:effectLst/>
                        <a:latin typeface="Calibri"/>
                      </a:endParaRPr>
                    </a:p>
                  </a:txBody>
                  <a:tcPr marL="0" marR="0" marT="0" marB="0" anchor="ctr"/>
                </a:tc>
                <a:tc>
                  <a:txBody>
                    <a:bodyPr/>
                    <a:lstStyle/>
                    <a:p>
                      <a:pPr algn="l" fontAlgn="ctr"/>
                      <a:r>
                        <a:rPr lang="en-US" sz="1800" u="none" strike="noStrike">
                          <a:effectLst/>
                        </a:rPr>
                        <a:t>A</a:t>
                      </a:r>
                      <a:endParaRPr lang="en-US" sz="1800" b="0" i="0" u="none" strike="noStrike">
                        <a:solidFill>
                          <a:srgbClr val="000000"/>
                        </a:solidFill>
                        <a:effectLst/>
                        <a:latin typeface="Calibri"/>
                      </a:endParaRPr>
                    </a:p>
                  </a:txBody>
                  <a:tcPr marL="0" marR="0" marT="0" marB="0" anchor="ctr"/>
                </a:tc>
                <a:tc>
                  <a:txBody>
                    <a:bodyPr/>
                    <a:lstStyle/>
                    <a:p>
                      <a:pPr algn="l" fontAlgn="ctr"/>
                      <a:r>
                        <a:rPr lang="en-US" sz="1800" u="none" strike="noStrike">
                          <a:effectLst/>
                        </a:rPr>
                        <a:t>A</a:t>
                      </a:r>
                      <a:endParaRPr lang="en-US" sz="1800" b="0" i="0" u="none" strike="noStrike">
                        <a:solidFill>
                          <a:srgbClr val="000000"/>
                        </a:solidFill>
                        <a:effectLst/>
                        <a:latin typeface="Calibri"/>
                      </a:endParaRPr>
                    </a:p>
                  </a:txBody>
                  <a:tcPr marL="0" marR="0" marT="0" marB="0" anchor="ctr"/>
                </a:tc>
                <a:tc>
                  <a:txBody>
                    <a:bodyPr/>
                    <a:lstStyle/>
                    <a:p>
                      <a:pPr algn="l" fontAlgn="ctr"/>
                      <a:r>
                        <a:rPr lang="en-US" sz="1800" u="none" strike="noStrike">
                          <a:effectLst/>
                        </a:rPr>
                        <a:t>A</a:t>
                      </a:r>
                      <a:endParaRPr lang="en-US" sz="1800" b="0" i="0" u="none" strike="noStrike">
                        <a:solidFill>
                          <a:srgbClr val="000000"/>
                        </a:solidFill>
                        <a:effectLst/>
                        <a:latin typeface="Calibri"/>
                      </a:endParaRPr>
                    </a:p>
                  </a:txBody>
                  <a:tcPr marL="0" marR="0" marT="0" marB="0" anchor="ctr"/>
                </a:tc>
                <a:tc>
                  <a:txBody>
                    <a:bodyPr/>
                    <a:lstStyle/>
                    <a:p>
                      <a:pPr algn="l" fontAlgn="ctr"/>
                      <a:r>
                        <a:rPr lang="en-US" sz="1800" u="none" strike="noStrike">
                          <a:effectLst/>
                        </a:rPr>
                        <a:t>B</a:t>
                      </a:r>
                      <a:endParaRPr lang="en-US" sz="1800" b="0" i="0" u="none" strike="noStrike">
                        <a:solidFill>
                          <a:srgbClr val="000000"/>
                        </a:solidFill>
                        <a:effectLst/>
                        <a:latin typeface="Calibri"/>
                      </a:endParaRPr>
                    </a:p>
                  </a:txBody>
                  <a:tcPr marL="0" marR="0" marT="0" marB="0" anchor="ctr"/>
                </a:tc>
                <a:tc>
                  <a:txBody>
                    <a:bodyPr/>
                    <a:lstStyle/>
                    <a:p>
                      <a:pPr algn="l" fontAlgn="ctr"/>
                      <a:r>
                        <a:rPr lang="en-US" sz="1800" u="none" strike="noStrike">
                          <a:effectLst/>
                        </a:rPr>
                        <a:t>A</a:t>
                      </a:r>
                      <a:endParaRPr lang="en-US" sz="1800" b="0" i="0" u="none" strike="noStrike">
                        <a:solidFill>
                          <a:srgbClr val="000000"/>
                        </a:solidFill>
                        <a:effectLst/>
                        <a:latin typeface="Calibri"/>
                      </a:endParaRPr>
                    </a:p>
                  </a:txBody>
                  <a:tcPr marL="0" marR="0" marT="0" marB="0" anchor="ctr"/>
                </a:tc>
                <a:tc>
                  <a:txBody>
                    <a:bodyPr/>
                    <a:lstStyle/>
                    <a:p>
                      <a:pPr algn="l" fontAlgn="ctr"/>
                      <a:r>
                        <a:rPr lang="en-US" sz="1800" u="none" strike="noStrike">
                          <a:effectLst/>
                        </a:rPr>
                        <a:t>D</a:t>
                      </a:r>
                      <a:endParaRPr lang="en-US" sz="1800" b="0" i="0" u="none" strike="noStrike">
                        <a:solidFill>
                          <a:srgbClr val="000000"/>
                        </a:solidFill>
                        <a:effectLst/>
                        <a:latin typeface="Calibri"/>
                      </a:endParaRPr>
                    </a:p>
                  </a:txBody>
                  <a:tcPr marL="0" marR="0" marT="0" marB="0" anchor="ctr"/>
                </a:tc>
              </a:tr>
              <a:tr h="358200">
                <a:tc>
                  <a:txBody>
                    <a:bodyPr/>
                    <a:lstStyle/>
                    <a:p>
                      <a:pPr algn="l" fontAlgn="b"/>
                      <a:r>
                        <a:rPr lang="en-US" sz="900" u="none" strike="noStrike">
                          <a:effectLst/>
                        </a:rPr>
                        <a:t>Texas Tech University</a:t>
                      </a:r>
                      <a:endParaRPr lang="en-US" sz="900" b="0" i="0" u="none" strike="noStrike">
                        <a:solidFill>
                          <a:srgbClr val="000000"/>
                        </a:solidFill>
                        <a:effectLst/>
                        <a:latin typeface="Calibri"/>
                      </a:endParaRPr>
                    </a:p>
                  </a:txBody>
                  <a:tcPr marL="0" marR="0" marT="0" marB="0" anchor="ctr"/>
                </a:tc>
                <a:tc>
                  <a:txBody>
                    <a:bodyPr/>
                    <a:lstStyle/>
                    <a:p>
                      <a:pPr algn="r" fontAlgn="ctr"/>
                      <a:r>
                        <a:rPr lang="en-US" sz="900" u="none" strike="noStrike">
                          <a:effectLst/>
                        </a:rPr>
                        <a:t>2011</a:t>
                      </a:r>
                      <a:endParaRPr lang="en-US" sz="900" b="0" i="0" u="none" strike="noStrike">
                        <a:solidFill>
                          <a:srgbClr val="000000"/>
                        </a:solidFill>
                        <a:effectLst/>
                        <a:latin typeface="Calibri"/>
                      </a:endParaRPr>
                    </a:p>
                  </a:txBody>
                  <a:tcPr marL="0" marR="0" marT="0" marB="0" anchor="ctr"/>
                </a:tc>
                <a:tc>
                  <a:txBody>
                    <a:bodyPr/>
                    <a:lstStyle/>
                    <a:p>
                      <a:pPr algn="l" fontAlgn="ctr"/>
                      <a:r>
                        <a:rPr lang="en-US" sz="1800" u="none" strike="noStrike" dirty="0" smtClean="0">
                          <a:effectLst/>
                        </a:rPr>
                        <a:t> C-</a:t>
                      </a:r>
                      <a:endParaRPr lang="en-US" sz="1800" b="0" i="0" u="none" strike="noStrike" dirty="0">
                        <a:solidFill>
                          <a:srgbClr val="000000"/>
                        </a:solidFill>
                        <a:effectLst/>
                        <a:latin typeface="Calibri"/>
                      </a:endParaRPr>
                    </a:p>
                  </a:txBody>
                  <a:tcPr marL="0" marR="0" marT="0" marB="0" anchor="ctr"/>
                </a:tc>
                <a:tc>
                  <a:txBody>
                    <a:bodyPr/>
                    <a:lstStyle/>
                    <a:p>
                      <a:pPr algn="l" fontAlgn="ctr"/>
                      <a:r>
                        <a:rPr lang="en-US" sz="1800" u="none" strike="noStrike">
                          <a:effectLst/>
                        </a:rPr>
                        <a:t>F</a:t>
                      </a:r>
                      <a:endParaRPr lang="en-US" sz="1800" b="0" i="0" u="none" strike="noStrike">
                        <a:solidFill>
                          <a:srgbClr val="000000"/>
                        </a:solidFill>
                        <a:effectLst/>
                        <a:latin typeface="Calibri"/>
                      </a:endParaRPr>
                    </a:p>
                  </a:txBody>
                  <a:tcPr marL="0" marR="0" marT="0" marB="0" anchor="ctr"/>
                </a:tc>
                <a:tc>
                  <a:txBody>
                    <a:bodyPr/>
                    <a:lstStyle/>
                    <a:p>
                      <a:pPr algn="l" fontAlgn="ctr"/>
                      <a:r>
                        <a:rPr lang="en-US" sz="1800" u="none" strike="noStrike">
                          <a:effectLst/>
                        </a:rPr>
                        <a:t>F</a:t>
                      </a:r>
                      <a:endParaRPr lang="en-US" sz="1800" b="0" i="0" u="none" strike="noStrike">
                        <a:solidFill>
                          <a:srgbClr val="000000"/>
                        </a:solidFill>
                        <a:effectLst/>
                        <a:latin typeface="Calibri"/>
                      </a:endParaRPr>
                    </a:p>
                  </a:txBody>
                  <a:tcPr marL="0" marR="0" marT="0" marB="0" anchor="ctr"/>
                </a:tc>
                <a:tc>
                  <a:txBody>
                    <a:bodyPr/>
                    <a:lstStyle/>
                    <a:p>
                      <a:pPr algn="l" fontAlgn="ctr"/>
                      <a:r>
                        <a:rPr lang="en-US" sz="1800" u="none" strike="noStrike">
                          <a:effectLst/>
                        </a:rPr>
                        <a:t>C</a:t>
                      </a:r>
                      <a:endParaRPr lang="en-US" sz="1800" b="0" i="0" u="none" strike="noStrike">
                        <a:solidFill>
                          <a:srgbClr val="000000"/>
                        </a:solidFill>
                        <a:effectLst/>
                        <a:latin typeface="Calibri"/>
                      </a:endParaRPr>
                    </a:p>
                  </a:txBody>
                  <a:tcPr marL="0" marR="0" marT="0" marB="0" anchor="ctr"/>
                </a:tc>
                <a:tc>
                  <a:txBody>
                    <a:bodyPr/>
                    <a:lstStyle/>
                    <a:p>
                      <a:pPr algn="l" fontAlgn="ctr"/>
                      <a:r>
                        <a:rPr lang="en-US" sz="1800" u="none" strike="noStrike">
                          <a:effectLst/>
                        </a:rPr>
                        <a:t>D</a:t>
                      </a:r>
                      <a:endParaRPr lang="en-US" sz="1800" b="0" i="0" u="none" strike="noStrike">
                        <a:solidFill>
                          <a:srgbClr val="000000"/>
                        </a:solidFill>
                        <a:effectLst/>
                        <a:latin typeface="Calibri"/>
                      </a:endParaRPr>
                    </a:p>
                  </a:txBody>
                  <a:tcPr marL="0" marR="0" marT="0" marB="0" anchor="ctr"/>
                </a:tc>
                <a:tc>
                  <a:txBody>
                    <a:bodyPr/>
                    <a:lstStyle/>
                    <a:p>
                      <a:pPr algn="l" fontAlgn="ctr"/>
                      <a:r>
                        <a:rPr lang="en-US" sz="1800" u="none" strike="noStrike">
                          <a:effectLst/>
                        </a:rPr>
                        <a:t>D</a:t>
                      </a:r>
                      <a:endParaRPr lang="en-US" sz="1800" b="0" i="0" u="none" strike="noStrike">
                        <a:solidFill>
                          <a:srgbClr val="000000"/>
                        </a:solidFill>
                        <a:effectLst/>
                        <a:latin typeface="Calibri"/>
                      </a:endParaRPr>
                    </a:p>
                  </a:txBody>
                  <a:tcPr marL="0" marR="0" marT="0" marB="0" anchor="ctr"/>
                </a:tc>
                <a:tc>
                  <a:txBody>
                    <a:bodyPr/>
                    <a:lstStyle/>
                    <a:p>
                      <a:pPr algn="l" fontAlgn="ctr"/>
                      <a:r>
                        <a:rPr lang="en-US" sz="1800" u="none" strike="noStrike">
                          <a:effectLst/>
                        </a:rPr>
                        <a:t>C</a:t>
                      </a:r>
                      <a:endParaRPr lang="en-US" sz="1800" b="0" i="0" u="none" strike="noStrike">
                        <a:solidFill>
                          <a:srgbClr val="000000"/>
                        </a:solidFill>
                        <a:effectLst/>
                        <a:latin typeface="Calibri"/>
                      </a:endParaRPr>
                    </a:p>
                  </a:txBody>
                  <a:tcPr marL="0" marR="0" marT="0" marB="0" anchor="ctr"/>
                </a:tc>
                <a:tc>
                  <a:txBody>
                    <a:bodyPr/>
                    <a:lstStyle/>
                    <a:p>
                      <a:pPr algn="l" fontAlgn="ctr"/>
                      <a:r>
                        <a:rPr lang="en-US" sz="1800" u="none" strike="noStrike">
                          <a:effectLst/>
                        </a:rPr>
                        <a:t>B</a:t>
                      </a:r>
                      <a:endParaRPr lang="en-US" sz="1800" b="0" i="0" u="none" strike="noStrike">
                        <a:solidFill>
                          <a:srgbClr val="000000"/>
                        </a:solidFill>
                        <a:effectLst/>
                        <a:latin typeface="Calibri"/>
                      </a:endParaRPr>
                    </a:p>
                  </a:txBody>
                  <a:tcPr marL="0" marR="0" marT="0" marB="0" anchor="ctr"/>
                </a:tc>
                <a:tc>
                  <a:txBody>
                    <a:bodyPr/>
                    <a:lstStyle/>
                    <a:p>
                      <a:pPr algn="l" fontAlgn="ctr"/>
                      <a:r>
                        <a:rPr lang="en-US" sz="1800" u="none" strike="noStrike">
                          <a:effectLst/>
                        </a:rPr>
                        <a:t>A</a:t>
                      </a:r>
                      <a:endParaRPr lang="en-US" sz="1800" b="0" i="0" u="none" strike="noStrike">
                        <a:solidFill>
                          <a:srgbClr val="000000"/>
                        </a:solidFill>
                        <a:effectLst/>
                        <a:latin typeface="Calibri"/>
                      </a:endParaRPr>
                    </a:p>
                  </a:txBody>
                  <a:tcPr marL="0" marR="0" marT="0" marB="0" anchor="ctr"/>
                </a:tc>
                <a:tc>
                  <a:txBody>
                    <a:bodyPr/>
                    <a:lstStyle/>
                    <a:p>
                      <a:pPr algn="l" fontAlgn="ctr"/>
                      <a:r>
                        <a:rPr lang="en-US" sz="1800" u="none" strike="noStrike">
                          <a:effectLst/>
                        </a:rPr>
                        <a:t>--</a:t>
                      </a:r>
                      <a:endParaRPr lang="en-US" sz="1800" b="0" i="0" u="none" strike="noStrike">
                        <a:solidFill>
                          <a:srgbClr val="000000"/>
                        </a:solidFill>
                        <a:effectLst/>
                        <a:latin typeface="Calibri"/>
                      </a:endParaRPr>
                    </a:p>
                  </a:txBody>
                  <a:tcPr marL="0" marR="0" marT="0" marB="0" anchor="ctr"/>
                </a:tc>
              </a:tr>
              <a:tr h="358200">
                <a:tc>
                  <a:txBody>
                    <a:bodyPr/>
                    <a:lstStyle/>
                    <a:p>
                      <a:pPr algn="l" fontAlgn="b"/>
                      <a:r>
                        <a:rPr lang="en-US" sz="900" u="none" strike="noStrike">
                          <a:effectLst/>
                        </a:rPr>
                        <a:t>University of Arizona</a:t>
                      </a:r>
                      <a:endParaRPr lang="en-US" sz="900" b="0" i="0" u="none" strike="noStrike">
                        <a:solidFill>
                          <a:srgbClr val="000000"/>
                        </a:solidFill>
                        <a:effectLst/>
                        <a:latin typeface="Calibri"/>
                      </a:endParaRPr>
                    </a:p>
                  </a:txBody>
                  <a:tcPr marL="0" marR="0" marT="0" marB="0" anchor="ctr"/>
                </a:tc>
                <a:tc>
                  <a:txBody>
                    <a:bodyPr/>
                    <a:lstStyle/>
                    <a:p>
                      <a:pPr algn="r" fontAlgn="ctr"/>
                      <a:r>
                        <a:rPr lang="en-US" sz="900" u="none" strike="noStrike">
                          <a:effectLst/>
                        </a:rPr>
                        <a:t>2011</a:t>
                      </a:r>
                      <a:endParaRPr lang="en-US" sz="900" b="0" i="0" u="none" strike="noStrike">
                        <a:solidFill>
                          <a:srgbClr val="000000"/>
                        </a:solidFill>
                        <a:effectLst/>
                        <a:latin typeface="Calibri"/>
                      </a:endParaRPr>
                    </a:p>
                  </a:txBody>
                  <a:tcPr marL="0" marR="0" marT="0" marB="0" anchor="ctr"/>
                </a:tc>
                <a:tc>
                  <a:txBody>
                    <a:bodyPr/>
                    <a:lstStyle/>
                    <a:p>
                      <a:pPr algn="l" fontAlgn="ctr"/>
                      <a:r>
                        <a:rPr lang="en-US" sz="1800" u="none" strike="noStrike" dirty="0" smtClean="0">
                          <a:effectLst/>
                        </a:rPr>
                        <a:t> B</a:t>
                      </a:r>
                      <a:endParaRPr lang="en-US" sz="1800" b="0" i="0" u="none" strike="noStrike" dirty="0">
                        <a:solidFill>
                          <a:srgbClr val="000000"/>
                        </a:solidFill>
                        <a:effectLst/>
                        <a:latin typeface="Calibri"/>
                      </a:endParaRPr>
                    </a:p>
                  </a:txBody>
                  <a:tcPr marL="0" marR="0" marT="0" marB="0" anchor="ctr"/>
                </a:tc>
                <a:tc>
                  <a:txBody>
                    <a:bodyPr/>
                    <a:lstStyle/>
                    <a:p>
                      <a:pPr algn="l" fontAlgn="ctr"/>
                      <a:r>
                        <a:rPr lang="en-US" sz="1800" u="none" strike="noStrike">
                          <a:effectLst/>
                        </a:rPr>
                        <a:t>B</a:t>
                      </a:r>
                      <a:endParaRPr lang="en-US" sz="1800" b="0" i="0" u="none" strike="noStrike">
                        <a:solidFill>
                          <a:srgbClr val="000000"/>
                        </a:solidFill>
                        <a:effectLst/>
                        <a:latin typeface="Calibri"/>
                      </a:endParaRPr>
                    </a:p>
                  </a:txBody>
                  <a:tcPr marL="0" marR="0" marT="0" marB="0" anchor="ctr"/>
                </a:tc>
                <a:tc>
                  <a:txBody>
                    <a:bodyPr/>
                    <a:lstStyle/>
                    <a:p>
                      <a:pPr algn="l" fontAlgn="ctr"/>
                      <a:r>
                        <a:rPr lang="en-US" sz="1800" u="none" strike="noStrike">
                          <a:effectLst/>
                        </a:rPr>
                        <a:t>B</a:t>
                      </a:r>
                      <a:endParaRPr lang="en-US" sz="1800" b="0" i="0" u="none" strike="noStrike">
                        <a:solidFill>
                          <a:srgbClr val="000000"/>
                        </a:solidFill>
                        <a:effectLst/>
                        <a:latin typeface="Calibri"/>
                      </a:endParaRPr>
                    </a:p>
                  </a:txBody>
                  <a:tcPr marL="0" marR="0" marT="0" marB="0" anchor="ctr"/>
                </a:tc>
                <a:tc>
                  <a:txBody>
                    <a:bodyPr/>
                    <a:lstStyle/>
                    <a:p>
                      <a:pPr algn="l" fontAlgn="ctr"/>
                      <a:r>
                        <a:rPr lang="en-US" sz="1800" u="none" strike="noStrike">
                          <a:effectLst/>
                        </a:rPr>
                        <a:t>B</a:t>
                      </a:r>
                      <a:endParaRPr lang="en-US" sz="1800" b="0" i="0" u="none" strike="noStrike">
                        <a:solidFill>
                          <a:srgbClr val="000000"/>
                        </a:solidFill>
                        <a:effectLst/>
                        <a:latin typeface="Calibri"/>
                      </a:endParaRPr>
                    </a:p>
                  </a:txBody>
                  <a:tcPr marL="0" marR="0" marT="0" marB="0" anchor="ctr"/>
                </a:tc>
                <a:tc>
                  <a:txBody>
                    <a:bodyPr/>
                    <a:lstStyle/>
                    <a:p>
                      <a:pPr algn="l" fontAlgn="ctr"/>
                      <a:r>
                        <a:rPr lang="en-US" sz="1800" u="none" strike="noStrike">
                          <a:effectLst/>
                        </a:rPr>
                        <a:t>A</a:t>
                      </a:r>
                      <a:endParaRPr lang="en-US" sz="1800" b="0" i="0" u="none" strike="noStrike">
                        <a:solidFill>
                          <a:srgbClr val="000000"/>
                        </a:solidFill>
                        <a:effectLst/>
                        <a:latin typeface="Calibri"/>
                      </a:endParaRPr>
                    </a:p>
                  </a:txBody>
                  <a:tcPr marL="0" marR="0" marT="0" marB="0" anchor="ctr"/>
                </a:tc>
                <a:tc>
                  <a:txBody>
                    <a:bodyPr/>
                    <a:lstStyle/>
                    <a:p>
                      <a:pPr algn="l" fontAlgn="ctr"/>
                      <a:r>
                        <a:rPr lang="en-US" sz="1800" u="none" strike="noStrike">
                          <a:effectLst/>
                        </a:rPr>
                        <a:t>B</a:t>
                      </a:r>
                      <a:endParaRPr lang="en-US" sz="1800" b="0" i="0" u="none" strike="noStrike">
                        <a:solidFill>
                          <a:srgbClr val="000000"/>
                        </a:solidFill>
                        <a:effectLst/>
                        <a:latin typeface="Calibri"/>
                      </a:endParaRPr>
                    </a:p>
                  </a:txBody>
                  <a:tcPr marL="0" marR="0" marT="0" marB="0" anchor="ctr"/>
                </a:tc>
                <a:tc>
                  <a:txBody>
                    <a:bodyPr/>
                    <a:lstStyle/>
                    <a:p>
                      <a:pPr algn="l" fontAlgn="ctr"/>
                      <a:r>
                        <a:rPr lang="en-US" sz="1800" u="none" strike="noStrike">
                          <a:effectLst/>
                        </a:rPr>
                        <a:t>A</a:t>
                      </a:r>
                      <a:endParaRPr lang="en-US" sz="1800" b="0" i="0" u="none" strike="noStrike">
                        <a:solidFill>
                          <a:srgbClr val="000000"/>
                        </a:solidFill>
                        <a:effectLst/>
                        <a:latin typeface="Calibri"/>
                      </a:endParaRPr>
                    </a:p>
                  </a:txBody>
                  <a:tcPr marL="0" marR="0" marT="0" marB="0" anchor="ctr"/>
                </a:tc>
                <a:tc>
                  <a:txBody>
                    <a:bodyPr/>
                    <a:lstStyle/>
                    <a:p>
                      <a:pPr algn="l" fontAlgn="ctr"/>
                      <a:r>
                        <a:rPr lang="en-US" sz="1800" u="none" strike="noStrike">
                          <a:effectLst/>
                        </a:rPr>
                        <a:t>A</a:t>
                      </a:r>
                      <a:endParaRPr lang="en-US" sz="1800" b="0" i="0" u="none" strike="noStrike">
                        <a:solidFill>
                          <a:srgbClr val="000000"/>
                        </a:solidFill>
                        <a:effectLst/>
                        <a:latin typeface="Calibri"/>
                      </a:endParaRPr>
                    </a:p>
                  </a:txBody>
                  <a:tcPr marL="0" marR="0" marT="0" marB="0" anchor="ctr"/>
                </a:tc>
                <a:tc>
                  <a:txBody>
                    <a:bodyPr/>
                    <a:lstStyle/>
                    <a:p>
                      <a:pPr algn="l" fontAlgn="ctr"/>
                      <a:r>
                        <a:rPr lang="en-US" sz="1800" u="none" strike="noStrike">
                          <a:effectLst/>
                        </a:rPr>
                        <a:t>B</a:t>
                      </a:r>
                      <a:endParaRPr lang="en-US" sz="1800" b="0" i="0" u="none" strike="noStrike">
                        <a:solidFill>
                          <a:srgbClr val="000000"/>
                        </a:solidFill>
                        <a:effectLst/>
                        <a:latin typeface="Calibri"/>
                      </a:endParaRPr>
                    </a:p>
                  </a:txBody>
                  <a:tcPr marL="0" marR="0" marT="0" marB="0" anchor="ctr"/>
                </a:tc>
                <a:tc>
                  <a:txBody>
                    <a:bodyPr/>
                    <a:lstStyle/>
                    <a:p>
                      <a:pPr algn="l" fontAlgn="ctr"/>
                      <a:r>
                        <a:rPr lang="en-US" sz="1800" u="none" strike="noStrike">
                          <a:effectLst/>
                        </a:rPr>
                        <a:t>F</a:t>
                      </a:r>
                      <a:endParaRPr lang="en-US" sz="1800" b="0" i="0" u="none" strike="noStrike">
                        <a:solidFill>
                          <a:srgbClr val="000000"/>
                        </a:solidFill>
                        <a:effectLst/>
                        <a:latin typeface="Calibri"/>
                      </a:endParaRPr>
                    </a:p>
                  </a:txBody>
                  <a:tcPr marL="0" marR="0" marT="0" marB="0" anchor="ctr"/>
                </a:tc>
              </a:tr>
              <a:tr h="240865">
                <a:tc>
                  <a:txBody>
                    <a:bodyPr/>
                    <a:lstStyle/>
                    <a:p>
                      <a:pPr algn="l" fontAlgn="b"/>
                      <a:r>
                        <a:rPr lang="en-US" sz="900" u="none" strike="noStrike">
                          <a:effectLst/>
                        </a:rPr>
                        <a:t>University of Idaho</a:t>
                      </a:r>
                      <a:endParaRPr lang="en-US" sz="900" b="0" i="0" u="none" strike="noStrike">
                        <a:solidFill>
                          <a:srgbClr val="000000"/>
                        </a:solidFill>
                        <a:effectLst/>
                        <a:latin typeface="Calibri"/>
                      </a:endParaRPr>
                    </a:p>
                  </a:txBody>
                  <a:tcPr marL="0" marR="0" marT="0" marB="0" anchor="ctr"/>
                </a:tc>
                <a:tc>
                  <a:txBody>
                    <a:bodyPr/>
                    <a:lstStyle/>
                    <a:p>
                      <a:pPr algn="r" fontAlgn="ctr"/>
                      <a:r>
                        <a:rPr lang="en-US" sz="900" u="none" strike="noStrike">
                          <a:effectLst/>
                        </a:rPr>
                        <a:t>2011</a:t>
                      </a:r>
                      <a:endParaRPr lang="en-US" sz="900" b="0" i="0" u="none" strike="noStrike">
                        <a:solidFill>
                          <a:srgbClr val="000000"/>
                        </a:solidFill>
                        <a:effectLst/>
                        <a:latin typeface="Calibri"/>
                      </a:endParaRPr>
                    </a:p>
                  </a:txBody>
                  <a:tcPr marL="0" marR="0" marT="0" marB="0" anchor="ctr"/>
                </a:tc>
                <a:tc>
                  <a:txBody>
                    <a:bodyPr/>
                    <a:lstStyle/>
                    <a:p>
                      <a:pPr algn="l" fontAlgn="ctr"/>
                      <a:r>
                        <a:rPr lang="en-US" sz="1800" u="none" strike="noStrike" dirty="0" smtClean="0">
                          <a:effectLst/>
                        </a:rPr>
                        <a:t> D</a:t>
                      </a:r>
                      <a:endParaRPr lang="en-US" sz="1800" b="0" i="0" u="none" strike="noStrike" dirty="0">
                        <a:solidFill>
                          <a:srgbClr val="000000"/>
                        </a:solidFill>
                        <a:effectLst/>
                        <a:latin typeface="Calibri"/>
                      </a:endParaRPr>
                    </a:p>
                  </a:txBody>
                  <a:tcPr marL="0" marR="0" marT="0" marB="0" anchor="ctr"/>
                </a:tc>
                <a:tc>
                  <a:txBody>
                    <a:bodyPr/>
                    <a:lstStyle/>
                    <a:p>
                      <a:pPr algn="l" fontAlgn="ctr"/>
                      <a:r>
                        <a:rPr lang="en-US" sz="1800" u="none" strike="noStrike">
                          <a:effectLst/>
                        </a:rPr>
                        <a:t>C</a:t>
                      </a:r>
                      <a:endParaRPr lang="en-US" sz="1800" b="0" i="0" u="none" strike="noStrike">
                        <a:solidFill>
                          <a:srgbClr val="000000"/>
                        </a:solidFill>
                        <a:effectLst/>
                        <a:latin typeface="Calibri"/>
                      </a:endParaRPr>
                    </a:p>
                  </a:txBody>
                  <a:tcPr marL="0" marR="0" marT="0" marB="0" anchor="ctr"/>
                </a:tc>
                <a:tc>
                  <a:txBody>
                    <a:bodyPr/>
                    <a:lstStyle/>
                    <a:p>
                      <a:pPr algn="l" fontAlgn="ctr"/>
                      <a:r>
                        <a:rPr lang="en-US" sz="1800" u="none" strike="noStrike">
                          <a:effectLst/>
                        </a:rPr>
                        <a:t>D</a:t>
                      </a:r>
                      <a:endParaRPr lang="en-US" sz="1800" b="0" i="0" u="none" strike="noStrike">
                        <a:solidFill>
                          <a:srgbClr val="000000"/>
                        </a:solidFill>
                        <a:effectLst/>
                        <a:latin typeface="Calibri"/>
                      </a:endParaRPr>
                    </a:p>
                  </a:txBody>
                  <a:tcPr marL="0" marR="0" marT="0" marB="0" anchor="ctr"/>
                </a:tc>
                <a:tc>
                  <a:txBody>
                    <a:bodyPr/>
                    <a:lstStyle/>
                    <a:p>
                      <a:pPr algn="l" fontAlgn="ctr"/>
                      <a:r>
                        <a:rPr lang="en-US" sz="1800" u="none" strike="noStrike">
                          <a:effectLst/>
                        </a:rPr>
                        <a:t>D</a:t>
                      </a:r>
                      <a:endParaRPr lang="en-US" sz="1800" b="0" i="0" u="none" strike="noStrike">
                        <a:solidFill>
                          <a:srgbClr val="000000"/>
                        </a:solidFill>
                        <a:effectLst/>
                        <a:latin typeface="Calibri"/>
                      </a:endParaRPr>
                    </a:p>
                  </a:txBody>
                  <a:tcPr marL="0" marR="0" marT="0" marB="0" anchor="ctr"/>
                </a:tc>
                <a:tc>
                  <a:txBody>
                    <a:bodyPr/>
                    <a:lstStyle/>
                    <a:p>
                      <a:pPr algn="l" fontAlgn="ctr"/>
                      <a:r>
                        <a:rPr lang="en-US" sz="1800" u="none" strike="noStrike">
                          <a:effectLst/>
                        </a:rPr>
                        <a:t>D</a:t>
                      </a:r>
                      <a:endParaRPr lang="en-US" sz="1800" b="0" i="0" u="none" strike="noStrike">
                        <a:solidFill>
                          <a:srgbClr val="000000"/>
                        </a:solidFill>
                        <a:effectLst/>
                        <a:latin typeface="Calibri"/>
                      </a:endParaRPr>
                    </a:p>
                  </a:txBody>
                  <a:tcPr marL="0" marR="0" marT="0" marB="0" anchor="ctr"/>
                </a:tc>
                <a:tc>
                  <a:txBody>
                    <a:bodyPr/>
                    <a:lstStyle/>
                    <a:p>
                      <a:pPr algn="l" fontAlgn="ctr"/>
                      <a:r>
                        <a:rPr lang="en-US" sz="1800" u="none" strike="noStrike">
                          <a:effectLst/>
                        </a:rPr>
                        <a:t>D</a:t>
                      </a:r>
                      <a:endParaRPr lang="en-US" sz="1800" b="0" i="0" u="none" strike="noStrike">
                        <a:solidFill>
                          <a:srgbClr val="000000"/>
                        </a:solidFill>
                        <a:effectLst/>
                        <a:latin typeface="Calibri"/>
                      </a:endParaRPr>
                    </a:p>
                  </a:txBody>
                  <a:tcPr marL="0" marR="0" marT="0" marB="0" anchor="ctr"/>
                </a:tc>
                <a:tc>
                  <a:txBody>
                    <a:bodyPr/>
                    <a:lstStyle/>
                    <a:p>
                      <a:pPr algn="l" fontAlgn="ctr"/>
                      <a:r>
                        <a:rPr lang="en-US" sz="1800" u="none" strike="noStrike">
                          <a:effectLst/>
                        </a:rPr>
                        <a:t>C</a:t>
                      </a:r>
                      <a:endParaRPr lang="en-US" sz="1800" b="0" i="0" u="none" strike="noStrike">
                        <a:solidFill>
                          <a:srgbClr val="000000"/>
                        </a:solidFill>
                        <a:effectLst/>
                        <a:latin typeface="Calibri"/>
                      </a:endParaRPr>
                    </a:p>
                  </a:txBody>
                  <a:tcPr marL="0" marR="0" marT="0" marB="0" anchor="ctr"/>
                </a:tc>
                <a:tc>
                  <a:txBody>
                    <a:bodyPr/>
                    <a:lstStyle/>
                    <a:p>
                      <a:pPr algn="l" fontAlgn="ctr"/>
                      <a:r>
                        <a:rPr lang="en-US" sz="1800" u="none" strike="noStrike">
                          <a:effectLst/>
                        </a:rPr>
                        <a:t>F</a:t>
                      </a:r>
                      <a:endParaRPr lang="en-US" sz="1800" b="0" i="0" u="none" strike="noStrike">
                        <a:solidFill>
                          <a:srgbClr val="000000"/>
                        </a:solidFill>
                        <a:effectLst/>
                        <a:latin typeface="Calibri"/>
                      </a:endParaRPr>
                    </a:p>
                  </a:txBody>
                  <a:tcPr marL="0" marR="0" marT="0" marB="0" anchor="ctr"/>
                </a:tc>
                <a:tc>
                  <a:txBody>
                    <a:bodyPr/>
                    <a:lstStyle/>
                    <a:p>
                      <a:pPr algn="l" fontAlgn="ctr"/>
                      <a:r>
                        <a:rPr lang="en-US" sz="1800" u="none" strike="noStrike">
                          <a:effectLst/>
                        </a:rPr>
                        <a:t>C</a:t>
                      </a:r>
                      <a:endParaRPr lang="en-US" sz="1800" b="0" i="0" u="none" strike="noStrike">
                        <a:solidFill>
                          <a:srgbClr val="000000"/>
                        </a:solidFill>
                        <a:effectLst/>
                        <a:latin typeface="Calibri"/>
                      </a:endParaRPr>
                    </a:p>
                  </a:txBody>
                  <a:tcPr marL="0" marR="0" marT="0" marB="0" anchor="ctr"/>
                </a:tc>
                <a:tc>
                  <a:txBody>
                    <a:bodyPr/>
                    <a:lstStyle/>
                    <a:p>
                      <a:pPr algn="l" fontAlgn="ctr"/>
                      <a:r>
                        <a:rPr lang="en-US" sz="1800" u="none" strike="noStrike">
                          <a:effectLst/>
                        </a:rPr>
                        <a:t>F</a:t>
                      </a:r>
                      <a:endParaRPr lang="en-US" sz="1800" b="0" i="0" u="none" strike="noStrike">
                        <a:solidFill>
                          <a:srgbClr val="000000"/>
                        </a:solidFill>
                        <a:effectLst/>
                        <a:latin typeface="Calibri"/>
                      </a:endParaRPr>
                    </a:p>
                  </a:txBody>
                  <a:tcPr marL="0" marR="0" marT="0" marB="0" anchor="ctr"/>
                </a:tc>
              </a:tr>
              <a:tr h="358200">
                <a:tc>
                  <a:txBody>
                    <a:bodyPr/>
                    <a:lstStyle/>
                    <a:p>
                      <a:pPr algn="l" fontAlgn="b"/>
                      <a:r>
                        <a:rPr lang="en-US" sz="900" u="none" strike="noStrike">
                          <a:effectLst/>
                        </a:rPr>
                        <a:t>University of Nevada–Las Vegas</a:t>
                      </a:r>
                      <a:endParaRPr lang="en-US" sz="900" b="0" i="0" u="none" strike="noStrike">
                        <a:solidFill>
                          <a:srgbClr val="000000"/>
                        </a:solidFill>
                        <a:effectLst/>
                        <a:latin typeface="Calibri"/>
                      </a:endParaRPr>
                    </a:p>
                  </a:txBody>
                  <a:tcPr marL="0" marR="0" marT="0" marB="0" anchor="ctr"/>
                </a:tc>
                <a:tc>
                  <a:txBody>
                    <a:bodyPr/>
                    <a:lstStyle/>
                    <a:p>
                      <a:pPr algn="r" fontAlgn="ctr"/>
                      <a:r>
                        <a:rPr lang="en-US" sz="900" u="none" strike="noStrike">
                          <a:effectLst/>
                        </a:rPr>
                        <a:t>2011</a:t>
                      </a:r>
                      <a:endParaRPr lang="en-US" sz="900" b="0" i="0" u="none" strike="noStrike">
                        <a:solidFill>
                          <a:srgbClr val="000000"/>
                        </a:solidFill>
                        <a:effectLst/>
                        <a:latin typeface="Calibri"/>
                      </a:endParaRPr>
                    </a:p>
                  </a:txBody>
                  <a:tcPr marL="0" marR="0" marT="0" marB="0" anchor="ctr"/>
                </a:tc>
                <a:tc>
                  <a:txBody>
                    <a:bodyPr/>
                    <a:lstStyle/>
                    <a:p>
                      <a:pPr algn="l" fontAlgn="ctr"/>
                      <a:r>
                        <a:rPr lang="en-US" sz="1800" u="none" strike="noStrike" dirty="0" smtClean="0">
                          <a:effectLst/>
                        </a:rPr>
                        <a:t> B</a:t>
                      </a:r>
                      <a:endParaRPr lang="en-US" sz="1800" b="0" i="0" u="none" strike="noStrike" dirty="0">
                        <a:solidFill>
                          <a:srgbClr val="000000"/>
                        </a:solidFill>
                        <a:effectLst/>
                        <a:latin typeface="Calibri"/>
                      </a:endParaRPr>
                    </a:p>
                  </a:txBody>
                  <a:tcPr marL="0" marR="0" marT="0" marB="0" anchor="ctr"/>
                </a:tc>
                <a:tc>
                  <a:txBody>
                    <a:bodyPr/>
                    <a:lstStyle/>
                    <a:p>
                      <a:pPr algn="l" fontAlgn="ctr"/>
                      <a:r>
                        <a:rPr lang="en-US" sz="1800" u="none" strike="noStrike">
                          <a:effectLst/>
                        </a:rPr>
                        <a:t>B</a:t>
                      </a:r>
                      <a:endParaRPr lang="en-US" sz="1800" b="0" i="0" u="none" strike="noStrike">
                        <a:solidFill>
                          <a:srgbClr val="000000"/>
                        </a:solidFill>
                        <a:effectLst/>
                        <a:latin typeface="Calibri"/>
                      </a:endParaRPr>
                    </a:p>
                  </a:txBody>
                  <a:tcPr marL="0" marR="0" marT="0" marB="0" anchor="ctr"/>
                </a:tc>
                <a:tc>
                  <a:txBody>
                    <a:bodyPr/>
                    <a:lstStyle/>
                    <a:p>
                      <a:pPr algn="l" fontAlgn="ctr"/>
                      <a:r>
                        <a:rPr lang="en-US" sz="1800" u="none" strike="noStrike">
                          <a:effectLst/>
                        </a:rPr>
                        <a:t>B</a:t>
                      </a:r>
                      <a:endParaRPr lang="en-US" sz="1800" b="0" i="0" u="none" strike="noStrike">
                        <a:solidFill>
                          <a:srgbClr val="000000"/>
                        </a:solidFill>
                        <a:effectLst/>
                        <a:latin typeface="Calibri"/>
                      </a:endParaRPr>
                    </a:p>
                  </a:txBody>
                  <a:tcPr marL="0" marR="0" marT="0" marB="0" anchor="ctr"/>
                </a:tc>
                <a:tc>
                  <a:txBody>
                    <a:bodyPr/>
                    <a:lstStyle/>
                    <a:p>
                      <a:pPr algn="l" fontAlgn="ctr"/>
                      <a:r>
                        <a:rPr lang="en-US" sz="1800" u="none" strike="noStrike">
                          <a:effectLst/>
                        </a:rPr>
                        <a:t>C</a:t>
                      </a:r>
                      <a:endParaRPr lang="en-US" sz="1800" b="0" i="0" u="none" strike="noStrike">
                        <a:solidFill>
                          <a:srgbClr val="000000"/>
                        </a:solidFill>
                        <a:effectLst/>
                        <a:latin typeface="Calibri"/>
                      </a:endParaRPr>
                    </a:p>
                  </a:txBody>
                  <a:tcPr marL="0" marR="0" marT="0" marB="0" anchor="ctr"/>
                </a:tc>
                <a:tc>
                  <a:txBody>
                    <a:bodyPr/>
                    <a:lstStyle/>
                    <a:p>
                      <a:pPr algn="l" fontAlgn="ctr"/>
                      <a:r>
                        <a:rPr lang="en-US" sz="1800" u="none" strike="noStrike">
                          <a:effectLst/>
                        </a:rPr>
                        <a:t>B</a:t>
                      </a:r>
                      <a:endParaRPr lang="en-US" sz="1800" b="0" i="0" u="none" strike="noStrike">
                        <a:solidFill>
                          <a:srgbClr val="000000"/>
                        </a:solidFill>
                        <a:effectLst/>
                        <a:latin typeface="Calibri"/>
                      </a:endParaRPr>
                    </a:p>
                  </a:txBody>
                  <a:tcPr marL="0" marR="0" marT="0" marB="0" anchor="ctr"/>
                </a:tc>
                <a:tc>
                  <a:txBody>
                    <a:bodyPr/>
                    <a:lstStyle/>
                    <a:p>
                      <a:pPr algn="l" fontAlgn="ctr"/>
                      <a:r>
                        <a:rPr lang="en-US" sz="1800" u="none" strike="noStrike">
                          <a:effectLst/>
                        </a:rPr>
                        <a:t>C</a:t>
                      </a:r>
                      <a:endParaRPr lang="en-US" sz="1800" b="0" i="0" u="none" strike="noStrike">
                        <a:solidFill>
                          <a:srgbClr val="000000"/>
                        </a:solidFill>
                        <a:effectLst/>
                        <a:latin typeface="Calibri"/>
                      </a:endParaRPr>
                    </a:p>
                  </a:txBody>
                  <a:tcPr marL="0" marR="0" marT="0" marB="0" anchor="ctr"/>
                </a:tc>
                <a:tc>
                  <a:txBody>
                    <a:bodyPr/>
                    <a:lstStyle/>
                    <a:p>
                      <a:pPr algn="l" fontAlgn="ctr"/>
                      <a:r>
                        <a:rPr lang="en-US" sz="1800" u="none" strike="noStrike">
                          <a:effectLst/>
                        </a:rPr>
                        <a:t>A</a:t>
                      </a:r>
                      <a:endParaRPr lang="en-US" sz="1800" b="0" i="0" u="none" strike="noStrike">
                        <a:solidFill>
                          <a:srgbClr val="000000"/>
                        </a:solidFill>
                        <a:effectLst/>
                        <a:latin typeface="Calibri"/>
                      </a:endParaRPr>
                    </a:p>
                  </a:txBody>
                  <a:tcPr marL="0" marR="0" marT="0" marB="0" anchor="ctr"/>
                </a:tc>
                <a:tc>
                  <a:txBody>
                    <a:bodyPr/>
                    <a:lstStyle/>
                    <a:p>
                      <a:pPr algn="l" fontAlgn="ctr"/>
                      <a:r>
                        <a:rPr lang="en-US" sz="1800" u="none" strike="noStrike">
                          <a:effectLst/>
                        </a:rPr>
                        <a:t>C</a:t>
                      </a:r>
                      <a:endParaRPr lang="en-US" sz="1800" b="0" i="0" u="none" strike="noStrike">
                        <a:solidFill>
                          <a:srgbClr val="000000"/>
                        </a:solidFill>
                        <a:effectLst/>
                        <a:latin typeface="Calibri"/>
                      </a:endParaRPr>
                    </a:p>
                  </a:txBody>
                  <a:tcPr marL="0" marR="0" marT="0" marB="0" anchor="ctr"/>
                </a:tc>
                <a:tc>
                  <a:txBody>
                    <a:bodyPr/>
                    <a:lstStyle/>
                    <a:p>
                      <a:pPr algn="l" fontAlgn="ctr"/>
                      <a:r>
                        <a:rPr lang="en-US" sz="1800" u="none" strike="noStrike">
                          <a:effectLst/>
                        </a:rPr>
                        <a:t>A</a:t>
                      </a:r>
                      <a:endParaRPr lang="en-US" sz="1800" b="0" i="0" u="none" strike="noStrike">
                        <a:solidFill>
                          <a:srgbClr val="000000"/>
                        </a:solidFill>
                        <a:effectLst/>
                        <a:latin typeface="Calibri"/>
                      </a:endParaRPr>
                    </a:p>
                  </a:txBody>
                  <a:tcPr marL="0" marR="0" marT="0" marB="0" anchor="ctr"/>
                </a:tc>
                <a:tc>
                  <a:txBody>
                    <a:bodyPr/>
                    <a:lstStyle/>
                    <a:p>
                      <a:pPr algn="l" fontAlgn="ctr"/>
                      <a:r>
                        <a:rPr lang="en-US" sz="1800" u="none" strike="noStrike">
                          <a:effectLst/>
                        </a:rPr>
                        <a:t>F</a:t>
                      </a:r>
                      <a:endParaRPr lang="en-US" sz="1800" b="0" i="0" u="none" strike="noStrike">
                        <a:solidFill>
                          <a:srgbClr val="000000"/>
                        </a:solidFill>
                        <a:effectLst/>
                        <a:latin typeface="Calibri"/>
                      </a:endParaRPr>
                    </a:p>
                  </a:txBody>
                  <a:tcPr marL="0" marR="0" marT="0" marB="0" anchor="ctr"/>
                </a:tc>
              </a:tr>
              <a:tr h="358200">
                <a:tc>
                  <a:txBody>
                    <a:bodyPr/>
                    <a:lstStyle/>
                    <a:p>
                      <a:pPr algn="l" fontAlgn="b"/>
                      <a:r>
                        <a:rPr lang="en-US" sz="900" u="none" strike="noStrike">
                          <a:effectLst/>
                        </a:rPr>
                        <a:t>Washington State University</a:t>
                      </a:r>
                      <a:endParaRPr lang="en-US" sz="900" b="0" i="0" u="none" strike="noStrike">
                        <a:solidFill>
                          <a:srgbClr val="000000"/>
                        </a:solidFill>
                        <a:effectLst/>
                        <a:latin typeface="Calibri"/>
                      </a:endParaRPr>
                    </a:p>
                  </a:txBody>
                  <a:tcPr marL="0" marR="0" marT="0" marB="0" anchor="ctr"/>
                </a:tc>
                <a:tc>
                  <a:txBody>
                    <a:bodyPr/>
                    <a:lstStyle/>
                    <a:p>
                      <a:pPr algn="r" fontAlgn="ctr"/>
                      <a:r>
                        <a:rPr lang="en-US" sz="900" u="none" strike="noStrike">
                          <a:effectLst/>
                        </a:rPr>
                        <a:t>2011</a:t>
                      </a:r>
                      <a:endParaRPr lang="en-US" sz="900" b="0" i="0" u="none" strike="noStrike">
                        <a:solidFill>
                          <a:srgbClr val="000000"/>
                        </a:solidFill>
                        <a:effectLst/>
                        <a:latin typeface="Calibri"/>
                      </a:endParaRPr>
                    </a:p>
                  </a:txBody>
                  <a:tcPr marL="0" marR="0" marT="0" marB="0" anchor="ctr"/>
                </a:tc>
                <a:tc>
                  <a:txBody>
                    <a:bodyPr/>
                    <a:lstStyle/>
                    <a:p>
                      <a:pPr algn="l" fontAlgn="ctr"/>
                      <a:r>
                        <a:rPr lang="en-US" sz="1800" u="none" strike="noStrike" dirty="0" smtClean="0">
                          <a:effectLst/>
                        </a:rPr>
                        <a:t> C</a:t>
                      </a:r>
                      <a:endParaRPr lang="en-US" sz="1800" b="0" i="0" u="none" strike="noStrike" dirty="0">
                        <a:solidFill>
                          <a:srgbClr val="000000"/>
                        </a:solidFill>
                        <a:effectLst/>
                        <a:latin typeface="Calibri"/>
                      </a:endParaRPr>
                    </a:p>
                  </a:txBody>
                  <a:tcPr marL="0" marR="0" marT="0" marB="0" anchor="ctr"/>
                </a:tc>
                <a:tc>
                  <a:txBody>
                    <a:bodyPr/>
                    <a:lstStyle/>
                    <a:p>
                      <a:pPr algn="l" fontAlgn="ctr"/>
                      <a:r>
                        <a:rPr lang="en-US" sz="1800" u="none" strike="noStrike">
                          <a:effectLst/>
                        </a:rPr>
                        <a:t>C</a:t>
                      </a:r>
                      <a:endParaRPr lang="en-US" sz="1800" b="0" i="0" u="none" strike="noStrike">
                        <a:solidFill>
                          <a:srgbClr val="000000"/>
                        </a:solidFill>
                        <a:effectLst/>
                        <a:latin typeface="Calibri"/>
                      </a:endParaRPr>
                    </a:p>
                  </a:txBody>
                  <a:tcPr marL="0" marR="0" marT="0" marB="0" anchor="ctr"/>
                </a:tc>
                <a:tc>
                  <a:txBody>
                    <a:bodyPr/>
                    <a:lstStyle/>
                    <a:p>
                      <a:pPr algn="l" fontAlgn="ctr"/>
                      <a:r>
                        <a:rPr lang="en-US" sz="1800" u="none" strike="noStrike">
                          <a:effectLst/>
                        </a:rPr>
                        <a:t>B</a:t>
                      </a:r>
                      <a:endParaRPr lang="en-US" sz="1800" b="0" i="0" u="none" strike="noStrike">
                        <a:solidFill>
                          <a:srgbClr val="000000"/>
                        </a:solidFill>
                        <a:effectLst/>
                        <a:latin typeface="Calibri"/>
                      </a:endParaRPr>
                    </a:p>
                  </a:txBody>
                  <a:tcPr marL="0" marR="0" marT="0" marB="0" anchor="ctr"/>
                </a:tc>
                <a:tc>
                  <a:txBody>
                    <a:bodyPr/>
                    <a:lstStyle/>
                    <a:p>
                      <a:pPr algn="l" fontAlgn="ctr"/>
                      <a:r>
                        <a:rPr lang="en-US" sz="1800" u="none" strike="noStrike">
                          <a:effectLst/>
                        </a:rPr>
                        <a:t>B</a:t>
                      </a:r>
                      <a:endParaRPr lang="en-US" sz="1800" b="0" i="0" u="none" strike="noStrike">
                        <a:solidFill>
                          <a:srgbClr val="000000"/>
                        </a:solidFill>
                        <a:effectLst/>
                        <a:latin typeface="Calibri"/>
                      </a:endParaRPr>
                    </a:p>
                  </a:txBody>
                  <a:tcPr marL="0" marR="0" marT="0" marB="0" anchor="ctr"/>
                </a:tc>
                <a:tc>
                  <a:txBody>
                    <a:bodyPr/>
                    <a:lstStyle/>
                    <a:p>
                      <a:pPr algn="l" fontAlgn="ctr"/>
                      <a:r>
                        <a:rPr lang="en-US" sz="1800" u="none" strike="noStrike">
                          <a:effectLst/>
                        </a:rPr>
                        <a:t>C</a:t>
                      </a:r>
                      <a:endParaRPr lang="en-US" sz="1800" b="0" i="0" u="none" strike="noStrike">
                        <a:solidFill>
                          <a:srgbClr val="000000"/>
                        </a:solidFill>
                        <a:effectLst/>
                        <a:latin typeface="Calibri"/>
                      </a:endParaRPr>
                    </a:p>
                  </a:txBody>
                  <a:tcPr marL="0" marR="0" marT="0" marB="0" anchor="ctr"/>
                </a:tc>
                <a:tc>
                  <a:txBody>
                    <a:bodyPr/>
                    <a:lstStyle/>
                    <a:p>
                      <a:pPr algn="l" fontAlgn="ctr"/>
                      <a:r>
                        <a:rPr lang="en-US" sz="1800" u="none" strike="noStrike">
                          <a:effectLst/>
                        </a:rPr>
                        <a:t>D</a:t>
                      </a:r>
                      <a:endParaRPr lang="en-US" sz="1800" b="0" i="0" u="none" strike="noStrike">
                        <a:solidFill>
                          <a:srgbClr val="000000"/>
                        </a:solidFill>
                        <a:effectLst/>
                        <a:latin typeface="Calibri"/>
                      </a:endParaRPr>
                    </a:p>
                  </a:txBody>
                  <a:tcPr marL="0" marR="0" marT="0" marB="0" anchor="ctr"/>
                </a:tc>
                <a:tc>
                  <a:txBody>
                    <a:bodyPr/>
                    <a:lstStyle/>
                    <a:p>
                      <a:pPr algn="l" fontAlgn="ctr"/>
                      <a:r>
                        <a:rPr lang="en-US" sz="1800" u="none" strike="noStrike">
                          <a:effectLst/>
                        </a:rPr>
                        <a:t>B</a:t>
                      </a:r>
                      <a:endParaRPr lang="en-US" sz="1800" b="0" i="0" u="none" strike="noStrike">
                        <a:solidFill>
                          <a:srgbClr val="000000"/>
                        </a:solidFill>
                        <a:effectLst/>
                        <a:latin typeface="Calibri"/>
                      </a:endParaRPr>
                    </a:p>
                  </a:txBody>
                  <a:tcPr marL="0" marR="0" marT="0" marB="0" anchor="ctr"/>
                </a:tc>
                <a:tc>
                  <a:txBody>
                    <a:bodyPr/>
                    <a:lstStyle/>
                    <a:p>
                      <a:pPr algn="l" fontAlgn="ctr"/>
                      <a:r>
                        <a:rPr lang="en-US" sz="1800" u="none" strike="noStrike">
                          <a:effectLst/>
                        </a:rPr>
                        <a:t>B</a:t>
                      </a:r>
                      <a:endParaRPr lang="en-US" sz="1800" b="0" i="0" u="none" strike="noStrike">
                        <a:solidFill>
                          <a:srgbClr val="000000"/>
                        </a:solidFill>
                        <a:effectLst/>
                        <a:latin typeface="Calibri"/>
                      </a:endParaRPr>
                    </a:p>
                  </a:txBody>
                  <a:tcPr marL="0" marR="0" marT="0" marB="0" anchor="ctr"/>
                </a:tc>
                <a:tc>
                  <a:txBody>
                    <a:bodyPr/>
                    <a:lstStyle/>
                    <a:p>
                      <a:pPr algn="l" fontAlgn="ctr"/>
                      <a:r>
                        <a:rPr lang="en-US" sz="1800" u="none" strike="noStrike">
                          <a:effectLst/>
                        </a:rPr>
                        <a:t>C</a:t>
                      </a:r>
                      <a:endParaRPr lang="en-US" sz="1800" b="0" i="0" u="none" strike="noStrike">
                        <a:solidFill>
                          <a:srgbClr val="000000"/>
                        </a:solidFill>
                        <a:effectLst/>
                        <a:latin typeface="Calibri"/>
                      </a:endParaRPr>
                    </a:p>
                  </a:txBody>
                  <a:tcPr marL="0" marR="0" marT="0" marB="0" anchor="ctr"/>
                </a:tc>
                <a:tc>
                  <a:txBody>
                    <a:bodyPr/>
                    <a:lstStyle/>
                    <a:p>
                      <a:pPr algn="l" fontAlgn="ctr"/>
                      <a:r>
                        <a:rPr lang="en-US" sz="1800" u="none" strike="noStrike">
                          <a:effectLst/>
                        </a:rPr>
                        <a:t>F</a:t>
                      </a:r>
                      <a:endParaRPr lang="en-US" sz="1800" b="0" i="0" u="none" strike="noStrike">
                        <a:solidFill>
                          <a:srgbClr val="000000"/>
                        </a:solidFill>
                        <a:effectLst/>
                        <a:latin typeface="Calibri"/>
                      </a:endParaRPr>
                    </a:p>
                  </a:txBody>
                  <a:tcPr marL="0" marR="0" marT="0" marB="0" anchor="ctr"/>
                </a:tc>
              </a:tr>
              <a:tr h="358200">
                <a:tc>
                  <a:txBody>
                    <a:bodyPr/>
                    <a:lstStyle/>
                    <a:p>
                      <a:pPr algn="l" fontAlgn="b"/>
                      <a:r>
                        <a:rPr lang="en-US" sz="900" u="none" strike="noStrike">
                          <a:effectLst/>
                        </a:rPr>
                        <a:t>University of Wyoming</a:t>
                      </a:r>
                      <a:endParaRPr lang="en-US" sz="900" b="0" i="0" u="none" strike="noStrike">
                        <a:solidFill>
                          <a:srgbClr val="000000"/>
                        </a:solidFill>
                        <a:effectLst/>
                        <a:latin typeface="Calibri"/>
                      </a:endParaRPr>
                    </a:p>
                  </a:txBody>
                  <a:tcPr marL="0" marR="0" marT="0" marB="0" anchor="ctr"/>
                </a:tc>
                <a:tc>
                  <a:txBody>
                    <a:bodyPr/>
                    <a:lstStyle/>
                    <a:p>
                      <a:pPr algn="r" fontAlgn="ctr"/>
                      <a:r>
                        <a:rPr lang="en-US" sz="900" u="none" strike="noStrike">
                          <a:effectLst/>
                        </a:rPr>
                        <a:t>2011</a:t>
                      </a:r>
                      <a:endParaRPr lang="en-US" sz="900" b="0" i="0" u="none" strike="noStrike">
                        <a:solidFill>
                          <a:srgbClr val="000000"/>
                        </a:solidFill>
                        <a:effectLst/>
                        <a:latin typeface="Calibri"/>
                      </a:endParaRPr>
                    </a:p>
                  </a:txBody>
                  <a:tcPr marL="0" marR="0" marT="0" marB="0" anchor="ctr"/>
                </a:tc>
                <a:tc>
                  <a:txBody>
                    <a:bodyPr/>
                    <a:lstStyle/>
                    <a:p>
                      <a:pPr algn="l" fontAlgn="ctr"/>
                      <a:r>
                        <a:rPr lang="en-US" sz="1800" u="none" strike="noStrike" dirty="0" smtClean="0">
                          <a:effectLst/>
                        </a:rPr>
                        <a:t> B</a:t>
                      </a:r>
                      <a:endParaRPr lang="en-US" sz="1800" b="0" i="0" u="none" strike="noStrike" dirty="0">
                        <a:solidFill>
                          <a:srgbClr val="000000"/>
                        </a:solidFill>
                        <a:effectLst/>
                        <a:latin typeface="Calibri"/>
                      </a:endParaRPr>
                    </a:p>
                  </a:txBody>
                  <a:tcPr marL="0" marR="0" marT="0" marB="0" anchor="ctr"/>
                </a:tc>
                <a:tc>
                  <a:txBody>
                    <a:bodyPr/>
                    <a:lstStyle/>
                    <a:p>
                      <a:pPr algn="l" fontAlgn="ctr"/>
                      <a:r>
                        <a:rPr lang="en-US" sz="1800" u="none" strike="noStrike">
                          <a:effectLst/>
                        </a:rPr>
                        <a:t>B</a:t>
                      </a:r>
                      <a:endParaRPr lang="en-US" sz="1800" b="0" i="0" u="none" strike="noStrike">
                        <a:solidFill>
                          <a:srgbClr val="000000"/>
                        </a:solidFill>
                        <a:effectLst/>
                        <a:latin typeface="Calibri"/>
                      </a:endParaRPr>
                    </a:p>
                  </a:txBody>
                  <a:tcPr marL="0" marR="0" marT="0" marB="0" anchor="ctr"/>
                </a:tc>
                <a:tc>
                  <a:txBody>
                    <a:bodyPr/>
                    <a:lstStyle/>
                    <a:p>
                      <a:pPr algn="l" fontAlgn="ctr"/>
                      <a:r>
                        <a:rPr lang="en-US" sz="1800" u="none" strike="noStrike">
                          <a:effectLst/>
                        </a:rPr>
                        <a:t>B</a:t>
                      </a:r>
                      <a:endParaRPr lang="en-US" sz="1800" b="0" i="0" u="none" strike="noStrike">
                        <a:solidFill>
                          <a:srgbClr val="000000"/>
                        </a:solidFill>
                        <a:effectLst/>
                        <a:latin typeface="Calibri"/>
                      </a:endParaRPr>
                    </a:p>
                  </a:txBody>
                  <a:tcPr marL="0" marR="0" marT="0" marB="0" anchor="ctr"/>
                </a:tc>
                <a:tc>
                  <a:txBody>
                    <a:bodyPr/>
                    <a:lstStyle/>
                    <a:p>
                      <a:pPr algn="l" fontAlgn="ctr"/>
                      <a:r>
                        <a:rPr lang="en-US" sz="1800" u="none" strike="noStrike">
                          <a:effectLst/>
                        </a:rPr>
                        <a:t>B</a:t>
                      </a:r>
                      <a:endParaRPr lang="en-US" sz="1800" b="0" i="0" u="none" strike="noStrike">
                        <a:solidFill>
                          <a:srgbClr val="000000"/>
                        </a:solidFill>
                        <a:effectLst/>
                        <a:latin typeface="Calibri"/>
                      </a:endParaRPr>
                    </a:p>
                  </a:txBody>
                  <a:tcPr marL="0" marR="0" marT="0" marB="0" anchor="ctr"/>
                </a:tc>
                <a:tc>
                  <a:txBody>
                    <a:bodyPr/>
                    <a:lstStyle/>
                    <a:p>
                      <a:pPr algn="l" fontAlgn="ctr"/>
                      <a:r>
                        <a:rPr lang="en-US" sz="1800" u="none" strike="noStrike">
                          <a:effectLst/>
                        </a:rPr>
                        <a:t>C</a:t>
                      </a:r>
                      <a:endParaRPr lang="en-US" sz="1800" b="0" i="0" u="none" strike="noStrike">
                        <a:solidFill>
                          <a:srgbClr val="000000"/>
                        </a:solidFill>
                        <a:effectLst/>
                        <a:latin typeface="Calibri"/>
                      </a:endParaRPr>
                    </a:p>
                  </a:txBody>
                  <a:tcPr marL="0" marR="0" marT="0" marB="0" anchor="ctr"/>
                </a:tc>
                <a:tc>
                  <a:txBody>
                    <a:bodyPr/>
                    <a:lstStyle/>
                    <a:p>
                      <a:pPr algn="l" fontAlgn="ctr"/>
                      <a:r>
                        <a:rPr lang="en-US" sz="1800" u="none" strike="noStrike">
                          <a:effectLst/>
                        </a:rPr>
                        <a:t>A</a:t>
                      </a:r>
                      <a:endParaRPr lang="en-US" sz="1800" b="0" i="0" u="none" strike="noStrike">
                        <a:solidFill>
                          <a:srgbClr val="000000"/>
                        </a:solidFill>
                        <a:effectLst/>
                        <a:latin typeface="Calibri"/>
                      </a:endParaRPr>
                    </a:p>
                  </a:txBody>
                  <a:tcPr marL="0" marR="0" marT="0" marB="0" anchor="ctr"/>
                </a:tc>
                <a:tc>
                  <a:txBody>
                    <a:bodyPr/>
                    <a:lstStyle/>
                    <a:p>
                      <a:pPr algn="l" fontAlgn="ctr"/>
                      <a:r>
                        <a:rPr lang="en-US" sz="1800" u="none" strike="noStrike">
                          <a:effectLst/>
                        </a:rPr>
                        <a:t>C</a:t>
                      </a:r>
                      <a:endParaRPr lang="en-US" sz="1800" b="0" i="0" u="none" strike="noStrike">
                        <a:solidFill>
                          <a:srgbClr val="000000"/>
                        </a:solidFill>
                        <a:effectLst/>
                        <a:latin typeface="Calibri"/>
                      </a:endParaRPr>
                    </a:p>
                  </a:txBody>
                  <a:tcPr marL="0" marR="0" marT="0" marB="0" anchor="ctr"/>
                </a:tc>
                <a:tc>
                  <a:txBody>
                    <a:bodyPr/>
                    <a:lstStyle/>
                    <a:p>
                      <a:pPr algn="l" fontAlgn="ctr"/>
                      <a:r>
                        <a:rPr lang="en-US" sz="1800" u="none" strike="noStrike">
                          <a:effectLst/>
                        </a:rPr>
                        <a:t>B</a:t>
                      </a:r>
                      <a:endParaRPr lang="en-US" sz="1800" b="0" i="0" u="none" strike="noStrike">
                        <a:solidFill>
                          <a:srgbClr val="000000"/>
                        </a:solidFill>
                        <a:effectLst/>
                        <a:latin typeface="Calibri"/>
                      </a:endParaRPr>
                    </a:p>
                  </a:txBody>
                  <a:tcPr marL="0" marR="0" marT="0" marB="0" anchor="ctr"/>
                </a:tc>
                <a:tc>
                  <a:txBody>
                    <a:bodyPr/>
                    <a:lstStyle/>
                    <a:p>
                      <a:pPr algn="l" fontAlgn="ctr"/>
                      <a:r>
                        <a:rPr lang="en-US" sz="1800" u="none" strike="noStrike">
                          <a:effectLst/>
                        </a:rPr>
                        <a:t>A</a:t>
                      </a:r>
                      <a:endParaRPr lang="en-US" sz="1800" b="0" i="0" u="none" strike="noStrike">
                        <a:solidFill>
                          <a:srgbClr val="000000"/>
                        </a:solidFill>
                        <a:effectLst/>
                        <a:latin typeface="Calibri"/>
                      </a:endParaRPr>
                    </a:p>
                  </a:txBody>
                  <a:tcPr marL="0" marR="0" marT="0" marB="0" anchor="ctr"/>
                </a:tc>
                <a:tc>
                  <a:txBody>
                    <a:bodyPr/>
                    <a:lstStyle/>
                    <a:p>
                      <a:pPr algn="l" fontAlgn="ctr"/>
                      <a:r>
                        <a:rPr lang="en-US" sz="1800" u="none" strike="noStrike" dirty="0">
                          <a:effectLst/>
                        </a:rPr>
                        <a:t>--</a:t>
                      </a:r>
                      <a:endParaRPr lang="en-US" sz="1800" b="0" i="0" u="none" strike="noStrike" dirty="0">
                        <a:solidFill>
                          <a:srgbClr val="000000"/>
                        </a:solidFill>
                        <a:effectLst/>
                        <a:latin typeface="Calibri"/>
                      </a:endParaRPr>
                    </a:p>
                  </a:txBody>
                  <a:tcPr marL="0" marR="0" marT="0" marB="0" anchor="ctr"/>
                </a:tc>
              </a:tr>
            </a:tbl>
          </a:graphicData>
        </a:graphic>
      </p:graphicFrame>
      <p:pic>
        <p:nvPicPr>
          <p:cNvPr id="80" name="Picture 79" descr="http://www.greenreportcard.org/img_site/elements/round-corner-white-tl.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00175" y="2171700"/>
            <a:ext cx="38100" cy="38100"/>
          </a:xfrm>
          <a:prstGeom prst="rect">
            <a:avLst/>
          </a:prstGeom>
          <a:noFill/>
          <a:extLst>
            <a:ext uri="{909E8E84-426E-40dd-AFC4-6F175D3DCCD1}">
              <a14:hiddenFill xmlns:a14="http://schemas.microsoft.com/office/drawing/2010/main">
                <a:solidFill>
                  <a:srgbClr val="FFFFFF"/>
                </a:solidFill>
              </a14:hiddenFill>
            </a:ext>
          </a:extLst>
        </p:spPr>
      </p:pic>
      <p:pic>
        <p:nvPicPr>
          <p:cNvPr id="81" name="Picture 80" descr="http://www.greenreportcard.org/img_site/elements/round-corner-white-bl.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47800" y="2171700"/>
            <a:ext cx="38100" cy="38100"/>
          </a:xfrm>
          <a:prstGeom prst="rect">
            <a:avLst/>
          </a:prstGeom>
          <a:noFill/>
          <a:extLst>
            <a:ext uri="{909E8E84-426E-40dd-AFC4-6F175D3DCCD1}">
              <a14:hiddenFill xmlns:a14="http://schemas.microsoft.com/office/drawing/2010/main">
                <a:solidFill>
                  <a:srgbClr val="FFFFFF"/>
                </a:solidFill>
              </a14:hiddenFill>
            </a:ext>
          </a:extLst>
        </p:spPr>
      </p:pic>
      <p:pic>
        <p:nvPicPr>
          <p:cNvPr id="82" name="Picture 81" descr="http://www.greenreportcard.org/img_site/elements/round-corner-white-tl.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00175" y="2552700"/>
            <a:ext cx="38100" cy="38100"/>
          </a:xfrm>
          <a:prstGeom prst="rect">
            <a:avLst/>
          </a:prstGeom>
          <a:noFill/>
          <a:extLst>
            <a:ext uri="{909E8E84-426E-40dd-AFC4-6F175D3DCCD1}">
              <a14:hiddenFill xmlns:a14="http://schemas.microsoft.com/office/drawing/2010/main">
                <a:solidFill>
                  <a:srgbClr val="FFFFFF"/>
                </a:solidFill>
              </a14:hiddenFill>
            </a:ext>
          </a:extLst>
        </p:spPr>
      </p:pic>
      <p:pic>
        <p:nvPicPr>
          <p:cNvPr id="83" name="Picture 82" descr="http://www.greenreportcard.org/img_site/elements/round-corner-white-bl.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47800" y="2552700"/>
            <a:ext cx="38100" cy="38100"/>
          </a:xfrm>
          <a:prstGeom prst="rect">
            <a:avLst/>
          </a:prstGeom>
          <a:noFill/>
          <a:extLst>
            <a:ext uri="{909E8E84-426E-40dd-AFC4-6F175D3DCCD1}">
              <a14:hiddenFill xmlns:a14="http://schemas.microsoft.com/office/drawing/2010/main">
                <a:solidFill>
                  <a:srgbClr val="FFFFFF"/>
                </a:solidFill>
              </a14:hiddenFill>
            </a:ext>
          </a:extLst>
        </p:spPr>
      </p:pic>
      <p:pic>
        <p:nvPicPr>
          <p:cNvPr id="84" name="Picture 83" descr="http://www.greenreportcard.org/img_site/elements/round-corner-white-tl.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00175" y="2933700"/>
            <a:ext cx="38100" cy="38100"/>
          </a:xfrm>
          <a:prstGeom prst="rect">
            <a:avLst/>
          </a:prstGeom>
          <a:noFill/>
          <a:extLst>
            <a:ext uri="{909E8E84-426E-40dd-AFC4-6F175D3DCCD1}">
              <a14:hiddenFill xmlns:a14="http://schemas.microsoft.com/office/drawing/2010/main">
                <a:solidFill>
                  <a:srgbClr val="FFFFFF"/>
                </a:solidFill>
              </a14:hiddenFill>
            </a:ext>
          </a:extLst>
        </p:spPr>
      </p:pic>
      <p:pic>
        <p:nvPicPr>
          <p:cNvPr id="85" name="Picture 84" descr="http://www.greenreportcard.org/img_site/elements/round-corner-white-bl.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47800" y="2933700"/>
            <a:ext cx="38100" cy="38100"/>
          </a:xfrm>
          <a:prstGeom prst="rect">
            <a:avLst/>
          </a:prstGeom>
          <a:noFill/>
          <a:extLst>
            <a:ext uri="{909E8E84-426E-40dd-AFC4-6F175D3DCCD1}">
              <a14:hiddenFill xmlns:a14="http://schemas.microsoft.com/office/drawing/2010/main">
                <a:solidFill>
                  <a:srgbClr val="FFFFFF"/>
                </a:solidFill>
              </a14:hiddenFill>
            </a:ext>
          </a:extLst>
        </p:spPr>
      </p:pic>
      <p:pic>
        <p:nvPicPr>
          <p:cNvPr id="86" name="Picture 85" descr="http://www.greenreportcard.org/img_site/elements/round-corner-white-tl.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00175" y="3314700"/>
            <a:ext cx="38100" cy="38100"/>
          </a:xfrm>
          <a:prstGeom prst="rect">
            <a:avLst/>
          </a:prstGeom>
          <a:noFill/>
          <a:extLst>
            <a:ext uri="{909E8E84-426E-40dd-AFC4-6F175D3DCCD1}">
              <a14:hiddenFill xmlns:a14="http://schemas.microsoft.com/office/drawing/2010/main">
                <a:solidFill>
                  <a:srgbClr val="FFFFFF"/>
                </a:solidFill>
              </a14:hiddenFill>
            </a:ext>
          </a:extLst>
        </p:spPr>
      </p:pic>
      <p:pic>
        <p:nvPicPr>
          <p:cNvPr id="87" name="Picture 86" descr="http://www.greenreportcard.org/img_site/elements/round-corner-white-bl.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47800" y="3314700"/>
            <a:ext cx="38100" cy="38100"/>
          </a:xfrm>
          <a:prstGeom prst="rect">
            <a:avLst/>
          </a:prstGeom>
          <a:noFill/>
          <a:extLst>
            <a:ext uri="{909E8E84-426E-40dd-AFC4-6F175D3DCCD1}">
              <a14:hiddenFill xmlns:a14="http://schemas.microsoft.com/office/drawing/2010/main">
                <a:solidFill>
                  <a:srgbClr val="FFFFFF"/>
                </a:solidFill>
              </a14:hiddenFill>
            </a:ext>
          </a:extLst>
        </p:spPr>
      </p:pic>
      <p:pic>
        <p:nvPicPr>
          <p:cNvPr id="88" name="Picture 87" descr="http://www.greenreportcard.org/img_site/elements/round-corner-white-tl.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00175" y="3695700"/>
            <a:ext cx="38100" cy="38100"/>
          </a:xfrm>
          <a:prstGeom prst="rect">
            <a:avLst/>
          </a:prstGeom>
          <a:noFill/>
          <a:extLst>
            <a:ext uri="{909E8E84-426E-40dd-AFC4-6F175D3DCCD1}">
              <a14:hiddenFill xmlns:a14="http://schemas.microsoft.com/office/drawing/2010/main">
                <a:solidFill>
                  <a:srgbClr val="FFFFFF"/>
                </a:solidFill>
              </a14:hiddenFill>
            </a:ext>
          </a:extLst>
        </p:spPr>
      </p:pic>
      <p:pic>
        <p:nvPicPr>
          <p:cNvPr id="89" name="Picture 88" descr="http://www.greenreportcard.org/img_site/elements/round-corner-white-bl.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47800" y="3695700"/>
            <a:ext cx="38100" cy="38100"/>
          </a:xfrm>
          <a:prstGeom prst="rect">
            <a:avLst/>
          </a:prstGeom>
          <a:noFill/>
          <a:extLst>
            <a:ext uri="{909E8E84-426E-40dd-AFC4-6F175D3DCCD1}">
              <a14:hiddenFill xmlns:a14="http://schemas.microsoft.com/office/drawing/2010/main">
                <a:solidFill>
                  <a:srgbClr val="FFFFFF"/>
                </a:solidFill>
              </a14:hiddenFill>
            </a:ext>
          </a:extLst>
        </p:spPr>
      </p:pic>
      <p:pic>
        <p:nvPicPr>
          <p:cNvPr id="90" name="Picture 89" descr="http://www.greenreportcard.org/img_site/elements/round-corner-white-tl.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00175" y="4076700"/>
            <a:ext cx="38100" cy="38100"/>
          </a:xfrm>
          <a:prstGeom prst="rect">
            <a:avLst/>
          </a:prstGeom>
          <a:noFill/>
          <a:extLst>
            <a:ext uri="{909E8E84-426E-40dd-AFC4-6F175D3DCCD1}">
              <a14:hiddenFill xmlns:a14="http://schemas.microsoft.com/office/drawing/2010/main">
                <a:solidFill>
                  <a:srgbClr val="FFFFFF"/>
                </a:solidFill>
              </a14:hiddenFill>
            </a:ext>
          </a:extLst>
        </p:spPr>
      </p:pic>
      <p:pic>
        <p:nvPicPr>
          <p:cNvPr id="91" name="Picture 90" descr="http://www.greenreportcard.org/img_site/elements/round-corner-white-bl.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47800" y="4076700"/>
            <a:ext cx="38100" cy="38100"/>
          </a:xfrm>
          <a:prstGeom prst="rect">
            <a:avLst/>
          </a:prstGeom>
          <a:noFill/>
          <a:extLst>
            <a:ext uri="{909E8E84-426E-40dd-AFC4-6F175D3DCCD1}">
              <a14:hiddenFill xmlns:a14="http://schemas.microsoft.com/office/drawing/2010/main">
                <a:solidFill>
                  <a:srgbClr val="FFFFFF"/>
                </a:solidFill>
              </a14:hiddenFill>
            </a:ext>
          </a:extLst>
        </p:spPr>
      </p:pic>
      <p:pic>
        <p:nvPicPr>
          <p:cNvPr id="92" name="Picture 91" descr="http://www.greenreportcard.org/img_site/elements/round-corner-white-tl.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00175" y="4457700"/>
            <a:ext cx="38100" cy="38100"/>
          </a:xfrm>
          <a:prstGeom prst="rect">
            <a:avLst/>
          </a:prstGeom>
          <a:noFill/>
          <a:extLst>
            <a:ext uri="{909E8E84-426E-40dd-AFC4-6F175D3DCCD1}">
              <a14:hiddenFill xmlns:a14="http://schemas.microsoft.com/office/drawing/2010/main">
                <a:solidFill>
                  <a:srgbClr val="FFFFFF"/>
                </a:solidFill>
              </a14:hiddenFill>
            </a:ext>
          </a:extLst>
        </p:spPr>
      </p:pic>
      <p:pic>
        <p:nvPicPr>
          <p:cNvPr id="93" name="Picture 92" descr="http://www.greenreportcard.org/img_site/elements/round-corner-white-bl.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47800" y="4457700"/>
            <a:ext cx="38100" cy="38100"/>
          </a:xfrm>
          <a:prstGeom prst="rect">
            <a:avLst/>
          </a:prstGeom>
          <a:noFill/>
          <a:extLst>
            <a:ext uri="{909E8E84-426E-40dd-AFC4-6F175D3DCCD1}">
              <a14:hiddenFill xmlns:a14="http://schemas.microsoft.com/office/drawing/2010/main">
                <a:solidFill>
                  <a:srgbClr val="FFFFFF"/>
                </a:solidFill>
              </a14:hiddenFill>
            </a:ext>
          </a:extLst>
        </p:spPr>
      </p:pic>
      <p:pic>
        <p:nvPicPr>
          <p:cNvPr id="94" name="Picture 93" descr="http://www.greenreportcard.org/img_site/elements/round-corner-white-tl.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00175" y="4838700"/>
            <a:ext cx="38100" cy="38100"/>
          </a:xfrm>
          <a:prstGeom prst="rect">
            <a:avLst/>
          </a:prstGeom>
          <a:noFill/>
          <a:extLst>
            <a:ext uri="{909E8E84-426E-40dd-AFC4-6F175D3DCCD1}">
              <a14:hiddenFill xmlns:a14="http://schemas.microsoft.com/office/drawing/2010/main">
                <a:solidFill>
                  <a:srgbClr val="FFFFFF"/>
                </a:solidFill>
              </a14:hiddenFill>
            </a:ext>
          </a:extLst>
        </p:spPr>
      </p:pic>
      <p:pic>
        <p:nvPicPr>
          <p:cNvPr id="95" name="Picture 94" descr="http://www.greenreportcard.org/img_site/elements/round-corner-white-bl.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47800" y="4838700"/>
            <a:ext cx="38100" cy="38100"/>
          </a:xfrm>
          <a:prstGeom prst="rect">
            <a:avLst/>
          </a:prstGeom>
          <a:noFill/>
          <a:extLst>
            <a:ext uri="{909E8E84-426E-40dd-AFC4-6F175D3DCCD1}">
              <a14:hiddenFill xmlns:a14="http://schemas.microsoft.com/office/drawing/2010/main">
                <a:solidFill>
                  <a:srgbClr val="FFFFFF"/>
                </a:solidFill>
              </a14:hiddenFill>
            </a:ext>
          </a:extLst>
        </p:spPr>
      </p:pic>
      <p:pic>
        <p:nvPicPr>
          <p:cNvPr id="96" name="Picture 95" descr="http://www.greenreportcard.org/img_site/elements/round-corner-white-tl.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00175" y="5219700"/>
            <a:ext cx="38100" cy="38100"/>
          </a:xfrm>
          <a:prstGeom prst="rect">
            <a:avLst/>
          </a:prstGeom>
          <a:noFill/>
          <a:extLst>
            <a:ext uri="{909E8E84-426E-40dd-AFC4-6F175D3DCCD1}">
              <a14:hiddenFill xmlns:a14="http://schemas.microsoft.com/office/drawing/2010/main">
                <a:solidFill>
                  <a:srgbClr val="FFFFFF"/>
                </a:solidFill>
              </a14:hiddenFill>
            </a:ext>
          </a:extLst>
        </p:spPr>
      </p:pic>
      <p:pic>
        <p:nvPicPr>
          <p:cNvPr id="97" name="Picture 96" descr="http://www.greenreportcard.org/img_site/elements/round-corner-white-bl.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47800" y="5219700"/>
            <a:ext cx="38100" cy="38100"/>
          </a:xfrm>
          <a:prstGeom prst="rect">
            <a:avLst/>
          </a:prstGeom>
          <a:noFill/>
          <a:extLst>
            <a:ext uri="{909E8E84-426E-40dd-AFC4-6F175D3DCCD1}">
              <a14:hiddenFill xmlns:a14="http://schemas.microsoft.com/office/drawing/2010/main">
                <a:solidFill>
                  <a:srgbClr val="FFFFFF"/>
                </a:solidFill>
              </a14:hiddenFill>
            </a:ext>
          </a:extLst>
        </p:spPr>
      </p:pic>
      <p:pic>
        <p:nvPicPr>
          <p:cNvPr id="98" name="Picture 97" descr="http://www.greenreportcard.org/img_site/elements/round-corner-white-tl.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00175" y="5410200"/>
            <a:ext cx="38100" cy="38100"/>
          </a:xfrm>
          <a:prstGeom prst="rect">
            <a:avLst/>
          </a:prstGeom>
          <a:noFill/>
          <a:extLst>
            <a:ext uri="{909E8E84-426E-40dd-AFC4-6F175D3DCCD1}">
              <a14:hiddenFill xmlns:a14="http://schemas.microsoft.com/office/drawing/2010/main">
                <a:solidFill>
                  <a:srgbClr val="FFFFFF"/>
                </a:solidFill>
              </a14:hiddenFill>
            </a:ext>
          </a:extLst>
        </p:spPr>
      </p:pic>
      <p:pic>
        <p:nvPicPr>
          <p:cNvPr id="99" name="Picture 98" descr="http://www.greenreportcard.org/img_site/elements/round-corner-white-bl.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47800" y="5410200"/>
            <a:ext cx="38100" cy="38100"/>
          </a:xfrm>
          <a:prstGeom prst="rect">
            <a:avLst/>
          </a:prstGeom>
          <a:noFill/>
          <a:extLst>
            <a:ext uri="{909E8E84-426E-40dd-AFC4-6F175D3DCCD1}">
              <a14:hiddenFill xmlns:a14="http://schemas.microsoft.com/office/drawing/2010/main">
                <a:solidFill>
                  <a:srgbClr val="FFFFFF"/>
                </a:solidFill>
              </a14:hiddenFill>
            </a:ext>
          </a:extLst>
        </p:spPr>
      </p:pic>
      <p:pic>
        <p:nvPicPr>
          <p:cNvPr id="100" name="Picture 99" descr="http://www.greenreportcard.org/img_site/elements/round-corner-white-tl.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00175" y="5791200"/>
            <a:ext cx="38100" cy="38100"/>
          </a:xfrm>
          <a:prstGeom prst="rect">
            <a:avLst/>
          </a:prstGeom>
          <a:noFill/>
          <a:extLst>
            <a:ext uri="{909E8E84-426E-40dd-AFC4-6F175D3DCCD1}">
              <a14:hiddenFill xmlns:a14="http://schemas.microsoft.com/office/drawing/2010/main">
                <a:solidFill>
                  <a:srgbClr val="FFFFFF"/>
                </a:solidFill>
              </a14:hiddenFill>
            </a:ext>
          </a:extLst>
        </p:spPr>
      </p:pic>
      <p:pic>
        <p:nvPicPr>
          <p:cNvPr id="101" name="Picture 100" descr="http://www.greenreportcard.org/img_site/elements/round-corner-white-bl.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47800" y="5791200"/>
            <a:ext cx="38100" cy="38100"/>
          </a:xfrm>
          <a:prstGeom prst="rect">
            <a:avLst/>
          </a:prstGeom>
          <a:noFill/>
          <a:extLst>
            <a:ext uri="{909E8E84-426E-40dd-AFC4-6F175D3DCCD1}">
              <a14:hiddenFill xmlns:a14="http://schemas.microsoft.com/office/drawing/2010/main">
                <a:solidFill>
                  <a:srgbClr val="FFFFFF"/>
                </a:solidFill>
              </a14:hiddenFill>
            </a:ext>
          </a:extLst>
        </p:spPr>
      </p:pic>
      <p:pic>
        <p:nvPicPr>
          <p:cNvPr id="102" name="Picture 101" descr="http://www.greenreportcard.org/img_site/elements/round-corner-white-tl.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00175" y="6172200"/>
            <a:ext cx="38100" cy="38100"/>
          </a:xfrm>
          <a:prstGeom prst="rect">
            <a:avLst/>
          </a:prstGeom>
          <a:noFill/>
          <a:extLst>
            <a:ext uri="{909E8E84-426E-40dd-AFC4-6F175D3DCCD1}">
              <a14:hiddenFill xmlns:a14="http://schemas.microsoft.com/office/drawing/2010/main">
                <a:solidFill>
                  <a:srgbClr val="FFFFFF"/>
                </a:solidFill>
              </a14:hiddenFill>
            </a:ext>
          </a:extLst>
        </p:spPr>
      </p:pic>
      <p:pic>
        <p:nvPicPr>
          <p:cNvPr id="103" name="Picture 102" descr="http://www.greenreportcard.org/img_site/elements/round-corner-white-bl.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47800" y="6172200"/>
            <a:ext cx="38100" cy="38100"/>
          </a:xfrm>
          <a:prstGeom prst="rect">
            <a:avLst/>
          </a:prstGeom>
          <a:noFill/>
          <a:extLst>
            <a:ext uri="{909E8E84-426E-40dd-AFC4-6F175D3DCCD1}">
              <a14:hiddenFill xmlns:a14="http://schemas.microsoft.com/office/drawing/2010/main">
                <a:solidFill>
                  <a:srgbClr val="FFFFFF"/>
                </a:solidFill>
              </a14:hiddenFill>
            </a:ext>
          </a:extLst>
        </p:spPr>
      </p:pic>
      <p:pic>
        <p:nvPicPr>
          <p:cNvPr id="104" name="Picture 103" descr="Description: http://www.greenreportcard.org/img_site/elements/round-corner-white-bl.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47800" y="2171700"/>
            <a:ext cx="38100" cy="38100"/>
          </a:xfrm>
          <a:prstGeom prst="rect">
            <a:avLst/>
          </a:prstGeom>
          <a:noFill/>
          <a:extLst>
            <a:ext uri="{909E8E84-426E-40dd-AFC4-6F175D3DCCD1}">
              <a14:hiddenFill xmlns:a14="http://schemas.microsoft.com/office/drawing/2010/main">
                <a:solidFill>
                  <a:srgbClr val="FFFFFF"/>
                </a:solidFill>
              </a14:hiddenFill>
            </a:ext>
          </a:extLst>
        </p:spPr>
      </p:pic>
      <p:pic>
        <p:nvPicPr>
          <p:cNvPr id="105" name="Picture 104" descr="Description: http://www.greenreportcard.org/img_site/elements/round-corner-white-tl.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00175" y="2171700"/>
            <a:ext cx="38100" cy="38100"/>
          </a:xfrm>
          <a:prstGeom prst="rect">
            <a:avLst/>
          </a:prstGeom>
          <a:noFill/>
          <a:extLst>
            <a:ext uri="{909E8E84-426E-40dd-AFC4-6F175D3DCCD1}">
              <a14:hiddenFill xmlns:a14="http://schemas.microsoft.com/office/drawing/2010/main">
                <a:solidFill>
                  <a:srgbClr val="FFFFFF"/>
                </a:solidFill>
              </a14:hiddenFill>
            </a:ext>
          </a:extLst>
        </p:spPr>
      </p:pic>
      <p:pic>
        <p:nvPicPr>
          <p:cNvPr id="106" name="Picture 105" descr="Description: http://www.greenreportcard.org/img_site/elements/round-corner-white-bl.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47800" y="2552700"/>
            <a:ext cx="38100" cy="38100"/>
          </a:xfrm>
          <a:prstGeom prst="rect">
            <a:avLst/>
          </a:prstGeom>
          <a:noFill/>
          <a:extLst>
            <a:ext uri="{909E8E84-426E-40dd-AFC4-6F175D3DCCD1}">
              <a14:hiddenFill xmlns:a14="http://schemas.microsoft.com/office/drawing/2010/main">
                <a:solidFill>
                  <a:srgbClr val="FFFFFF"/>
                </a:solidFill>
              </a14:hiddenFill>
            </a:ext>
          </a:extLst>
        </p:spPr>
      </p:pic>
      <p:pic>
        <p:nvPicPr>
          <p:cNvPr id="107" name="Picture 106" descr="Description: http://www.greenreportcard.org/img_site/elements/round-corner-white-tl.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00175" y="2552700"/>
            <a:ext cx="38100" cy="38100"/>
          </a:xfrm>
          <a:prstGeom prst="rect">
            <a:avLst/>
          </a:prstGeom>
          <a:noFill/>
          <a:extLst>
            <a:ext uri="{909E8E84-426E-40dd-AFC4-6F175D3DCCD1}">
              <a14:hiddenFill xmlns:a14="http://schemas.microsoft.com/office/drawing/2010/main">
                <a:solidFill>
                  <a:srgbClr val="FFFFFF"/>
                </a:solidFill>
              </a14:hiddenFill>
            </a:ext>
          </a:extLst>
        </p:spPr>
      </p:pic>
      <p:pic>
        <p:nvPicPr>
          <p:cNvPr id="108" name="Picture 107" descr="Description: http://www.greenreportcard.org/img_site/elements/round-corner-white-bl.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47800" y="2933700"/>
            <a:ext cx="38100" cy="38100"/>
          </a:xfrm>
          <a:prstGeom prst="rect">
            <a:avLst/>
          </a:prstGeom>
          <a:noFill/>
          <a:extLst>
            <a:ext uri="{909E8E84-426E-40dd-AFC4-6F175D3DCCD1}">
              <a14:hiddenFill xmlns:a14="http://schemas.microsoft.com/office/drawing/2010/main">
                <a:solidFill>
                  <a:srgbClr val="FFFFFF"/>
                </a:solidFill>
              </a14:hiddenFill>
            </a:ext>
          </a:extLst>
        </p:spPr>
      </p:pic>
      <p:pic>
        <p:nvPicPr>
          <p:cNvPr id="109" name="Picture 108" descr="Description: http://www.greenreportcard.org/img_site/elements/round-corner-white-tl.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00175" y="2933700"/>
            <a:ext cx="38100" cy="38100"/>
          </a:xfrm>
          <a:prstGeom prst="rect">
            <a:avLst/>
          </a:prstGeom>
          <a:noFill/>
          <a:extLst>
            <a:ext uri="{909E8E84-426E-40dd-AFC4-6F175D3DCCD1}">
              <a14:hiddenFill xmlns:a14="http://schemas.microsoft.com/office/drawing/2010/main">
                <a:solidFill>
                  <a:srgbClr val="FFFFFF"/>
                </a:solidFill>
              </a14:hiddenFill>
            </a:ext>
          </a:extLst>
        </p:spPr>
      </p:pic>
      <p:pic>
        <p:nvPicPr>
          <p:cNvPr id="110" name="Picture 109" descr="Description: http://www.greenreportcard.org/img_site/elements/round-corner-white-bl.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47800" y="3314700"/>
            <a:ext cx="38100" cy="38100"/>
          </a:xfrm>
          <a:prstGeom prst="rect">
            <a:avLst/>
          </a:prstGeom>
          <a:noFill/>
          <a:extLst>
            <a:ext uri="{909E8E84-426E-40dd-AFC4-6F175D3DCCD1}">
              <a14:hiddenFill xmlns:a14="http://schemas.microsoft.com/office/drawing/2010/main">
                <a:solidFill>
                  <a:srgbClr val="FFFFFF"/>
                </a:solidFill>
              </a14:hiddenFill>
            </a:ext>
          </a:extLst>
        </p:spPr>
      </p:pic>
      <p:pic>
        <p:nvPicPr>
          <p:cNvPr id="111" name="Picture 110" descr="Description: http://www.greenreportcard.org/img_site/elements/round-corner-white-tl.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00175" y="3314700"/>
            <a:ext cx="38100" cy="38100"/>
          </a:xfrm>
          <a:prstGeom prst="rect">
            <a:avLst/>
          </a:prstGeom>
          <a:noFill/>
          <a:extLst>
            <a:ext uri="{909E8E84-426E-40dd-AFC4-6F175D3DCCD1}">
              <a14:hiddenFill xmlns:a14="http://schemas.microsoft.com/office/drawing/2010/main">
                <a:solidFill>
                  <a:srgbClr val="FFFFFF"/>
                </a:solidFill>
              </a14:hiddenFill>
            </a:ext>
          </a:extLst>
        </p:spPr>
      </p:pic>
      <p:pic>
        <p:nvPicPr>
          <p:cNvPr id="112" name="Picture 111" descr="Description: http://www.greenreportcard.org/img_site/elements/round-corner-white-bl.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47800" y="3695700"/>
            <a:ext cx="38100" cy="38100"/>
          </a:xfrm>
          <a:prstGeom prst="rect">
            <a:avLst/>
          </a:prstGeom>
          <a:noFill/>
          <a:extLst>
            <a:ext uri="{909E8E84-426E-40dd-AFC4-6F175D3DCCD1}">
              <a14:hiddenFill xmlns:a14="http://schemas.microsoft.com/office/drawing/2010/main">
                <a:solidFill>
                  <a:srgbClr val="FFFFFF"/>
                </a:solidFill>
              </a14:hiddenFill>
            </a:ext>
          </a:extLst>
        </p:spPr>
      </p:pic>
      <p:pic>
        <p:nvPicPr>
          <p:cNvPr id="113" name="Picture 112" descr="Description: http://www.greenreportcard.org/img_site/elements/round-corner-white-tl.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00175" y="3695700"/>
            <a:ext cx="38100" cy="38100"/>
          </a:xfrm>
          <a:prstGeom prst="rect">
            <a:avLst/>
          </a:prstGeom>
          <a:noFill/>
          <a:extLst>
            <a:ext uri="{909E8E84-426E-40dd-AFC4-6F175D3DCCD1}">
              <a14:hiddenFill xmlns:a14="http://schemas.microsoft.com/office/drawing/2010/main">
                <a:solidFill>
                  <a:srgbClr val="FFFFFF"/>
                </a:solidFill>
              </a14:hiddenFill>
            </a:ext>
          </a:extLst>
        </p:spPr>
      </p:pic>
      <p:pic>
        <p:nvPicPr>
          <p:cNvPr id="114" name="Picture 113" descr="Description: http://www.greenreportcard.org/img_site/elements/round-corner-white-bl.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47800" y="4076700"/>
            <a:ext cx="38100" cy="38100"/>
          </a:xfrm>
          <a:prstGeom prst="rect">
            <a:avLst/>
          </a:prstGeom>
          <a:noFill/>
          <a:extLst>
            <a:ext uri="{909E8E84-426E-40dd-AFC4-6F175D3DCCD1}">
              <a14:hiddenFill xmlns:a14="http://schemas.microsoft.com/office/drawing/2010/main">
                <a:solidFill>
                  <a:srgbClr val="FFFFFF"/>
                </a:solidFill>
              </a14:hiddenFill>
            </a:ext>
          </a:extLst>
        </p:spPr>
      </p:pic>
      <p:pic>
        <p:nvPicPr>
          <p:cNvPr id="115" name="Picture 114" descr="Description: http://www.greenreportcard.org/img_site/elements/round-corner-white-tl.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00175" y="4076700"/>
            <a:ext cx="38100" cy="38100"/>
          </a:xfrm>
          <a:prstGeom prst="rect">
            <a:avLst/>
          </a:prstGeom>
          <a:noFill/>
          <a:extLst>
            <a:ext uri="{909E8E84-426E-40dd-AFC4-6F175D3DCCD1}">
              <a14:hiddenFill xmlns:a14="http://schemas.microsoft.com/office/drawing/2010/main">
                <a:solidFill>
                  <a:srgbClr val="FFFFFF"/>
                </a:solidFill>
              </a14:hiddenFill>
            </a:ext>
          </a:extLst>
        </p:spPr>
      </p:pic>
      <p:pic>
        <p:nvPicPr>
          <p:cNvPr id="116" name="Picture 115" descr="Description: http://www.greenreportcard.org/img_site/elements/round-corner-white-bl.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47800" y="4457700"/>
            <a:ext cx="38100" cy="38100"/>
          </a:xfrm>
          <a:prstGeom prst="rect">
            <a:avLst/>
          </a:prstGeom>
          <a:noFill/>
          <a:extLst>
            <a:ext uri="{909E8E84-426E-40dd-AFC4-6F175D3DCCD1}">
              <a14:hiddenFill xmlns:a14="http://schemas.microsoft.com/office/drawing/2010/main">
                <a:solidFill>
                  <a:srgbClr val="FFFFFF"/>
                </a:solidFill>
              </a14:hiddenFill>
            </a:ext>
          </a:extLst>
        </p:spPr>
      </p:pic>
      <p:pic>
        <p:nvPicPr>
          <p:cNvPr id="117" name="Picture 116" descr="Description: http://www.greenreportcard.org/img_site/elements/round-corner-white-tl.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00175" y="4457700"/>
            <a:ext cx="38100" cy="38100"/>
          </a:xfrm>
          <a:prstGeom prst="rect">
            <a:avLst/>
          </a:prstGeom>
          <a:noFill/>
          <a:extLst>
            <a:ext uri="{909E8E84-426E-40dd-AFC4-6F175D3DCCD1}">
              <a14:hiddenFill xmlns:a14="http://schemas.microsoft.com/office/drawing/2010/main">
                <a:solidFill>
                  <a:srgbClr val="FFFFFF"/>
                </a:solidFill>
              </a14:hiddenFill>
            </a:ext>
          </a:extLst>
        </p:spPr>
      </p:pic>
      <p:pic>
        <p:nvPicPr>
          <p:cNvPr id="118" name="Picture 117" descr="Description: http://www.greenreportcard.org/img_site/elements/round-corner-white-bl.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47800" y="4838700"/>
            <a:ext cx="38100" cy="38100"/>
          </a:xfrm>
          <a:prstGeom prst="rect">
            <a:avLst/>
          </a:prstGeom>
          <a:noFill/>
          <a:extLst>
            <a:ext uri="{909E8E84-426E-40dd-AFC4-6F175D3DCCD1}">
              <a14:hiddenFill xmlns:a14="http://schemas.microsoft.com/office/drawing/2010/main">
                <a:solidFill>
                  <a:srgbClr val="FFFFFF"/>
                </a:solidFill>
              </a14:hiddenFill>
            </a:ext>
          </a:extLst>
        </p:spPr>
      </p:pic>
      <p:pic>
        <p:nvPicPr>
          <p:cNvPr id="119" name="Picture 118" descr="Description: http://www.greenreportcard.org/img_site/elements/round-corner-white-tl.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00175" y="4838700"/>
            <a:ext cx="38100" cy="38100"/>
          </a:xfrm>
          <a:prstGeom prst="rect">
            <a:avLst/>
          </a:prstGeom>
          <a:noFill/>
          <a:extLst>
            <a:ext uri="{909E8E84-426E-40dd-AFC4-6F175D3DCCD1}">
              <a14:hiddenFill xmlns:a14="http://schemas.microsoft.com/office/drawing/2010/main">
                <a:solidFill>
                  <a:srgbClr val="FFFFFF"/>
                </a:solidFill>
              </a14:hiddenFill>
            </a:ext>
          </a:extLst>
        </p:spPr>
      </p:pic>
      <p:pic>
        <p:nvPicPr>
          <p:cNvPr id="120" name="Picture 119" descr="Description: http://www.greenreportcard.org/img_site/elements/round-corner-white-bl.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47800" y="5219700"/>
            <a:ext cx="38100" cy="38100"/>
          </a:xfrm>
          <a:prstGeom prst="rect">
            <a:avLst/>
          </a:prstGeom>
          <a:noFill/>
          <a:extLst>
            <a:ext uri="{909E8E84-426E-40dd-AFC4-6F175D3DCCD1}">
              <a14:hiddenFill xmlns:a14="http://schemas.microsoft.com/office/drawing/2010/main">
                <a:solidFill>
                  <a:srgbClr val="FFFFFF"/>
                </a:solidFill>
              </a14:hiddenFill>
            </a:ext>
          </a:extLst>
        </p:spPr>
      </p:pic>
      <p:pic>
        <p:nvPicPr>
          <p:cNvPr id="121" name="Picture 120" descr="Description: http://www.greenreportcard.org/img_site/elements/round-corner-white-tl.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00175" y="5219700"/>
            <a:ext cx="38100" cy="38100"/>
          </a:xfrm>
          <a:prstGeom prst="rect">
            <a:avLst/>
          </a:prstGeom>
          <a:noFill/>
          <a:extLst>
            <a:ext uri="{909E8E84-426E-40dd-AFC4-6F175D3DCCD1}">
              <a14:hiddenFill xmlns:a14="http://schemas.microsoft.com/office/drawing/2010/main">
                <a:solidFill>
                  <a:srgbClr val="FFFFFF"/>
                </a:solidFill>
              </a14:hiddenFill>
            </a:ext>
          </a:extLst>
        </p:spPr>
      </p:pic>
      <p:pic>
        <p:nvPicPr>
          <p:cNvPr id="122" name="Picture 121" descr="Description: http://www.greenreportcard.org/img_site/elements/round-corner-white-bl.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47800" y="5410200"/>
            <a:ext cx="38100" cy="38100"/>
          </a:xfrm>
          <a:prstGeom prst="rect">
            <a:avLst/>
          </a:prstGeom>
          <a:noFill/>
          <a:extLst>
            <a:ext uri="{909E8E84-426E-40dd-AFC4-6F175D3DCCD1}">
              <a14:hiddenFill xmlns:a14="http://schemas.microsoft.com/office/drawing/2010/main">
                <a:solidFill>
                  <a:srgbClr val="FFFFFF"/>
                </a:solidFill>
              </a14:hiddenFill>
            </a:ext>
          </a:extLst>
        </p:spPr>
      </p:pic>
      <p:pic>
        <p:nvPicPr>
          <p:cNvPr id="123" name="Picture 122" descr="Description: http://www.greenreportcard.org/img_site/elements/round-corner-white-tl.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00175" y="5410200"/>
            <a:ext cx="38100" cy="38100"/>
          </a:xfrm>
          <a:prstGeom prst="rect">
            <a:avLst/>
          </a:prstGeom>
          <a:noFill/>
          <a:extLst>
            <a:ext uri="{909E8E84-426E-40dd-AFC4-6F175D3DCCD1}">
              <a14:hiddenFill xmlns:a14="http://schemas.microsoft.com/office/drawing/2010/main">
                <a:solidFill>
                  <a:srgbClr val="FFFFFF"/>
                </a:solidFill>
              </a14:hiddenFill>
            </a:ext>
          </a:extLst>
        </p:spPr>
      </p:pic>
      <p:pic>
        <p:nvPicPr>
          <p:cNvPr id="124" name="Picture 123" descr="Description: http://www.greenreportcard.org/img_site/elements/round-corner-white-bl.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47800" y="5791200"/>
            <a:ext cx="38100" cy="38100"/>
          </a:xfrm>
          <a:prstGeom prst="rect">
            <a:avLst/>
          </a:prstGeom>
          <a:noFill/>
          <a:extLst>
            <a:ext uri="{909E8E84-426E-40dd-AFC4-6F175D3DCCD1}">
              <a14:hiddenFill xmlns:a14="http://schemas.microsoft.com/office/drawing/2010/main">
                <a:solidFill>
                  <a:srgbClr val="FFFFFF"/>
                </a:solidFill>
              </a14:hiddenFill>
            </a:ext>
          </a:extLst>
        </p:spPr>
      </p:pic>
      <p:pic>
        <p:nvPicPr>
          <p:cNvPr id="125" name="Picture 124" descr="Description: http://www.greenreportcard.org/img_site/elements/round-corner-white-tl.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00175" y="5791200"/>
            <a:ext cx="38100" cy="38100"/>
          </a:xfrm>
          <a:prstGeom prst="rect">
            <a:avLst/>
          </a:prstGeom>
          <a:noFill/>
          <a:extLst>
            <a:ext uri="{909E8E84-426E-40dd-AFC4-6F175D3DCCD1}">
              <a14:hiddenFill xmlns:a14="http://schemas.microsoft.com/office/drawing/2010/main">
                <a:solidFill>
                  <a:srgbClr val="FFFFFF"/>
                </a:solidFill>
              </a14:hiddenFill>
            </a:ext>
          </a:extLst>
        </p:spPr>
      </p:pic>
      <p:pic>
        <p:nvPicPr>
          <p:cNvPr id="126" name="Picture 125" descr="Description: http://www.greenreportcard.org/img_site/elements/round-corner-white-bl.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47800" y="6172200"/>
            <a:ext cx="38100" cy="38100"/>
          </a:xfrm>
          <a:prstGeom prst="rect">
            <a:avLst/>
          </a:prstGeom>
          <a:noFill/>
          <a:extLst>
            <a:ext uri="{909E8E84-426E-40dd-AFC4-6F175D3DCCD1}">
              <a14:hiddenFill xmlns:a14="http://schemas.microsoft.com/office/drawing/2010/main">
                <a:solidFill>
                  <a:srgbClr val="FFFFFF"/>
                </a:solidFill>
              </a14:hiddenFill>
            </a:ext>
          </a:extLst>
        </p:spPr>
      </p:pic>
      <p:pic>
        <p:nvPicPr>
          <p:cNvPr id="127" name="Picture 126" descr="Description: http://www.greenreportcard.org/img_site/elements/round-corner-white-tl.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00175" y="6172200"/>
            <a:ext cx="38100" cy="38100"/>
          </a:xfrm>
          <a:prstGeom prst="rect">
            <a:avLst/>
          </a:prstGeom>
          <a:noFill/>
          <a:extLst>
            <a:ext uri="{909E8E84-426E-40dd-AFC4-6F175D3DCCD1}">
              <a14:hiddenFill xmlns:a14="http://schemas.microsoft.com/office/drawing/2010/main">
                <a:solidFill>
                  <a:srgbClr val="FFFFFF"/>
                </a:solidFill>
              </a14:hiddenFill>
            </a:ext>
          </a:extLst>
        </p:spPr>
      </p:pic>
      <p:pic>
        <p:nvPicPr>
          <p:cNvPr id="128" name="Picture 127" descr="Description: Description: http://www.greenreportcard.org/img_site/elements/round-corner-white-bl.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47800" y="2171700"/>
            <a:ext cx="38100" cy="38100"/>
          </a:xfrm>
          <a:prstGeom prst="rect">
            <a:avLst/>
          </a:prstGeom>
          <a:noFill/>
          <a:extLst>
            <a:ext uri="{909E8E84-426E-40dd-AFC4-6F175D3DCCD1}">
              <a14:hiddenFill xmlns:a14="http://schemas.microsoft.com/office/drawing/2010/main">
                <a:solidFill>
                  <a:srgbClr val="FFFFFF"/>
                </a:solidFill>
              </a14:hiddenFill>
            </a:ext>
          </a:extLst>
        </p:spPr>
      </p:pic>
      <p:pic>
        <p:nvPicPr>
          <p:cNvPr id="129" name="Picture 128" descr="Description: Description: http://www.greenreportcard.org/img_site/elements/round-corner-white-tl.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00175" y="2171700"/>
            <a:ext cx="38100" cy="38100"/>
          </a:xfrm>
          <a:prstGeom prst="rect">
            <a:avLst/>
          </a:prstGeom>
          <a:noFill/>
          <a:extLst>
            <a:ext uri="{909E8E84-426E-40dd-AFC4-6F175D3DCCD1}">
              <a14:hiddenFill xmlns:a14="http://schemas.microsoft.com/office/drawing/2010/main">
                <a:solidFill>
                  <a:srgbClr val="FFFFFF"/>
                </a:solidFill>
              </a14:hiddenFill>
            </a:ext>
          </a:extLst>
        </p:spPr>
      </p:pic>
      <p:pic>
        <p:nvPicPr>
          <p:cNvPr id="130" name="Picture 129" descr="Description: Description: http://www.greenreportcard.org/img_site/elements/round-corner-white-bl.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47800" y="2552700"/>
            <a:ext cx="38100" cy="38100"/>
          </a:xfrm>
          <a:prstGeom prst="rect">
            <a:avLst/>
          </a:prstGeom>
          <a:noFill/>
          <a:extLst>
            <a:ext uri="{909E8E84-426E-40dd-AFC4-6F175D3DCCD1}">
              <a14:hiddenFill xmlns:a14="http://schemas.microsoft.com/office/drawing/2010/main">
                <a:solidFill>
                  <a:srgbClr val="FFFFFF"/>
                </a:solidFill>
              </a14:hiddenFill>
            </a:ext>
          </a:extLst>
        </p:spPr>
      </p:pic>
      <p:pic>
        <p:nvPicPr>
          <p:cNvPr id="131" name="Picture 130" descr="Description: Description: http://www.greenreportcard.org/img_site/elements/round-corner-white-tl.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00175" y="2552700"/>
            <a:ext cx="38100" cy="38100"/>
          </a:xfrm>
          <a:prstGeom prst="rect">
            <a:avLst/>
          </a:prstGeom>
          <a:noFill/>
          <a:extLst>
            <a:ext uri="{909E8E84-426E-40dd-AFC4-6F175D3DCCD1}">
              <a14:hiddenFill xmlns:a14="http://schemas.microsoft.com/office/drawing/2010/main">
                <a:solidFill>
                  <a:srgbClr val="FFFFFF"/>
                </a:solidFill>
              </a14:hiddenFill>
            </a:ext>
          </a:extLst>
        </p:spPr>
      </p:pic>
      <p:pic>
        <p:nvPicPr>
          <p:cNvPr id="132" name="Picture 131" descr="Description: Description: http://www.greenreportcard.org/img_site/elements/round-corner-white-bl.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47800" y="2933700"/>
            <a:ext cx="38100" cy="38100"/>
          </a:xfrm>
          <a:prstGeom prst="rect">
            <a:avLst/>
          </a:prstGeom>
          <a:noFill/>
          <a:extLst>
            <a:ext uri="{909E8E84-426E-40dd-AFC4-6F175D3DCCD1}">
              <a14:hiddenFill xmlns:a14="http://schemas.microsoft.com/office/drawing/2010/main">
                <a:solidFill>
                  <a:srgbClr val="FFFFFF"/>
                </a:solidFill>
              </a14:hiddenFill>
            </a:ext>
          </a:extLst>
        </p:spPr>
      </p:pic>
      <p:pic>
        <p:nvPicPr>
          <p:cNvPr id="133" name="Picture 132" descr="Description: Description: http://www.greenreportcard.org/img_site/elements/round-corner-white-tl.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00175" y="2933700"/>
            <a:ext cx="38100" cy="38100"/>
          </a:xfrm>
          <a:prstGeom prst="rect">
            <a:avLst/>
          </a:prstGeom>
          <a:noFill/>
          <a:extLst>
            <a:ext uri="{909E8E84-426E-40dd-AFC4-6F175D3DCCD1}">
              <a14:hiddenFill xmlns:a14="http://schemas.microsoft.com/office/drawing/2010/main">
                <a:solidFill>
                  <a:srgbClr val="FFFFFF"/>
                </a:solidFill>
              </a14:hiddenFill>
            </a:ext>
          </a:extLst>
        </p:spPr>
      </p:pic>
      <p:pic>
        <p:nvPicPr>
          <p:cNvPr id="134" name="Picture 133" descr="Description: Description: http://www.greenreportcard.org/img_site/elements/round-corner-white-bl.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47800" y="3314700"/>
            <a:ext cx="38100" cy="38100"/>
          </a:xfrm>
          <a:prstGeom prst="rect">
            <a:avLst/>
          </a:prstGeom>
          <a:noFill/>
          <a:extLst>
            <a:ext uri="{909E8E84-426E-40dd-AFC4-6F175D3DCCD1}">
              <a14:hiddenFill xmlns:a14="http://schemas.microsoft.com/office/drawing/2010/main">
                <a:solidFill>
                  <a:srgbClr val="FFFFFF"/>
                </a:solidFill>
              </a14:hiddenFill>
            </a:ext>
          </a:extLst>
        </p:spPr>
      </p:pic>
      <p:pic>
        <p:nvPicPr>
          <p:cNvPr id="135" name="Picture 134" descr="Description: Description: http://www.greenreportcard.org/img_site/elements/round-corner-white-tl.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00175" y="3314700"/>
            <a:ext cx="38100" cy="38100"/>
          </a:xfrm>
          <a:prstGeom prst="rect">
            <a:avLst/>
          </a:prstGeom>
          <a:noFill/>
          <a:extLst>
            <a:ext uri="{909E8E84-426E-40dd-AFC4-6F175D3DCCD1}">
              <a14:hiddenFill xmlns:a14="http://schemas.microsoft.com/office/drawing/2010/main">
                <a:solidFill>
                  <a:srgbClr val="FFFFFF"/>
                </a:solidFill>
              </a14:hiddenFill>
            </a:ext>
          </a:extLst>
        </p:spPr>
      </p:pic>
      <p:pic>
        <p:nvPicPr>
          <p:cNvPr id="136" name="Picture 135" descr="Description: Description: http://www.greenreportcard.org/img_site/elements/round-corner-white-bl.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47800" y="3695700"/>
            <a:ext cx="38100" cy="38100"/>
          </a:xfrm>
          <a:prstGeom prst="rect">
            <a:avLst/>
          </a:prstGeom>
          <a:noFill/>
          <a:extLst>
            <a:ext uri="{909E8E84-426E-40dd-AFC4-6F175D3DCCD1}">
              <a14:hiddenFill xmlns:a14="http://schemas.microsoft.com/office/drawing/2010/main">
                <a:solidFill>
                  <a:srgbClr val="FFFFFF"/>
                </a:solidFill>
              </a14:hiddenFill>
            </a:ext>
          </a:extLst>
        </p:spPr>
      </p:pic>
      <p:pic>
        <p:nvPicPr>
          <p:cNvPr id="137" name="Picture 136" descr="Description: Description: http://www.greenreportcard.org/img_site/elements/round-corner-white-tl.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00175" y="3695700"/>
            <a:ext cx="38100" cy="38100"/>
          </a:xfrm>
          <a:prstGeom prst="rect">
            <a:avLst/>
          </a:prstGeom>
          <a:noFill/>
          <a:extLst>
            <a:ext uri="{909E8E84-426E-40dd-AFC4-6F175D3DCCD1}">
              <a14:hiddenFill xmlns:a14="http://schemas.microsoft.com/office/drawing/2010/main">
                <a:solidFill>
                  <a:srgbClr val="FFFFFF"/>
                </a:solidFill>
              </a14:hiddenFill>
            </a:ext>
          </a:extLst>
        </p:spPr>
      </p:pic>
      <p:pic>
        <p:nvPicPr>
          <p:cNvPr id="138" name="Picture 137" descr="Description: Description: http://www.greenreportcard.org/img_site/elements/round-corner-white-bl.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47800" y="4076700"/>
            <a:ext cx="38100" cy="38100"/>
          </a:xfrm>
          <a:prstGeom prst="rect">
            <a:avLst/>
          </a:prstGeom>
          <a:noFill/>
          <a:extLst>
            <a:ext uri="{909E8E84-426E-40dd-AFC4-6F175D3DCCD1}">
              <a14:hiddenFill xmlns:a14="http://schemas.microsoft.com/office/drawing/2010/main">
                <a:solidFill>
                  <a:srgbClr val="FFFFFF"/>
                </a:solidFill>
              </a14:hiddenFill>
            </a:ext>
          </a:extLst>
        </p:spPr>
      </p:pic>
      <p:pic>
        <p:nvPicPr>
          <p:cNvPr id="139" name="Picture 138" descr="Description: Description: http://www.greenreportcard.org/img_site/elements/round-corner-white-tl.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00175" y="4076700"/>
            <a:ext cx="38100" cy="38100"/>
          </a:xfrm>
          <a:prstGeom prst="rect">
            <a:avLst/>
          </a:prstGeom>
          <a:noFill/>
          <a:extLst>
            <a:ext uri="{909E8E84-426E-40dd-AFC4-6F175D3DCCD1}">
              <a14:hiddenFill xmlns:a14="http://schemas.microsoft.com/office/drawing/2010/main">
                <a:solidFill>
                  <a:srgbClr val="FFFFFF"/>
                </a:solidFill>
              </a14:hiddenFill>
            </a:ext>
          </a:extLst>
        </p:spPr>
      </p:pic>
      <p:pic>
        <p:nvPicPr>
          <p:cNvPr id="140" name="Picture 139" descr="Description: Description: http://www.greenreportcard.org/img_site/elements/round-corner-white-bl.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47800" y="4457700"/>
            <a:ext cx="38100" cy="38100"/>
          </a:xfrm>
          <a:prstGeom prst="rect">
            <a:avLst/>
          </a:prstGeom>
          <a:noFill/>
          <a:extLst>
            <a:ext uri="{909E8E84-426E-40dd-AFC4-6F175D3DCCD1}">
              <a14:hiddenFill xmlns:a14="http://schemas.microsoft.com/office/drawing/2010/main">
                <a:solidFill>
                  <a:srgbClr val="FFFFFF"/>
                </a:solidFill>
              </a14:hiddenFill>
            </a:ext>
          </a:extLst>
        </p:spPr>
      </p:pic>
      <p:pic>
        <p:nvPicPr>
          <p:cNvPr id="141" name="Picture 140" descr="Description: Description: http://www.greenreportcard.org/img_site/elements/round-corner-white-tl.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00175" y="4457700"/>
            <a:ext cx="38100" cy="38100"/>
          </a:xfrm>
          <a:prstGeom prst="rect">
            <a:avLst/>
          </a:prstGeom>
          <a:noFill/>
          <a:extLst>
            <a:ext uri="{909E8E84-426E-40dd-AFC4-6F175D3DCCD1}">
              <a14:hiddenFill xmlns:a14="http://schemas.microsoft.com/office/drawing/2010/main">
                <a:solidFill>
                  <a:srgbClr val="FFFFFF"/>
                </a:solidFill>
              </a14:hiddenFill>
            </a:ext>
          </a:extLst>
        </p:spPr>
      </p:pic>
      <p:pic>
        <p:nvPicPr>
          <p:cNvPr id="142" name="Picture 141" descr="Description: Description: http://www.greenreportcard.org/img_site/elements/round-corner-white-bl.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47800" y="4838700"/>
            <a:ext cx="38100" cy="38100"/>
          </a:xfrm>
          <a:prstGeom prst="rect">
            <a:avLst/>
          </a:prstGeom>
          <a:noFill/>
          <a:extLst>
            <a:ext uri="{909E8E84-426E-40dd-AFC4-6F175D3DCCD1}">
              <a14:hiddenFill xmlns:a14="http://schemas.microsoft.com/office/drawing/2010/main">
                <a:solidFill>
                  <a:srgbClr val="FFFFFF"/>
                </a:solidFill>
              </a14:hiddenFill>
            </a:ext>
          </a:extLst>
        </p:spPr>
      </p:pic>
      <p:pic>
        <p:nvPicPr>
          <p:cNvPr id="143" name="Picture 142" descr="Description: Description: http://www.greenreportcard.org/img_site/elements/round-corner-white-tl.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00175" y="4838700"/>
            <a:ext cx="38100" cy="38100"/>
          </a:xfrm>
          <a:prstGeom prst="rect">
            <a:avLst/>
          </a:prstGeom>
          <a:noFill/>
          <a:extLst>
            <a:ext uri="{909E8E84-426E-40dd-AFC4-6F175D3DCCD1}">
              <a14:hiddenFill xmlns:a14="http://schemas.microsoft.com/office/drawing/2010/main">
                <a:solidFill>
                  <a:srgbClr val="FFFFFF"/>
                </a:solidFill>
              </a14:hiddenFill>
            </a:ext>
          </a:extLst>
        </p:spPr>
      </p:pic>
      <p:pic>
        <p:nvPicPr>
          <p:cNvPr id="144" name="Picture 143" descr="Description: Description: http://www.greenreportcard.org/img_site/elements/round-corner-white-bl.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47800" y="5219700"/>
            <a:ext cx="38100" cy="38100"/>
          </a:xfrm>
          <a:prstGeom prst="rect">
            <a:avLst/>
          </a:prstGeom>
          <a:noFill/>
          <a:extLst>
            <a:ext uri="{909E8E84-426E-40dd-AFC4-6F175D3DCCD1}">
              <a14:hiddenFill xmlns:a14="http://schemas.microsoft.com/office/drawing/2010/main">
                <a:solidFill>
                  <a:srgbClr val="FFFFFF"/>
                </a:solidFill>
              </a14:hiddenFill>
            </a:ext>
          </a:extLst>
        </p:spPr>
      </p:pic>
      <p:pic>
        <p:nvPicPr>
          <p:cNvPr id="145" name="Picture 144" descr="Description: Description: http://www.greenreportcard.org/img_site/elements/round-corner-white-tl.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00175" y="5219700"/>
            <a:ext cx="38100" cy="38100"/>
          </a:xfrm>
          <a:prstGeom prst="rect">
            <a:avLst/>
          </a:prstGeom>
          <a:noFill/>
          <a:extLst>
            <a:ext uri="{909E8E84-426E-40dd-AFC4-6F175D3DCCD1}">
              <a14:hiddenFill xmlns:a14="http://schemas.microsoft.com/office/drawing/2010/main">
                <a:solidFill>
                  <a:srgbClr val="FFFFFF"/>
                </a:solidFill>
              </a14:hiddenFill>
            </a:ext>
          </a:extLst>
        </p:spPr>
      </p:pic>
      <p:pic>
        <p:nvPicPr>
          <p:cNvPr id="146" name="Picture 145" descr="Description: Description: http://www.greenreportcard.org/img_site/elements/round-corner-white-bl.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47800" y="5410200"/>
            <a:ext cx="38100" cy="38100"/>
          </a:xfrm>
          <a:prstGeom prst="rect">
            <a:avLst/>
          </a:prstGeom>
          <a:noFill/>
          <a:extLst>
            <a:ext uri="{909E8E84-426E-40dd-AFC4-6F175D3DCCD1}">
              <a14:hiddenFill xmlns:a14="http://schemas.microsoft.com/office/drawing/2010/main">
                <a:solidFill>
                  <a:srgbClr val="FFFFFF"/>
                </a:solidFill>
              </a14:hiddenFill>
            </a:ext>
          </a:extLst>
        </p:spPr>
      </p:pic>
      <p:pic>
        <p:nvPicPr>
          <p:cNvPr id="147" name="Picture 146" descr="Description: Description: http://www.greenreportcard.org/img_site/elements/round-corner-white-tl.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00175" y="5410200"/>
            <a:ext cx="38100" cy="38100"/>
          </a:xfrm>
          <a:prstGeom prst="rect">
            <a:avLst/>
          </a:prstGeom>
          <a:noFill/>
          <a:extLst>
            <a:ext uri="{909E8E84-426E-40dd-AFC4-6F175D3DCCD1}">
              <a14:hiddenFill xmlns:a14="http://schemas.microsoft.com/office/drawing/2010/main">
                <a:solidFill>
                  <a:srgbClr val="FFFFFF"/>
                </a:solidFill>
              </a14:hiddenFill>
            </a:ext>
          </a:extLst>
        </p:spPr>
      </p:pic>
      <p:pic>
        <p:nvPicPr>
          <p:cNvPr id="148" name="Picture 147" descr="Description: Description: http://www.greenreportcard.org/img_site/elements/round-corner-white-bl.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47800" y="5791200"/>
            <a:ext cx="38100" cy="38100"/>
          </a:xfrm>
          <a:prstGeom prst="rect">
            <a:avLst/>
          </a:prstGeom>
          <a:noFill/>
          <a:extLst>
            <a:ext uri="{909E8E84-426E-40dd-AFC4-6F175D3DCCD1}">
              <a14:hiddenFill xmlns:a14="http://schemas.microsoft.com/office/drawing/2010/main">
                <a:solidFill>
                  <a:srgbClr val="FFFFFF"/>
                </a:solidFill>
              </a14:hiddenFill>
            </a:ext>
          </a:extLst>
        </p:spPr>
      </p:pic>
      <p:pic>
        <p:nvPicPr>
          <p:cNvPr id="149" name="Picture 148" descr="Description: Description: http://www.greenreportcard.org/img_site/elements/round-corner-white-tl.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00175" y="5791200"/>
            <a:ext cx="38100" cy="38100"/>
          </a:xfrm>
          <a:prstGeom prst="rect">
            <a:avLst/>
          </a:prstGeom>
          <a:noFill/>
          <a:extLst>
            <a:ext uri="{909E8E84-426E-40dd-AFC4-6F175D3DCCD1}">
              <a14:hiddenFill xmlns:a14="http://schemas.microsoft.com/office/drawing/2010/main">
                <a:solidFill>
                  <a:srgbClr val="FFFFFF"/>
                </a:solidFill>
              </a14:hiddenFill>
            </a:ext>
          </a:extLst>
        </p:spPr>
      </p:pic>
      <p:pic>
        <p:nvPicPr>
          <p:cNvPr id="150" name="Picture 149" descr="Description: Description: http://www.greenreportcard.org/img_site/elements/round-corner-white-bl.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47800" y="6172200"/>
            <a:ext cx="38100" cy="38100"/>
          </a:xfrm>
          <a:prstGeom prst="rect">
            <a:avLst/>
          </a:prstGeom>
          <a:noFill/>
          <a:extLst>
            <a:ext uri="{909E8E84-426E-40dd-AFC4-6F175D3DCCD1}">
              <a14:hiddenFill xmlns:a14="http://schemas.microsoft.com/office/drawing/2010/main">
                <a:solidFill>
                  <a:srgbClr val="FFFFFF"/>
                </a:solidFill>
              </a14:hiddenFill>
            </a:ext>
          </a:extLst>
        </p:spPr>
      </p:pic>
      <p:pic>
        <p:nvPicPr>
          <p:cNvPr id="151" name="Picture 150" descr="Description: Description: http://www.greenreportcard.org/img_site/elements/round-corner-white-tl.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00175" y="6172200"/>
            <a:ext cx="38100" cy="38100"/>
          </a:xfrm>
          <a:prstGeom prst="rect">
            <a:avLst/>
          </a:prstGeom>
          <a:noFill/>
          <a:extLst>
            <a:ext uri="{909E8E84-426E-40dd-AFC4-6F175D3DCCD1}">
              <a14:hiddenFill xmlns:a14="http://schemas.microsoft.com/office/drawing/2010/main">
                <a:solidFill>
                  <a:srgbClr val="FFFFFF"/>
                </a:solidFill>
              </a14:hiddenFill>
            </a:ext>
          </a:extLst>
        </p:spPr>
      </p:pic>
      <p:sp>
        <p:nvSpPr>
          <p:cNvPr id="8" name="Date Placeholder 7"/>
          <p:cNvSpPr>
            <a:spLocks noGrp="1"/>
          </p:cNvSpPr>
          <p:nvPr>
            <p:ph type="dt" sz="half" idx="10"/>
          </p:nvPr>
        </p:nvSpPr>
        <p:spPr/>
        <p:txBody>
          <a:bodyPr/>
          <a:lstStyle/>
          <a:p>
            <a:fld id="{8B1EBA88-11C0-46F9-9459-12D19540102F}" type="datetime1">
              <a:rPr lang="en-US" smtClean="0"/>
              <a:t>4/19/18</a:t>
            </a:fld>
            <a:endParaRPr lang="en-US"/>
          </a:p>
        </p:txBody>
      </p:sp>
      <p:sp>
        <p:nvSpPr>
          <p:cNvPr id="9" name="Slide Number Placeholder 8"/>
          <p:cNvSpPr>
            <a:spLocks noGrp="1"/>
          </p:cNvSpPr>
          <p:nvPr>
            <p:ph type="sldNum" sz="quarter" idx="12"/>
          </p:nvPr>
        </p:nvSpPr>
        <p:spPr/>
        <p:txBody>
          <a:bodyPr/>
          <a:lstStyle/>
          <a:p>
            <a:fld id="{1895C037-E0DE-41F7-B86F-14EDEDA0B7D3}" type="slidenum">
              <a:rPr lang="en-US" smtClean="0"/>
              <a:t>37</a:t>
            </a:fld>
            <a:endParaRPr lang="en-US"/>
          </a:p>
        </p:txBody>
      </p:sp>
    </p:spTree>
    <p:extLst>
      <p:ext uri="{BB962C8B-B14F-4D97-AF65-F5344CB8AC3E}">
        <p14:creationId xmlns:p14="http://schemas.microsoft.com/office/powerpoint/2010/main" val="386800546"/>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 y="1905000"/>
            <a:ext cx="8749502" cy="4662774"/>
          </a:xfrm>
        </p:spPr>
        <p:txBody>
          <a:bodyPr>
            <a:normAutofit fontScale="40000" lnSpcReduction="20000"/>
          </a:bodyPr>
          <a:lstStyle/>
          <a:p>
            <a:pPr>
              <a:lnSpc>
                <a:spcPct val="115000"/>
              </a:lnSpc>
              <a:spcBef>
                <a:spcPct val="0"/>
              </a:spcBef>
              <a:buFont typeface="Wingdings" charset="0"/>
              <a:buAutoNum type="arabicPeriod"/>
            </a:pPr>
            <a:r>
              <a:rPr lang="en-US" sz="3400" dirty="0" smtClean="0">
                <a:latin typeface="Book Antiqua" charset="0"/>
              </a:rPr>
              <a:t>2007 NMSU signed </a:t>
            </a:r>
            <a:r>
              <a:rPr lang="en-US" sz="3400" dirty="0">
                <a:latin typeface="Book Antiqua" charset="0"/>
              </a:rPr>
              <a:t>The American Colleges and </a:t>
            </a:r>
            <a:r>
              <a:rPr lang="en-US" sz="3400" u="sng" dirty="0">
                <a:latin typeface="Book Antiqua" charset="0"/>
                <a:hlinkClick r:id="rId2"/>
              </a:rPr>
              <a:t>University </a:t>
            </a:r>
            <a:r>
              <a:rPr lang="en-US" sz="3400" u="sng" dirty="0" smtClean="0">
                <a:latin typeface="Book Antiqua" charset="0"/>
                <a:hlinkClick r:id="rId2"/>
              </a:rPr>
              <a:t>President’s </a:t>
            </a:r>
            <a:r>
              <a:rPr lang="en-US" sz="3400" u="sng" dirty="0">
                <a:latin typeface="Book Antiqua" charset="0"/>
                <a:hlinkClick r:id="rId2"/>
              </a:rPr>
              <a:t>Climate Commitment</a:t>
            </a:r>
            <a:r>
              <a:rPr lang="en-US" sz="3400" dirty="0">
                <a:latin typeface="Book Antiqua" charset="0"/>
              </a:rPr>
              <a:t>  </a:t>
            </a:r>
            <a:r>
              <a:rPr lang="en-US" sz="3400" dirty="0" smtClean="0">
                <a:latin typeface="Book Antiqua" charset="0"/>
              </a:rPr>
              <a:t>; </a:t>
            </a:r>
            <a:r>
              <a:rPr lang="en-US" sz="3400" u="sng" dirty="0">
                <a:latin typeface="Book Antiqua" charset="0"/>
                <a:hlinkClick r:id="rId3"/>
              </a:rPr>
              <a:t>Climate Commitment briefing report</a:t>
            </a:r>
            <a:r>
              <a:rPr lang="en-US" sz="3400" dirty="0">
                <a:latin typeface="Book Antiqua" charset="0"/>
              </a:rPr>
              <a:t> (p. 4) concludes, </a:t>
            </a:r>
            <a:r>
              <a:rPr lang="ja-JP" altLang="en-US" sz="3400" dirty="0">
                <a:latin typeface="Book Antiqua" charset="0"/>
              </a:rPr>
              <a:t>“</a:t>
            </a:r>
            <a:r>
              <a:rPr lang="en-US" sz="3400" dirty="0">
                <a:latin typeface="Book Antiqua" charset="0"/>
              </a:rPr>
              <a:t>In the decades ahead, climate change will threaten the peace and stability of the planet and rank at the top of the list of national security concerns.</a:t>
            </a:r>
            <a:r>
              <a:rPr lang="ja-JP" altLang="en-US" sz="3400" dirty="0" smtClean="0">
                <a:latin typeface="Book Antiqua" charset="0"/>
              </a:rPr>
              <a:t>”</a:t>
            </a:r>
            <a:endParaRPr lang="en-US" altLang="ja-JP" sz="3400" dirty="0" smtClean="0">
              <a:latin typeface="Book Antiqua" charset="0"/>
            </a:endParaRPr>
          </a:p>
          <a:p>
            <a:pPr>
              <a:lnSpc>
                <a:spcPct val="115000"/>
              </a:lnSpc>
              <a:spcBef>
                <a:spcPct val="0"/>
              </a:spcBef>
              <a:buFont typeface="Wingdings" charset="0"/>
              <a:buAutoNum type="arabicPeriod"/>
            </a:pPr>
            <a:r>
              <a:rPr lang="en-US" altLang="ja-JP" sz="3400" dirty="0" smtClean="0">
                <a:latin typeface="Book Antiqua" charset="0"/>
              </a:rPr>
              <a:t>2009 NMSU earns C- on </a:t>
            </a:r>
            <a:r>
              <a:rPr lang="en-US" altLang="ja-JP" sz="3400" dirty="0" smtClean="0">
                <a:latin typeface="Book Antiqua" charset="0"/>
                <a:hlinkClick r:id="rId4"/>
              </a:rPr>
              <a:t>GREEN REPORT CARD</a:t>
            </a:r>
            <a:r>
              <a:rPr lang="en-US" altLang="ja-JP" sz="3400" dirty="0" smtClean="0">
                <a:latin typeface="Book Antiqua" charset="0"/>
              </a:rPr>
              <a:t>, with F’s for student involvement &amp; endowments</a:t>
            </a:r>
          </a:p>
          <a:p>
            <a:pPr>
              <a:lnSpc>
                <a:spcPct val="115000"/>
              </a:lnSpc>
              <a:spcBef>
                <a:spcPct val="0"/>
              </a:spcBef>
              <a:buFont typeface="Wingdings" charset="0"/>
              <a:buAutoNum type="arabicPeriod"/>
            </a:pPr>
            <a:r>
              <a:rPr lang="en-US" sz="3400" dirty="0" smtClean="0">
                <a:latin typeface="Book Antiqua" charset="0"/>
              </a:rPr>
              <a:t>2010 NMSU signed </a:t>
            </a:r>
            <a:r>
              <a:rPr lang="en-US" sz="3400" u="sng" dirty="0">
                <a:latin typeface="Book Antiqua" charset="0"/>
                <a:hlinkClick r:id="rId5"/>
              </a:rPr>
              <a:t>Talloires Declaration</a:t>
            </a:r>
            <a:r>
              <a:rPr lang="en-US" sz="3400" dirty="0">
                <a:latin typeface="Book Antiqua" charset="0"/>
              </a:rPr>
              <a:t> agreement. Talloires Declarations includes a ten-point action plan for incorporating environmental sustainability in education and research. Action item 9 is to broaden service and outreach for sustainability, nationally and internationally</a:t>
            </a:r>
            <a:r>
              <a:rPr lang="en-US" sz="3400" dirty="0" smtClean="0">
                <a:latin typeface="Book Antiqua" charset="0"/>
              </a:rPr>
              <a:t>.</a:t>
            </a:r>
          </a:p>
          <a:p>
            <a:pPr>
              <a:lnSpc>
                <a:spcPct val="115000"/>
              </a:lnSpc>
              <a:spcBef>
                <a:spcPct val="0"/>
              </a:spcBef>
              <a:buFont typeface="Wingdings" charset="0"/>
              <a:buAutoNum type="arabicPeriod"/>
            </a:pPr>
            <a:r>
              <a:rPr lang="en-US" sz="3400" dirty="0" smtClean="0">
                <a:latin typeface="Book Antiqua" charset="0"/>
              </a:rPr>
              <a:t>2010 </a:t>
            </a:r>
            <a:r>
              <a:rPr lang="en-US" sz="3400" dirty="0"/>
              <a:t>NMSU earns C+ on GREEN REPORT CARD, and participating no peer institutions has above a B</a:t>
            </a:r>
            <a:r>
              <a:rPr lang="en-US" sz="3400" dirty="0" smtClean="0"/>
              <a:t>+</a:t>
            </a:r>
            <a:endParaRPr lang="en-US" sz="3400" dirty="0" smtClean="0">
              <a:latin typeface="Book Antiqua" charset="0"/>
            </a:endParaRPr>
          </a:p>
          <a:p>
            <a:pPr>
              <a:lnSpc>
                <a:spcPct val="115000"/>
              </a:lnSpc>
              <a:spcBef>
                <a:spcPct val="0"/>
              </a:spcBef>
              <a:buFont typeface="Wingdings" charset="0"/>
              <a:buAutoNum type="arabicPeriod"/>
            </a:pPr>
            <a:r>
              <a:rPr lang="en-US" sz="3400" dirty="0" smtClean="0">
                <a:latin typeface="Book Antiqua" charset="0"/>
              </a:rPr>
              <a:t>2011 Boje January joins </a:t>
            </a:r>
            <a:r>
              <a:rPr lang="en-US" sz="3400" dirty="0">
                <a:latin typeface="Book Antiqua" charset="0"/>
              </a:rPr>
              <a:t>Faculty </a:t>
            </a:r>
            <a:r>
              <a:rPr lang="en-US" sz="3400" dirty="0" smtClean="0">
                <a:latin typeface="Book Antiqua" charset="0"/>
              </a:rPr>
              <a:t>Senate &amp; February gets memorial passed to create Sustainability Council and start measuring with STARS (AASHE) system, by Sept 11 2011 NMSU earns Bronze Star</a:t>
            </a:r>
          </a:p>
          <a:p>
            <a:pPr>
              <a:lnSpc>
                <a:spcPct val="115000"/>
              </a:lnSpc>
              <a:spcBef>
                <a:spcPct val="0"/>
              </a:spcBef>
              <a:buFont typeface="Wingdings" charset="0"/>
              <a:buAutoNum type="arabicPeriod"/>
            </a:pPr>
            <a:r>
              <a:rPr lang="en-US" sz="3400" dirty="0" smtClean="0">
                <a:latin typeface="Book Antiqua" charset="0"/>
              </a:rPr>
              <a:t>2012 Nov 30</a:t>
            </a:r>
            <a:r>
              <a:rPr lang="en-US" sz="3400" baseline="30000" dirty="0" smtClean="0">
                <a:latin typeface="Book Antiqua" charset="0"/>
              </a:rPr>
              <a:t>th</a:t>
            </a:r>
            <a:r>
              <a:rPr lang="en-US" sz="3400" dirty="0" smtClean="0">
                <a:latin typeface="Book Antiqua" charset="0"/>
              </a:rPr>
              <a:t> NMSU earns Gold Star rating in STARS AASHE </a:t>
            </a:r>
            <a:r>
              <a:rPr lang="en-US" sz="3400" dirty="0" err="1" smtClean="0">
                <a:latin typeface="Book Antiqua" charset="0"/>
              </a:rPr>
              <a:t>measuerment</a:t>
            </a:r>
            <a:endParaRPr lang="en-US" sz="3400" dirty="0">
              <a:latin typeface="Book Antiqua" charset="0"/>
            </a:endParaRPr>
          </a:p>
          <a:p>
            <a:pPr>
              <a:lnSpc>
                <a:spcPct val="115000"/>
              </a:lnSpc>
              <a:spcBef>
                <a:spcPct val="0"/>
              </a:spcBef>
              <a:buFont typeface="Wingdings" charset="0"/>
              <a:buAutoNum type="arabicPeriod"/>
            </a:pPr>
            <a:r>
              <a:rPr lang="en-US" dirty="0" smtClean="0">
                <a:latin typeface="Book Antiqua" charset="0"/>
              </a:rPr>
              <a:t>2017 NMSU earns renewal of it Gold Star sustainability rating from STARS AASHE</a:t>
            </a:r>
          </a:p>
        </p:txBody>
      </p:sp>
      <p:sp>
        <p:nvSpPr>
          <p:cNvPr id="12291" name="Title 2"/>
          <p:cNvSpPr>
            <a:spLocks noGrp="1"/>
          </p:cNvSpPr>
          <p:nvPr>
            <p:ph type="title"/>
          </p:nvPr>
        </p:nvSpPr>
        <p:spPr>
          <a:xfrm>
            <a:off x="685800" y="0"/>
            <a:ext cx="8458200" cy="1435100"/>
          </a:xfrm>
        </p:spPr>
        <p:txBody>
          <a:bodyPr/>
          <a:lstStyle/>
          <a:p>
            <a:pPr>
              <a:lnSpc>
                <a:spcPct val="115000"/>
              </a:lnSpc>
            </a:pPr>
            <a:r>
              <a:rPr lang="en-US" sz="2400" dirty="0" smtClean="0">
                <a:latin typeface="Book Antiqua" charset="0"/>
              </a:rPr>
              <a:t>How Measuring Sustainability began at New Mexico State University (NMSU)?</a:t>
            </a:r>
            <a:endParaRPr lang="en-US" dirty="0">
              <a:latin typeface="Book Antiqua" charset="0"/>
            </a:endParaRPr>
          </a:p>
        </p:txBody>
      </p:sp>
    </p:spTree>
    <p:extLst>
      <p:ext uri="{BB962C8B-B14F-4D97-AF65-F5344CB8AC3E}">
        <p14:creationId xmlns:p14="http://schemas.microsoft.com/office/powerpoint/2010/main" val="2098377865"/>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b="1" dirty="0" smtClean="0"/>
              <a:t>Research team met with Chancellor &amp; Provost  to get buy-in 2011</a:t>
            </a:r>
            <a:endParaRPr lang="en-US" sz="3600" dirty="0"/>
          </a:p>
        </p:txBody>
      </p:sp>
      <p:pic>
        <p:nvPicPr>
          <p:cNvPr id="3" name="Picture 2"/>
          <p:cNvPicPr>
            <a:picLocks noChangeAspect="1"/>
          </p:cNvPicPr>
          <p:nvPr/>
        </p:nvPicPr>
        <p:blipFill>
          <a:blip r:embed="rId2"/>
          <a:stretch>
            <a:fillRect/>
          </a:stretch>
        </p:blipFill>
        <p:spPr>
          <a:xfrm>
            <a:off x="1596725" y="1701799"/>
            <a:ext cx="5542892" cy="5007079"/>
          </a:xfrm>
          <a:prstGeom prst="rect">
            <a:avLst/>
          </a:prstGeom>
        </p:spPr>
      </p:pic>
    </p:spTree>
    <p:extLst>
      <p:ext uri="{BB962C8B-B14F-4D97-AF65-F5344CB8AC3E}">
        <p14:creationId xmlns:p14="http://schemas.microsoft.com/office/powerpoint/2010/main" val="613318673"/>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1500" y="274638"/>
            <a:ext cx="8001000" cy="823672"/>
          </a:xfrm>
        </p:spPr>
        <p:txBody>
          <a:bodyPr/>
          <a:lstStyle/>
          <a:p>
            <a:r>
              <a:rPr lang="en-US" dirty="0" smtClean="0"/>
              <a:t>Wonder Woman 2.0 says:</a:t>
            </a:r>
            <a:endParaRPr lang="en-US" dirty="0"/>
          </a:p>
        </p:txBody>
      </p:sp>
      <p:sp>
        <p:nvSpPr>
          <p:cNvPr id="3" name="Content Placeholder 2"/>
          <p:cNvSpPr>
            <a:spLocks noGrp="1"/>
          </p:cNvSpPr>
          <p:nvPr>
            <p:ph idx="1"/>
          </p:nvPr>
        </p:nvSpPr>
        <p:spPr>
          <a:xfrm>
            <a:off x="4006363" y="1630304"/>
            <a:ext cx="5004617" cy="3998534"/>
          </a:xfrm>
        </p:spPr>
        <p:txBody>
          <a:bodyPr>
            <a:noAutofit/>
          </a:bodyPr>
          <a:lstStyle/>
          <a:p>
            <a:pPr marL="0" indent="0">
              <a:buNone/>
            </a:pPr>
            <a:r>
              <a:rPr lang="en-US" sz="2800" dirty="0"/>
              <a:t>“Narrow-minded economic thinking and </a:t>
            </a:r>
            <a:r>
              <a:rPr lang="en-US" sz="2800" b="1" dirty="0"/>
              <a:t>pepper pot environmental projects </a:t>
            </a:r>
            <a:r>
              <a:rPr lang="en-US" sz="2800" dirty="0"/>
              <a:t>aren’t going to save us, but if we start thinking strategically, and all pull our weight in reducing our impact on the environment, future generations might be able to have the same opportunities that we had – ideally, much, much better.</a:t>
            </a:r>
            <a:r>
              <a:rPr lang="en-US" sz="2800" dirty="0" smtClean="0"/>
              <a:t>”</a:t>
            </a:r>
          </a:p>
        </p:txBody>
      </p:sp>
      <p:pic>
        <p:nvPicPr>
          <p:cNvPr id="4" name="Picture 3"/>
          <p:cNvPicPr>
            <a:picLocks noChangeAspect="1"/>
          </p:cNvPicPr>
          <p:nvPr/>
        </p:nvPicPr>
        <p:blipFill>
          <a:blip r:embed="rId2"/>
          <a:stretch>
            <a:fillRect/>
          </a:stretch>
        </p:blipFill>
        <p:spPr>
          <a:xfrm>
            <a:off x="77037" y="1098310"/>
            <a:ext cx="3929326" cy="2546447"/>
          </a:xfrm>
          <a:prstGeom prst="rect">
            <a:avLst/>
          </a:prstGeom>
        </p:spPr>
      </p:pic>
      <p:sp>
        <p:nvSpPr>
          <p:cNvPr id="5" name="Content Placeholder 2"/>
          <p:cNvSpPr txBox="1">
            <a:spLocks/>
          </p:cNvSpPr>
          <p:nvPr/>
        </p:nvSpPr>
        <p:spPr>
          <a:xfrm>
            <a:off x="77037" y="3644757"/>
            <a:ext cx="4385544" cy="3030906"/>
          </a:xfrm>
          <a:prstGeom prst="rect">
            <a:avLst/>
          </a:prstGeom>
        </p:spPr>
        <p:txBody>
          <a:bodyPr vert="horz" lIns="91440" tIns="45720" rIns="91440" bIns="45720" rtlCol="0">
            <a:noAutofit/>
          </a:bodyPr>
          <a:lstStyle>
            <a:lvl1pPr marL="457200" indent="-457200" algn="l" defTabSz="914400" rtl="0" eaLnBrk="1" latinLnBrk="0" hangingPunct="1">
              <a:spcBef>
                <a:spcPts val="0"/>
              </a:spcBef>
              <a:spcAft>
                <a:spcPts val="2000"/>
              </a:spcAft>
              <a:buFont typeface="Wingdings 2" pitchFamily="18" charset="2"/>
              <a:buChar char=""/>
              <a:defRPr sz="2400" kern="1200">
                <a:solidFill>
                  <a:schemeClr val="tx1"/>
                </a:solidFill>
                <a:latin typeface="+mn-lt"/>
                <a:ea typeface="+mn-ea"/>
                <a:cs typeface="+mn-cs"/>
              </a:defRPr>
            </a:lvl1pPr>
            <a:lvl2pPr marL="914400" indent="-457200" algn="l" defTabSz="914400" rtl="0" eaLnBrk="1" latinLnBrk="0" hangingPunct="1">
              <a:spcBef>
                <a:spcPts val="0"/>
              </a:spcBef>
              <a:spcAft>
                <a:spcPts val="1000"/>
              </a:spcAft>
              <a:buClr>
                <a:schemeClr val="bg2"/>
              </a:buClr>
              <a:buFont typeface="Wingdings 2" pitchFamily="18" charset="2"/>
              <a:buChar char=""/>
              <a:defRPr sz="2200" kern="1200">
                <a:solidFill>
                  <a:schemeClr val="tx1"/>
                </a:solidFill>
                <a:latin typeface="+mn-lt"/>
                <a:ea typeface="+mn-ea"/>
                <a:cs typeface="+mn-cs"/>
              </a:defRPr>
            </a:lvl2pPr>
            <a:lvl3pPr marL="1371600" indent="-457200" algn="l" defTabSz="914400" rtl="0" eaLnBrk="1" latinLnBrk="0" hangingPunct="1">
              <a:spcBef>
                <a:spcPts val="0"/>
              </a:spcBef>
              <a:spcAft>
                <a:spcPts val="1000"/>
              </a:spcAft>
              <a:buFont typeface="Wingdings 2" pitchFamily="18" charset="2"/>
              <a:buChar char=""/>
              <a:defRPr sz="2000" kern="1200">
                <a:solidFill>
                  <a:schemeClr val="tx1"/>
                </a:solidFill>
                <a:latin typeface="+mn-lt"/>
                <a:ea typeface="+mn-ea"/>
                <a:cs typeface="+mn-cs"/>
              </a:defRPr>
            </a:lvl3pPr>
            <a:lvl4pPr marL="1828800" indent="-457200" algn="l" defTabSz="914400" rtl="0" eaLnBrk="1" latinLnBrk="0" hangingPunct="1">
              <a:spcBef>
                <a:spcPts val="0"/>
              </a:spcBef>
              <a:spcAft>
                <a:spcPts val="1000"/>
              </a:spcAft>
              <a:buClr>
                <a:schemeClr val="bg2"/>
              </a:buClr>
              <a:buFont typeface="Wingdings 2" pitchFamily="18" charset="2"/>
              <a:buChar char=""/>
              <a:defRPr sz="1800" kern="1200">
                <a:solidFill>
                  <a:schemeClr val="tx1"/>
                </a:solidFill>
                <a:latin typeface="+mn-lt"/>
                <a:ea typeface="+mn-ea"/>
                <a:cs typeface="+mn-cs"/>
              </a:defRPr>
            </a:lvl4pPr>
            <a:lvl5pPr marL="2286000" indent="-457200" algn="l" defTabSz="914400" rtl="0" eaLnBrk="1" latinLnBrk="0" hangingPunct="1">
              <a:spcBef>
                <a:spcPts val="0"/>
              </a:spcBef>
              <a:spcAft>
                <a:spcPts val="1000"/>
              </a:spcAft>
              <a:buFont typeface="Wingdings 2" pitchFamily="18" charset="2"/>
              <a:buChar char=""/>
              <a:defRPr sz="1800" kern="1200">
                <a:solidFill>
                  <a:schemeClr val="tx1"/>
                </a:solidFill>
                <a:latin typeface="+mn-lt"/>
                <a:ea typeface="+mn-ea"/>
                <a:cs typeface="+mn-cs"/>
              </a:defRPr>
            </a:lvl5pPr>
            <a:lvl6pPr marL="2743200" indent="-461963" algn="l" defTabSz="914400" rtl="0" eaLnBrk="1" latinLnBrk="0" hangingPunct="1">
              <a:spcBef>
                <a:spcPts val="0"/>
              </a:spcBef>
              <a:spcAft>
                <a:spcPts val="600"/>
              </a:spcAft>
              <a:buClr>
                <a:schemeClr val="bg2"/>
              </a:buClr>
              <a:buFont typeface="Wingdings 2" pitchFamily="18" charset="2"/>
              <a:buChar char="ò"/>
              <a:defRPr lang="en-US" sz="1800" kern="1200" dirty="0" smtClean="0">
                <a:solidFill>
                  <a:schemeClr val="tx1"/>
                </a:solidFill>
                <a:latin typeface="+mn-lt"/>
                <a:ea typeface="+mn-ea"/>
                <a:cs typeface="+mn-cs"/>
              </a:defRPr>
            </a:lvl6pPr>
            <a:lvl7pPr marL="3205163" indent="-461963" algn="l" defTabSz="914400" rtl="0" eaLnBrk="1" latinLnBrk="0" hangingPunct="1">
              <a:spcBef>
                <a:spcPts val="0"/>
              </a:spcBef>
              <a:spcAft>
                <a:spcPts val="600"/>
              </a:spcAft>
              <a:buFont typeface="Wingdings 2" pitchFamily="18" charset="2"/>
              <a:buChar char="ò"/>
              <a:defRPr lang="en-US" sz="1800" kern="1200" dirty="0" smtClean="0">
                <a:solidFill>
                  <a:schemeClr val="tx1"/>
                </a:solidFill>
                <a:latin typeface="+mn-lt"/>
                <a:ea typeface="+mn-ea"/>
                <a:cs typeface="+mn-cs"/>
              </a:defRPr>
            </a:lvl7pPr>
            <a:lvl8pPr marL="3657600" indent="-461963" algn="l" defTabSz="914400" rtl="0" eaLnBrk="1" latinLnBrk="0" hangingPunct="1">
              <a:spcBef>
                <a:spcPts val="0"/>
              </a:spcBef>
              <a:spcAft>
                <a:spcPts val="600"/>
              </a:spcAft>
              <a:buClr>
                <a:schemeClr val="bg2"/>
              </a:buClr>
              <a:buFont typeface="Wingdings 2" pitchFamily="18" charset="2"/>
              <a:buChar char="ò"/>
              <a:defRPr lang="en-US" sz="1800" kern="1200" dirty="0" smtClean="0">
                <a:solidFill>
                  <a:schemeClr val="tx1"/>
                </a:solidFill>
                <a:latin typeface="+mn-lt"/>
                <a:ea typeface="+mn-ea"/>
                <a:cs typeface="+mn-cs"/>
              </a:defRPr>
            </a:lvl8pPr>
            <a:lvl9pPr marL="4119563" indent="-461963" algn="l" defTabSz="914400" rtl="0" eaLnBrk="1" latinLnBrk="0" hangingPunct="1">
              <a:spcBef>
                <a:spcPts val="0"/>
              </a:spcBef>
              <a:spcAft>
                <a:spcPts val="600"/>
              </a:spcAft>
              <a:buFont typeface="Wingdings 2" pitchFamily="18" charset="2"/>
              <a:buChar char="ò"/>
              <a:defRPr lang="en-US" sz="1800" kern="1200" dirty="0" smtClean="0">
                <a:solidFill>
                  <a:schemeClr val="tx1"/>
                </a:solidFill>
                <a:latin typeface="+mn-lt"/>
                <a:ea typeface="+mn-ea"/>
                <a:cs typeface="+mn-cs"/>
              </a:defRPr>
            </a:lvl9pPr>
          </a:lstStyle>
          <a:p>
            <a:pPr marL="0" indent="0">
              <a:buFont typeface="Wingdings 2" pitchFamily="18" charset="2"/>
              <a:buNone/>
            </a:pPr>
            <a:r>
              <a:rPr lang="en-US" sz="4800" b="1" dirty="0" smtClean="0"/>
              <a:t>Who is Wonder Woman 2.0 in her day job?</a:t>
            </a:r>
          </a:p>
        </p:txBody>
      </p:sp>
    </p:spTree>
    <p:extLst>
      <p:ext uri="{BB962C8B-B14F-4D97-AF65-F5344CB8AC3E}">
        <p14:creationId xmlns:p14="http://schemas.microsoft.com/office/powerpoint/2010/main" val="402290664"/>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463" y="274638"/>
            <a:ext cx="9028537" cy="1143000"/>
          </a:xfrm>
        </p:spPr>
        <p:txBody>
          <a:bodyPr/>
          <a:lstStyle/>
          <a:p>
            <a:r>
              <a:rPr lang="en-US" sz="3600" dirty="0" smtClean="0"/>
              <a:t>Boje’s Diagnosis-Projects-Implementation-Evaluation (DPIE) #1 to envision a </a:t>
            </a:r>
            <a:br>
              <a:rPr lang="en-US" sz="3600" dirty="0" smtClean="0"/>
            </a:br>
            <a:r>
              <a:rPr lang="en-US" sz="3600" dirty="0" smtClean="0"/>
              <a:t>SCHOOL OF SUSTAINABILITY</a:t>
            </a:r>
            <a:endParaRPr lang="en-US" sz="3600" dirty="0"/>
          </a:p>
        </p:txBody>
      </p:sp>
      <p:pic>
        <p:nvPicPr>
          <p:cNvPr id="5" name="Picture 4"/>
          <p:cNvPicPr>
            <a:picLocks noChangeAspect="1"/>
          </p:cNvPicPr>
          <p:nvPr/>
        </p:nvPicPr>
        <p:blipFill>
          <a:blip r:embed="rId2"/>
          <a:stretch>
            <a:fillRect/>
          </a:stretch>
        </p:blipFill>
        <p:spPr>
          <a:xfrm>
            <a:off x="115463" y="1707982"/>
            <a:ext cx="8877793" cy="5150018"/>
          </a:xfrm>
          <a:prstGeom prst="rect">
            <a:avLst/>
          </a:prstGeom>
        </p:spPr>
      </p:pic>
    </p:spTree>
    <p:extLst>
      <p:ext uri="{BB962C8B-B14F-4D97-AF65-F5344CB8AC3E}">
        <p14:creationId xmlns:p14="http://schemas.microsoft.com/office/powerpoint/2010/main" val="2741013303"/>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29282" y="304799"/>
            <a:ext cx="5762322" cy="1447800"/>
          </a:xfrm>
        </p:spPr>
        <p:txBody>
          <a:bodyPr/>
          <a:lstStyle/>
          <a:p>
            <a:r>
              <a:rPr lang="en-US" sz="4000" dirty="0" smtClean="0">
                <a:hlinkClick r:id="rId2"/>
              </a:rPr>
              <a:t>Click here for NMSU’s STARS report</a:t>
            </a:r>
            <a:endParaRPr lang="en-US" sz="4000" dirty="0"/>
          </a:p>
        </p:txBody>
      </p:sp>
      <p:sp>
        <p:nvSpPr>
          <p:cNvPr id="3" name="Content Placeholder 2"/>
          <p:cNvSpPr>
            <a:spLocks noGrp="1"/>
          </p:cNvSpPr>
          <p:nvPr>
            <p:ph sz="quarter" idx="13"/>
          </p:nvPr>
        </p:nvSpPr>
        <p:spPr/>
        <p:txBody>
          <a:bodyPr/>
          <a:lstStyle/>
          <a:p>
            <a:pPr marL="0" indent="0">
              <a:buNone/>
            </a:pPr>
            <a:r>
              <a:rPr lang="en-US" b="1" i="1" dirty="0" smtClean="0"/>
              <a:t>We use STARS to measure People, Planet, and Profit</a:t>
            </a:r>
            <a:endParaRPr lang="en-US" b="1" i="1" dirty="0"/>
          </a:p>
        </p:txBody>
      </p:sp>
      <p:sp>
        <p:nvSpPr>
          <p:cNvPr id="4" name="Text Placeholder 10"/>
          <p:cNvSpPr txBox="1">
            <a:spLocks/>
          </p:cNvSpPr>
          <p:nvPr/>
        </p:nvSpPr>
        <p:spPr>
          <a:xfrm>
            <a:off x="4064000" y="2973290"/>
            <a:ext cx="4737100" cy="3505199"/>
          </a:xfrm>
          <a:prstGeom prst="rect">
            <a:avLst/>
          </a:prstGeom>
        </p:spPr>
        <p:txBody>
          <a:bodyPr>
            <a:normAutofit fontScale="925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4800" dirty="0" smtClean="0"/>
              <a:t>New Mexico State University’s Sustainability Council is organized around  STARS</a:t>
            </a:r>
            <a:endParaRPr lang="en-US" sz="4400" dirty="0"/>
          </a:p>
        </p:txBody>
      </p:sp>
      <p:pic>
        <p:nvPicPr>
          <p:cNvPr id="5" name="Picture 4">
            <a:hlinkClick r:id="rId3"/>
          </p:cNvPr>
          <p:cNvPicPr/>
          <p:nvPr/>
        </p:nvPicPr>
        <p:blipFill>
          <a:blip r:embed="rId4">
            <a:extLst>
              <a:ext uri="{28A0092B-C50C-407E-A947-70E740481C1C}">
                <a14:useLocalDpi xmlns:a14="http://schemas.microsoft.com/office/drawing/2010/main" val="0"/>
              </a:ext>
            </a:extLst>
          </a:blip>
          <a:srcRect/>
          <a:stretch>
            <a:fillRect/>
          </a:stretch>
        </p:blipFill>
        <p:spPr bwMode="auto">
          <a:xfrm>
            <a:off x="239485" y="76200"/>
            <a:ext cx="2057400" cy="1828800"/>
          </a:xfrm>
          <a:prstGeom prst="rect">
            <a:avLst/>
          </a:prstGeom>
          <a:noFill/>
          <a:ln>
            <a:noFill/>
          </a:ln>
        </p:spPr>
      </p:pic>
      <p:sp>
        <p:nvSpPr>
          <p:cNvPr id="6" name="Rectangle 5"/>
          <p:cNvSpPr/>
          <p:nvPr/>
        </p:nvSpPr>
        <p:spPr>
          <a:xfrm>
            <a:off x="231831" y="6216879"/>
            <a:ext cx="8759772" cy="400110"/>
          </a:xfrm>
          <a:prstGeom prst="rect">
            <a:avLst/>
          </a:prstGeom>
        </p:spPr>
        <p:txBody>
          <a:bodyPr wrap="square">
            <a:spAutoFit/>
          </a:bodyPr>
          <a:lstStyle/>
          <a:p>
            <a:r>
              <a:rPr lang="en-US" sz="2000" dirty="0">
                <a:solidFill>
                  <a:srgbClr val="FF0000"/>
                </a:solidFill>
              </a:rPr>
              <a:t> </a:t>
            </a:r>
            <a:r>
              <a:rPr lang="en-US" sz="2000" b="1" dirty="0">
                <a:solidFill>
                  <a:srgbClr val="FF0000"/>
                </a:solidFill>
              </a:rPr>
              <a:t>Sustainability Tracking, Assessment &amp; Rating System™</a:t>
            </a:r>
            <a:endParaRPr lang="en-US" sz="2000" dirty="0">
              <a:solidFill>
                <a:srgbClr val="FF0000"/>
              </a:solidFill>
            </a:endParaRPr>
          </a:p>
        </p:txBody>
      </p:sp>
      <p:pic>
        <p:nvPicPr>
          <p:cNvPr id="7" name="Picture 6"/>
          <p:cNvPicPr>
            <a:picLocks noChangeAspect="1"/>
          </p:cNvPicPr>
          <p:nvPr/>
        </p:nvPicPr>
        <p:blipFill>
          <a:blip r:embed="rId5"/>
          <a:stretch>
            <a:fillRect/>
          </a:stretch>
        </p:blipFill>
        <p:spPr>
          <a:xfrm>
            <a:off x="1992939" y="2735323"/>
            <a:ext cx="2071061" cy="2071061"/>
          </a:xfrm>
          <a:prstGeom prst="rect">
            <a:avLst/>
          </a:prstGeom>
        </p:spPr>
      </p:pic>
      <p:pic>
        <p:nvPicPr>
          <p:cNvPr id="8" name="Picture 7"/>
          <p:cNvPicPr>
            <a:picLocks noChangeAspect="1"/>
          </p:cNvPicPr>
          <p:nvPr/>
        </p:nvPicPr>
        <p:blipFill>
          <a:blip r:embed="rId6"/>
          <a:stretch>
            <a:fillRect/>
          </a:stretch>
        </p:blipFill>
        <p:spPr>
          <a:xfrm>
            <a:off x="239485" y="4839070"/>
            <a:ext cx="1410894" cy="1410894"/>
          </a:xfrm>
          <a:prstGeom prst="rect">
            <a:avLst/>
          </a:prstGeom>
        </p:spPr>
      </p:pic>
      <p:sp>
        <p:nvSpPr>
          <p:cNvPr id="9" name="Notched Right Arrow 8"/>
          <p:cNvSpPr/>
          <p:nvPr/>
        </p:nvSpPr>
        <p:spPr>
          <a:xfrm rot="19490609">
            <a:off x="1457371" y="4591053"/>
            <a:ext cx="822960" cy="411481"/>
          </a:xfrm>
          <a:prstGeom prst="notchedRightArrow">
            <a:avLst/>
          </a:prstGeom>
          <a:ln/>
        </p:spPr>
        <p:style>
          <a:lnRef idx="1">
            <a:schemeClr val="accent2"/>
          </a:lnRef>
          <a:fillRef idx="3">
            <a:schemeClr val="accent2"/>
          </a:fillRef>
          <a:effectRef idx="2">
            <a:schemeClr val="accent2"/>
          </a:effectRef>
          <a:fontRef idx="minor">
            <a:schemeClr val="lt1"/>
          </a:fontRef>
        </p:style>
        <p:txBody>
          <a:bodyPr/>
          <a:lstStyle/>
          <a:p>
            <a:endParaRPr lang="en-US">
              <a:ln>
                <a:solidFill>
                  <a:srgbClr val="FF6600"/>
                </a:solidFill>
              </a:ln>
              <a:solidFill>
                <a:srgbClr val="FF6600"/>
              </a:solidFill>
            </a:endParaRPr>
          </a:p>
        </p:txBody>
      </p:sp>
      <p:sp>
        <p:nvSpPr>
          <p:cNvPr id="10" name="Notched Right Arrow 9"/>
          <p:cNvSpPr/>
          <p:nvPr/>
        </p:nvSpPr>
        <p:spPr>
          <a:xfrm>
            <a:off x="1296852" y="3265714"/>
            <a:ext cx="45719" cy="45719"/>
          </a:xfrm>
          <a:prstGeom prst="notch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55497908"/>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4"/>
          </p:nvPr>
        </p:nvSpPr>
        <p:spPr>
          <a:xfrm>
            <a:off x="0" y="33867"/>
            <a:ext cx="8839200" cy="228600"/>
          </a:xfrm>
        </p:spPr>
        <p:txBody>
          <a:bodyPr/>
          <a:lstStyle/>
          <a:p>
            <a:r>
              <a:rPr lang="en-US" sz="1200" dirty="0" smtClean="0"/>
              <a:t> education &amp; research of Sustainability Council</a:t>
            </a:r>
            <a:endParaRPr lang="en-US" sz="1200" dirty="0"/>
          </a:p>
        </p:txBody>
      </p:sp>
      <p:sp>
        <p:nvSpPr>
          <p:cNvPr id="3" name="Text Placeholder 2"/>
          <p:cNvSpPr>
            <a:spLocks noGrp="1"/>
          </p:cNvSpPr>
          <p:nvPr>
            <p:ph type="body" sz="quarter" idx="15"/>
          </p:nvPr>
        </p:nvSpPr>
        <p:spPr>
          <a:xfrm>
            <a:off x="0" y="304800"/>
            <a:ext cx="3962400" cy="6400800"/>
          </a:xfrm>
        </p:spPr>
        <p:txBody>
          <a:bodyPr/>
          <a:lstStyle/>
          <a:p>
            <a:r>
              <a:rPr lang="en-US" sz="2800" dirty="0" smtClean="0"/>
              <a:t>Education</a:t>
            </a:r>
            <a:endParaRPr lang="en-US" sz="2800" dirty="0"/>
          </a:p>
          <a:p>
            <a:pPr lvl="0"/>
            <a:r>
              <a:rPr lang="en-US" u="sng" dirty="0">
                <a:hlinkClick r:id="rId2"/>
              </a:rPr>
              <a:t>AC 1: Academic Courses</a:t>
            </a:r>
            <a:endParaRPr lang="en-US" dirty="0"/>
          </a:p>
          <a:p>
            <a:pPr lvl="0"/>
            <a:r>
              <a:rPr lang="en-US" u="sng" dirty="0">
                <a:hlinkClick r:id="rId3"/>
              </a:rPr>
              <a:t>AC 2: Learning Outcomes*</a:t>
            </a:r>
            <a:endParaRPr lang="en-US" dirty="0"/>
          </a:p>
          <a:p>
            <a:pPr lvl="0"/>
            <a:r>
              <a:rPr lang="en-US" u="sng" dirty="0">
                <a:hlinkClick r:id="rId4"/>
              </a:rPr>
              <a:t>AC 3: Undergraduate Program*</a:t>
            </a:r>
            <a:endParaRPr lang="en-US" dirty="0"/>
          </a:p>
          <a:p>
            <a:pPr lvl="0"/>
            <a:r>
              <a:rPr lang="en-US" u="sng" dirty="0">
                <a:hlinkClick r:id="rId5"/>
              </a:rPr>
              <a:t>AC 4: Graduate Program*</a:t>
            </a:r>
            <a:endParaRPr lang="en-US" dirty="0"/>
          </a:p>
          <a:p>
            <a:pPr lvl="0"/>
            <a:r>
              <a:rPr lang="en-US" u="sng" dirty="0">
                <a:hlinkClick r:id="rId6"/>
              </a:rPr>
              <a:t>AC 5: Immersive Experience*</a:t>
            </a:r>
            <a:endParaRPr lang="en-US" dirty="0"/>
          </a:p>
          <a:p>
            <a:pPr lvl="0"/>
            <a:r>
              <a:rPr lang="en-US" u="sng" dirty="0"/>
              <a:t>AC 6: Sustainability Literacy Assessment</a:t>
            </a:r>
            <a:endParaRPr lang="en-US" dirty="0"/>
          </a:p>
          <a:p>
            <a:pPr lvl="0"/>
            <a:r>
              <a:rPr lang="en-US" u="sng" dirty="0">
                <a:hlinkClick r:id="rId7"/>
              </a:rPr>
              <a:t>AC 7: Incentives for Developing Courses</a:t>
            </a:r>
            <a:endParaRPr lang="en-US" dirty="0"/>
          </a:p>
          <a:p>
            <a:pPr lvl="0"/>
            <a:r>
              <a:rPr lang="en-US" u="sng" dirty="0">
                <a:hlinkClick r:id="rId8"/>
              </a:rPr>
              <a:t>AC 8: Campus as a Living Laboratory</a:t>
            </a:r>
            <a:r>
              <a:rPr lang="en-US" u="sng" dirty="0" smtClean="0">
                <a:hlinkClick r:id="rId8"/>
              </a:rPr>
              <a:t>*</a:t>
            </a:r>
            <a:endParaRPr lang="en-US" u="sng" dirty="0" smtClean="0"/>
          </a:p>
          <a:p>
            <a:r>
              <a:rPr lang="en-US" dirty="0">
                <a:hlinkClick r:id="rId9"/>
              </a:rPr>
              <a:t>ER-1: Student Sustainability Educators Program</a:t>
            </a:r>
          </a:p>
          <a:p>
            <a:r>
              <a:rPr lang="en-US" dirty="0">
                <a:hlinkClick r:id="rId10"/>
              </a:rPr>
              <a:t>ER-2: Student Sustainability Outreach Campaign</a:t>
            </a:r>
          </a:p>
          <a:p>
            <a:r>
              <a:rPr lang="en-US" dirty="0">
                <a:hlinkClick r:id="rId11"/>
              </a:rPr>
              <a:t>ER-3: Sustainability in New Student Orientation</a:t>
            </a:r>
          </a:p>
          <a:p>
            <a:r>
              <a:rPr lang="en-US" dirty="0">
                <a:hlinkClick r:id="rId12"/>
              </a:rPr>
              <a:t>ER-4: Sustainability Outreach and Publications</a:t>
            </a:r>
          </a:p>
          <a:p>
            <a:r>
              <a:rPr lang="en-US" dirty="0">
                <a:hlinkClick r:id="rId13"/>
              </a:rPr>
              <a:t>Tier2-1: Student Group</a:t>
            </a:r>
          </a:p>
          <a:p>
            <a:r>
              <a:rPr lang="en-US" dirty="0"/>
              <a:t>	</a:t>
            </a:r>
            <a:r>
              <a:rPr lang="en-US" sz="1100" dirty="0">
                <a:hlinkClick r:id="rId14"/>
              </a:rPr>
              <a:t>Tier2-2: Organic Garden</a:t>
            </a:r>
          </a:p>
          <a:p>
            <a:r>
              <a:rPr lang="en-US" sz="1100" dirty="0"/>
              <a:t>	</a:t>
            </a:r>
            <a:r>
              <a:rPr lang="en-US" sz="1100" dirty="0">
                <a:hlinkClick r:id="rId15"/>
              </a:rPr>
              <a:t>Tier2-3: Model Room in a Residence Hall</a:t>
            </a:r>
          </a:p>
          <a:p>
            <a:r>
              <a:rPr lang="en-US" sz="1100" dirty="0"/>
              <a:t>	</a:t>
            </a:r>
            <a:r>
              <a:rPr lang="en-US" sz="1100" dirty="0">
                <a:hlinkClick r:id="rId16"/>
              </a:rPr>
              <a:t>Tier2-4: Themed Housing</a:t>
            </a:r>
          </a:p>
          <a:p>
            <a:r>
              <a:rPr lang="en-US" sz="1100" dirty="0"/>
              <a:t>	</a:t>
            </a:r>
            <a:r>
              <a:rPr lang="en-US" sz="1100" dirty="0">
                <a:hlinkClick r:id="rId17"/>
              </a:rPr>
              <a:t>Tier2-5: Sustainable Enterprise</a:t>
            </a:r>
          </a:p>
          <a:p>
            <a:r>
              <a:rPr lang="en-US" sz="1100" dirty="0"/>
              <a:t>	</a:t>
            </a:r>
            <a:r>
              <a:rPr lang="en-US" sz="1100" dirty="0">
                <a:hlinkClick r:id="rId18"/>
              </a:rPr>
              <a:t>Tier2-6: Sustainability Events</a:t>
            </a:r>
          </a:p>
          <a:p>
            <a:r>
              <a:rPr lang="en-US" sz="1100" dirty="0"/>
              <a:t>	</a:t>
            </a:r>
            <a:r>
              <a:rPr lang="en-US" sz="1100" dirty="0">
                <a:hlinkClick r:id="rId19"/>
              </a:rPr>
              <a:t>Tier2-7: Outdoors Program</a:t>
            </a:r>
          </a:p>
          <a:p>
            <a:r>
              <a:rPr lang="en-US" sz="1100" dirty="0"/>
              <a:t>	</a:t>
            </a:r>
            <a:r>
              <a:rPr lang="en-US" sz="1100" dirty="0">
                <a:hlinkClick r:id="rId20"/>
              </a:rPr>
              <a:t>Tier2-8: Themed Semester or Year</a:t>
            </a:r>
          </a:p>
          <a:p>
            <a:pPr lvl="0"/>
            <a:endParaRPr lang="en-US" dirty="0" smtClean="0"/>
          </a:p>
          <a:p>
            <a:endParaRPr lang="en-US" dirty="0"/>
          </a:p>
        </p:txBody>
      </p:sp>
      <p:pic>
        <p:nvPicPr>
          <p:cNvPr id="8" name="Picture 7">
            <a:hlinkClick r:id="rId21"/>
          </p:cNvPr>
          <p:cNvPicPr/>
          <p:nvPr/>
        </p:nvPicPr>
        <p:blipFill>
          <a:blip r:embed="rId22">
            <a:extLst>
              <a:ext uri="{28A0092B-C50C-407E-A947-70E740481C1C}">
                <a14:useLocalDpi xmlns:a14="http://schemas.microsoft.com/office/drawing/2010/main" val="0"/>
              </a:ext>
            </a:extLst>
          </a:blip>
          <a:srcRect/>
          <a:stretch>
            <a:fillRect/>
          </a:stretch>
        </p:blipFill>
        <p:spPr bwMode="auto">
          <a:xfrm>
            <a:off x="2971800" y="6019800"/>
            <a:ext cx="990600" cy="838200"/>
          </a:xfrm>
          <a:prstGeom prst="rect">
            <a:avLst/>
          </a:prstGeom>
          <a:noFill/>
          <a:ln>
            <a:noFill/>
          </a:ln>
        </p:spPr>
      </p:pic>
      <p:sp>
        <p:nvSpPr>
          <p:cNvPr id="9" name="Rectangle 8"/>
          <p:cNvSpPr/>
          <p:nvPr/>
        </p:nvSpPr>
        <p:spPr>
          <a:xfrm>
            <a:off x="3962400" y="0"/>
            <a:ext cx="4953000" cy="6186310"/>
          </a:xfrm>
          <a:prstGeom prst="rect">
            <a:avLst/>
          </a:prstGeom>
        </p:spPr>
        <p:txBody>
          <a:bodyPr wrap="square">
            <a:spAutoFit/>
          </a:bodyPr>
          <a:lstStyle/>
          <a:p>
            <a:r>
              <a:rPr lang="en-US" dirty="0" smtClean="0">
                <a:hlinkClick r:id="rId23"/>
              </a:rPr>
              <a:t>ER</a:t>
            </a:r>
            <a:r>
              <a:rPr lang="en-US" dirty="0">
                <a:hlinkClick r:id="rId23"/>
              </a:rPr>
              <a:t>-5: Sustainability Course </a:t>
            </a:r>
            <a:r>
              <a:rPr lang="en-US" dirty="0" smtClean="0">
                <a:hlinkClick r:id="rId23"/>
              </a:rPr>
              <a:t>Identification</a:t>
            </a:r>
            <a:endParaRPr lang="en-US" dirty="0">
              <a:hlinkClick r:id="rId23"/>
            </a:endParaRPr>
          </a:p>
          <a:p>
            <a:r>
              <a:rPr lang="en-US" dirty="0" smtClean="0">
                <a:hlinkClick r:id="rId24"/>
              </a:rPr>
              <a:t>ER</a:t>
            </a:r>
            <a:r>
              <a:rPr lang="en-US" dirty="0">
                <a:hlinkClick r:id="rId24"/>
              </a:rPr>
              <a:t>-6: Sustainability-Focused </a:t>
            </a:r>
            <a:r>
              <a:rPr lang="en-US" dirty="0" smtClean="0">
                <a:hlinkClick r:id="rId24"/>
              </a:rPr>
              <a:t>Courses</a:t>
            </a:r>
            <a:endParaRPr lang="en-US" dirty="0">
              <a:hlinkClick r:id="rId24"/>
            </a:endParaRPr>
          </a:p>
          <a:p>
            <a:r>
              <a:rPr lang="en-US" dirty="0" smtClean="0">
                <a:hlinkClick r:id="rId25"/>
              </a:rPr>
              <a:t>ER</a:t>
            </a:r>
            <a:r>
              <a:rPr lang="en-US" dirty="0">
                <a:hlinkClick r:id="rId25"/>
              </a:rPr>
              <a:t>-7: Sustainability-Related </a:t>
            </a:r>
            <a:r>
              <a:rPr lang="en-US" dirty="0" smtClean="0">
                <a:hlinkClick r:id="rId25"/>
              </a:rPr>
              <a:t>Courses</a:t>
            </a:r>
            <a:endParaRPr lang="en-US" dirty="0">
              <a:hlinkClick r:id="rId25"/>
            </a:endParaRPr>
          </a:p>
          <a:p>
            <a:r>
              <a:rPr lang="en-US" dirty="0" smtClean="0">
                <a:hlinkClick r:id="rId26"/>
              </a:rPr>
              <a:t>ER</a:t>
            </a:r>
            <a:r>
              <a:rPr lang="en-US" dirty="0">
                <a:hlinkClick r:id="rId26"/>
              </a:rPr>
              <a:t>-8: Sustainability Courses by </a:t>
            </a:r>
            <a:r>
              <a:rPr lang="en-US" dirty="0" smtClean="0">
                <a:hlinkClick r:id="rId26"/>
              </a:rPr>
              <a:t>Department</a:t>
            </a:r>
            <a:endParaRPr lang="en-US" dirty="0">
              <a:hlinkClick r:id="rId26"/>
            </a:endParaRPr>
          </a:p>
          <a:p>
            <a:r>
              <a:rPr lang="en-US" dirty="0" smtClean="0">
                <a:hlinkClick r:id="rId27"/>
              </a:rPr>
              <a:t>ER</a:t>
            </a:r>
            <a:r>
              <a:rPr lang="en-US" dirty="0">
                <a:hlinkClick r:id="rId27"/>
              </a:rPr>
              <a:t>-9: Sustainability Learning </a:t>
            </a:r>
            <a:r>
              <a:rPr lang="en-US" dirty="0" smtClean="0">
                <a:hlinkClick r:id="rId27"/>
              </a:rPr>
              <a:t>Outcomes</a:t>
            </a:r>
            <a:endParaRPr lang="en-US" dirty="0">
              <a:hlinkClick r:id="rId27"/>
            </a:endParaRPr>
          </a:p>
          <a:p>
            <a:r>
              <a:rPr lang="en-US" dirty="0" smtClean="0">
                <a:hlinkClick r:id="rId28"/>
              </a:rPr>
              <a:t>ER</a:t>
            </a:r>
            <a:r>
              <a:rPr lang="en-US" dirty="0">
                <a:hlinkClick r:id="rId28"/>
              </a:rPr>
              <a:t>-10: Undergraduate Program in </a:t>
            </a:r>
            <a:r>
              <a:rPr lang="en-US" dirty="0" smtClean="0">
                <a:hlinkClick r:id="rId28"/>
              </a:rPr>
              <a:t>Sustainability</a:t>
            </a:r>
            <a:endParaRPr lang="en-US" dirty="0">
              <a:hlinkClick r:id="rId28"/>
            </a:endParaRPr>
          </a:p>
          <a:p>
            <a:r>
              <a:rPr lang="en-US" dirty="0" smtClean="0">
                <a:hlinkClick r:id="rId29"/>
              </a:rPr>
              <a:t>ER</a:t>
            </a:r>
            <a:r>
              <a:rPr lang="en-US" dirty="0">
                <a:hlinkClick r:id="rId29"/>
              </a:rPr>
              <a:t>-11: Graduate Program in </a:t>
            </a:r>
            <a:r>
              <a:rPr lang="en-US" dirty="0" smtClean="0">
                <a:hlinkClick r:id="rId29"/>
              </a:rPr>
              <a:t>Sustainability</a:t>
            </a:r>
            <a:endParaRPr lang="en-US" dirty="0">
              <a:hlinkClick r:id="rId29"/>
            </a:endParaRPr>
          </a:p>
          <a:p>
            <a:r>
              <a:rPr lang="en-US" dirty="0" smtClean="0">
                <a:hlinkClick r:id="rId30"/>
              </a:rPr>
              <a:t>ER</a:t>
            </a:r>
            <a:r>
              <a:rPr lang="en-US" dirty="0">
                <a:hlinkClick r:id="rId30"/>
              </a:rPr>
              <a:t>-12: Sustainability Immersive </a:t>
            </a:r>
            <a:r>
              <a:rPr lang="en-US" dirty="0" smtClean="0">
                <a:hlinkClick r:id="rId30"/>
              </a:rPr>
              <a:t>Experience</a:t>
            </a:r>
            <a:endParaRPr lang="en-US" dirty="0">
              <a:hlinkClick r:id="rId30"/>
            </a:endParaRPr>
          </a:p>
          <a:p>
            <a:r>
              <a:rPr lang="en-US" dirty="0" smtClean="0">
                <a:hlinkClick r:id="rId31"/>
              </a:rPr>
              <a:t>ER</a:t>
            </a:r>
            <a:r>
              <a:rPr lang="en-US" dirty="0">
                <a:hlinkClick r:id="rId31"/>
              </a:rPr>
              <a:t>-13: Sustainability Literacy </a:t>
            </a:r>
            <a:r>
              <a:rPr lang="en-US" dirty="0" smtClean="0">
                <a:hlinkClick r:id="rId31"/>
              </a:rPr>
              <a:t>Assessment</a:t>
            </a:r>
            <a:endParaRPr lang="en-US" dirty="0">
              <a:hlinkClick r:id="rId31"/>
            </a:endParaRPr>
          </a:p>
          <a:p>
            <a:r>
              <a:rPr lang="en-US" dirty="0" smtClean="0">
                <a:hlinkClick r:id="rId32"/>
              </a:rPr>
              <a:t>ER</a:t>
            </a:r>
            <a:r>
              <a:rPr lang="en-US" dirty="0">
                <a:hlinkClick r:id="rId32"/>
              </a:rPr>
              <a:t>-14: Incentives for </a:t>
            </a:r>
            <a:r>
              <a:rPr lang="en-US" dirty="0" smtClean="0">
                <a:hlinkClick r:id="rId32"/>
              </a:rPr>
              <a:t>Dev. </a:t>
            </a:r>
            <a:r>
              <a:rPr lang="en-US" dirty="0">
                <a:hlinkClick r:id="rId32"/>
              </a:rPr>
              <a:t>Sustainability </a:t>
            </a:r>
            <a:r>
              <a:rPr lang="en-US" dirty="0" smtClean="0">
                <a:hlinkClick r:id="rId32"/>
              </a:rPr>
              <a:t>Courses</a:t>
            </a:r>
            <a:endParaRPr lang="en-US" dirty="0">
              <a:hlinkClick r:id="rId32"/>
            </a:endParaRPr>
          </a:p>
          <a:p>
            <a:r>
              <a:rPr lang="en-US" b="1" dirty="0" smtClean="0"/>
              <a:t>RESEARCH</a:t>
            </a:r>
            <a:endParaRPr lang="en-US" b="1" dirty="0"/>
          </a:p>
          <a:p>
            <a:r>
              <a:rPr lang="en-US" dirty="0" smtClean="0">
                <a:hlinkClick r:id="rId33"/>
              </a:rPr>
              <a:t>ER</a:t>
            </a:r>
            <a:r>
              <a:rPr lang="en-US" dirty="0">
                <a:hlinkClick r:id="rId33"/>
              </a:rPr>
              <a:t>-15: Sustainability Research </a:t>
            </a:r>
            <a:r>
              <a:rPr lang="en-US" dirty="0" smtClean="0">
                <a:hlinkClick r:id="rId33"/>
              </a:rPr>
              <a:t>Identification</a:t>
            </a:r>
            <a:endParaRPr lang="en-US" dirty="0">
              <a:hlinkClick r:id="rId33"/>
            </a:endParaRPr>
          </a:p>
          <a:p>
            <a:r>
              <a:rPr lang="en-US" dirty="0" smtClean="0">
                <a:hlinkClick r:id="rId34"/>
              </a:rPr>
              <a:t>ER</a:t>
            </a:r>
            <a:r>
              <a:rPr lang="en-US" dirty="0">
                <a:hlinkClick r:id="rId34"/>
              </a:rPr>
              <a:t>-16: Faculty Involved in Sustainability </a:t>
            </a:r>
            <a:r>
              <a:rPr lang="en-US" dirty="0" smtClean="0">
                <a:hlinkClick r:id="rId34"/>
              </a:rPr>
              <a:t>Research</a:t>
            </a:r>
            <a:endParaRPr lang="en-US" dirty="0">
              <a:hlinkClick r:id="rId34"/>
            </a:endParaRPr>
          </a:p>
          <a:p>
            <a:r>
              <a:rPr lang="en-US" dirty="0" smtClean="0">
                <a:hlinkClick r:id="rId35"/>
              </a:rPr>
              <a:t>ER</a:t>
            </a:r>
            <a:r>
              <a:rPr lang="en-US" dirty="0">
                <a:hlinkClick r:id="rId35"/>
              </a:rPr>
              <a:t>-17: Departments Involved in Sustainability </a:t>
            </a:r>
            <a:r>
              <a:rPr lang="en-US" dirty="0" smtClean="0">
                <a:hlinkClick r:id="rId35"/>
              </a:rPr>
              <a:t>Research</a:t>
            </a:r>
            <a:endParaRPr lang="en-US" dirty="0">
              <a:hlinkClick r:id="rId35"/>
            </a:endParaRPr>
          </a:p>
          <a:p>
            <a:r>
              <a:rPr lang="en-US" dirty="0" smtClean="0">
                <a:hlinkClick r:id="rId36"/>
              </a:rPr>
              <a:t>ER</a:t>
            </a:r>
            <a:r>
              <a:rPr lang="en-US" dirty="0">
                <a:hlinkClick r:id="rId36"/>
              </a:rPr>
              <a:t>-18: Sustainability Research </a:t>
            </a:r>
            <a:r>
              <a:rPr lang="en-US" dirty="0" smtClean="0">
                <a:hlinkClick r:id="rId36"/>
              </a:rPr>
              <a:t>Incentives</a:t>
            </a:r>
            <a:endParaRPr lang="en-US" dirty="0">
              <a:hlinkClick r:id="rId36"/>
            </a:endParaRPr>
          </a:p>
          <a:p>
            <a:r>
              <a:rPr lang="en-US" dirty="0" smtClean="0">
                <a:hlinkClick r:id="rId37"/>
              </a:rPr>
              <a:t>ER</a:t>
            </a:r>
            <a:r>
              <a:rPr lang="en-US" dirty="0">
                <a:hlinkClick r:id="rId37"/>
              </a:rPr>
              <a:t>-19: Interdisciplinary Research in Tenure and Promotion</a:t>
            </a:r>
            <a:r>
              <a:rPr lang="en-US" b="1" dirty="0" smtClean="0">
                <a:hlinkClick r:id="rId37"/>
              </a:rPr>
              <a:t> </a:t>
            </a:r>
            <a:r>
              <a:rPr lang="en-US" u="sng" dirty="0" smtClean="0">
                <a:hlinkClick r:id="rId38"/>
              </a:rPr>
              <a:t>AC </a:t>
            </a:r>
            <a:r>
              <a:rPr lang="en-US" u="sng" dirty="0">
                <a:hlinkClick r:id="rId38"/>
              </a:rPr>
              <a:t>9: Academic Research*</a:t>
            </a:r>
            <a:endParaRPr lang="en-US" dirty="0"/>
          </a:p>
          <a:p>
            <a:pPr lvl="0"/>
            <a:r>
              <a:rPr lang="en-US" u="sng" dirty="0">
                <a:hlinkClick r:id="rId39"/>
              </a:rPr>
              <a:t>AC 10: Support for Research*</a:t>
            </a:r>
            <a:endParaRPr lang="en-US" dirty="0"/>
          </a:p>
          <a:p>
            <a:pPr lvl="0"/>
            <a:r>
              <a:rPr lang="en-US" u="sng" dirty="0">
                <a:hlinkClick r:id="rId40"/>
              </a:rPr>
              <a:t>AC 11: Access to Research*</a:t>
            </a:r>
            <a:endParaRPr lang="en-US" u="sng" dirty="0"/>
          </a:p>
          <a:p>
            <a:endParaRPr lang="en-US" dirty="0"/>
          </a:p>
        </p:txBody>
      </p:sp>
    </p:spTree>
    <p:extLst>
      <p:ext uri="{BB962C8B-B14F-4D97-AF65-F5344CB8AC3E}">
        <p14:creationId xmlns:p14="http://schemas.microsoft.com/office/powerpoint/2010/main" val="2013861989"/>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4"/>
          </p:nvPr>
        </p:nvSpPr>
        <p:spPr>
          <a:xfrm>
            <a:off x="152400" y="304800"/>
            <a:ext cx="8839200" cy="457200"/>
          </a:xfrm>
        </p:spPr>
        <p:txBody>
          <a:bodyPr/>
          <a:lstStyle/>
          <a:p>
            <a:r>
              <a:rPr lang="en-US" sz="2800" dirty="0" smtClean="0"/>
              <a:t>OPERATIONS</a:t>
            </a:r>
            <a:endParaRPr lang="en-US" sz="2800" dirty="0"/>
          </a:p>
        </p:txBody>
      </p:sp>
      <p:sp>
        <p:nvSpPr>
          <p:cNvPr id="3" name="Text Placeholder 2"/>
          <p:cNvSpPr>
            <a:spLocks noGrp="1"/>
          </p:cNvSpPr>
          <p:nvPr>
            <p:ph type="body" sz="quarter" idx="15"/>
          </p:nvPr>
        </p:nvSpPr>
        <p:spPr>
          <a:xfrm>
            <a:off x="4191000" y="0"/>
            <a:ext cx="4724400" cy="4802635"/>
          </a:xfrm>
        </p:spPr>
        <p:txBody>
          <a:bodyPr/>
          <a:lstStyle/>
          <a:p>
            <a:r>
              <a:rPr lang="en-US" sz="2400" dirty="0" smtClean="0"/>
              <a:t>Purchasing</a:t>
            </a:r>
            <a:endParaRPr lang="en-US" sz="2400" dirty="0"/>
          </a:p>
          <a:p>
            <a:pPr lvl="0"/>
            <a:r>
              <a:rPr lang="en-US" sz="1600" dirty="0">
                <a:hlinkClick r:id="rId2"/>
              </a:rPr>
              <a:t>OP 12: Electronics Purchasing</a:t>
            </a:r>
            <a:endParaRPr lang="en-US" sz="1600" dirty="0"/>
          </a:p>
          <a:p>
            <a:pPr lvl="0"/>
            <a:r>
              <a:rPr lang="en-US" sz="1600" dirty="0">
                <a:hlinkClick r:id="rId3"/>
              </a:rPr>
              <a:t>OP 13: Cleaning Product Purchasing</a:t>
            </a:r>
            <a:endParaRPr lang="en-US" sz="1600" dirty="0"/>
          </a:p>
          <a:p>
            <a:pPr lvl="0"/>
            <a:r>
              <a:rPr lang="en-US" sz="1600" dirty="0">
                <a:hlinkClick r:id="rId4"/>
              </a:rPr>
              <a:t>OP 14: Office Paper Purchasing</a:t>
            </a:r>
            <a:endParaRPr lang="en-US" sz="1600" dirty="0"/>
          </a:p>
          <a:p>
            <a:pPr lvl="0"/>
            <a:r>
              <a:rPr lang="en-US" sz="1600" dirty="0">
                <a:hlinkClick r:id="rId5"/>
              </a:rPr>
              <a:t>OP 15: Inclusive and Local Purchasing</a:t>
            </a:r>
            <a:endParaRPr lang="en-US" sz="1600" dirty="0"/>
          </a:p>
          <a:p>
            <a:pPr lvl="0"/>
            <a:r>
              <a:rPr lang="en-US" sz="1600" dirty="0">
                <a:hlinkClick r:id="rId6"/>
              </a:rPr>
              <a:t>OP 16: Life Cycle Cost Analysis</a:t>
            </a:r>
            <a:endParaRPr lang="en-US" sz="1600" dirty="0"/>
          </a:p>
          <a:p>
            <a:pPr lvl="0"/>
            <a:r>
              <a:rPr lang="en-US" sz="1600" dirty="0">
                <a:hlinkClick r:id="rId7"/>
              </a:rPr>
              <a:t>OP 17: Guidelines for Business Partners</a:t>
            </a:r>
            <a:endParaRPr lang="en-US" sz="2000" dirty="0"/>
          </a:p>
          <a:p>
            <a:r>
              <a:rPr lang="en-US" sz="2400" dirty="0"/>
              <a:t>Transportation</a:t>
            </a:r>
          </a:p>
          <a:p>
            <a:pPr lvl="0"/>
            <a:r>
              <a:rPr lang="en-US" sz="1600" dirty="0">
                <a:hlinkClick r:id="rId8"/>
              </a:rPr>
              <a:t>OP 18: Campus Fleet*</a:t>
            </a:r>
            <a:endParaRPr lang="en-US" sz="1600" dirty="0"/>
          </a:p>
          <a:p>
            <a:pPr lvl="0"/>
            <a:r>
              <a:rPr lang="en-US" sz="1600" dirty="0">
                <a:hlinkClick r:id="rId9"/>
              </a:rPr>
              <a:t>OP 19: Student Commute Modal Split*</a:t>
            </a:r>
            <a:endParaRPr lang="en-US" sz="1600" dirty="0"/>
          </a:p>
          <a:p>
            <a:pPr lvl="0"/>
            <a:r>
              <a:rPr lang="en-US" sz="1600" dirty="0">
                <a:hlinkClick r:id="rId10"/>
              </a:rPr>
              <a:t>OP 20: Employee Commute Modal Split</a:t>
            </a:r>
            <a:endParaRPr lang="en-US" sz="1600" dirty="0"/>
          </a:p>
          <a:p>
            <a:pPr lvl="0"/>
            <a:r>
              <a:rPr lang="en-US" sz="1600" dirty="0">
                <a:hlinkClick r:id="rId11"/>
              </a:rPr>
              <a:t>OP 21: Support for Sustainable Transportation</a:t>
            </a:r>
            <a:endParaRPr lang="en-US" sz="1600" dirty="0"/>
          </a:p>
          <a:p>
            <a:r>
              <a:rPr lang="en-US" sz="2400" dirty="0"/>
              <a:t>Waste</a:t>
            </a:r>
          </a:p>
          <a:p>
            <a:pPr lvl="0"/>
            <a:r>
              <a:rPr lang="en-US" sz="1600" dirty="0">
                <a:hlinkClick r:id="rId12"/>
              </a:rPr>
              <a:t>OP 22: Waste Minimization</a:t>
            </a:r>
            <a:endParaRPr lang="en-US" sz="1600" dirty="0"/>
          </a:p>
          <a:p>
            <a:pPr lvl="0"/>
            <a:r>
              <a:rPr lang="en-US" sz="1600" dirty="0">
                <a:hlinkClick r:id="rId13"/>
              </a:rPr>
              <a:t>OP 23: Waste Diversion</a:t>
            </a:r>
            <a:endParaRPr lang="en-US" sz="1600" dirty="0"/>
          </a:p>
          <a:p>
            <a:pPr lvl="0"/>
            <a:r>
              <a:rPr lang="en-US" sz="1600" dirty="0">
                <a:hlinkClick r:id="rId14"/>
              </a:rPr>
              <a:t>OP 24: Construction and Demolition Waste Diversion*</a:t>
            </a:r>
            <a:endParaRPr lang="en-US" sz="1600" dirty="0"/>
          </a:p>
          <a:p>
            <a:pPr lvl="0"/>
            <a:r>
              <a:rPr lang="en-US" sz="1600" dirty="0">
                <a:hlinkClick r:id="rId15"/>
              </a:rPr>
              <a:t>OP 25: Hazardous Waste Management</a:t>
            </a:r>
            <a:endParaRPr lang="en-US" dirty="0"/>
          </a:p>
          <a:p>
            <a:r>
              <a:rPr lang="en-US" sz="2400" dirty="0"/>
              <a:t>Water</a:t>
            </a:r>
          </a:p>
          <a:p>
            <a:pPr lvl="0"/>
            <a:r>
              <a:rPr lang="en-US" sz="1600" dirty="0">
                <a:hlinkClick r:id="rId16"/>
              </a:rPr>
              <a:t>OP 26: Water Use</a:t>
            </a:r>
            <a:endParaRPr lang="en-US" sz="1600" dirty="0"/>
          </a:p>
          <a:p>
            <a:pPr lvl="0"/>
            <a:r>
              <a:rPr lang="en-US" sz="1600" dirty="0">
                <a:hlinkClick r:id="rId17"/>
              </a:rPr>
              <a:t>OP 27: Rainwater Management</a:t>
            </a:r>
            <a:endParaRPr lang="en-US" sz="1600" dirty="0"/>
          </a:p>
          <a:p>
            <a:r>
              <a:rPr lang="en-US" sz="1600" dirty="0">
                <a:hlinkClick r:id="rId18"/>
              </a:rPr>
              <a:t>OP 28: Wastewater Management</a:t>
            </a:r>
            <a:r>
              <a:rPr lang="en-US" sz="1600" dirty="0"/>
              <a:t> </a:t>
            </a:r>
            <a:endParaRPr lang="en-US" sz="1100" dirty="0"/>
          </a:p>
        </p:txBody>
      </p:sp>
      <p:pic>
        <p:nvPicPr>
          <p:cNvPr id="8" name="Picture 7">
            <a:hlinkClick r:id="rId19"/>
          </p:cNvPr>
          <p:cNvPicPr/>
          <p:nvPr/>
        </p:nvPicPr>
        <p:blipFill>
          <a:blip r:embed="rId20">
            <a:extLst>
              <a:ext uri="{28A0092B-C50C-407E-A947-70E740481C1C}">
                <a14:useLocalDpi xmlns:a14="http://schemas.microsoft.com/office/drawing/2010/main" val="0"/>
              </a:ext>
            </a:extLst>
          </a:blip>
          <a:srcRect/>
          <a:stretch>
            <a:fillRect/>
          </a:stretch>
        </p:blipFill>
        <p:spPr bwMode="auto">
          <a:xfrm>
            <a:off x="2514600" y="304800"/>
            <a:ext cx="1600200" cy="1600200"/>
          </a:xfrm>
          <a:prstGeom prst="rect">
            <a:avLst/>
          </a:prstGeom>
          <a:noFill/>
          <a:ln>
            <a:noFill/>
          </a:ln>
        </p:spPr>
      </p:pic>
      <p:sp>
        <p:nvSpPr>
          <p:cNvPr id="4" name="Rectangle 3"/>
          <p:cNvSpPr/>
          <p:nvPr/>
        </p:nvSpPr>
        <p:spPr>
          <a:xfrm>
            <a:off x="0" y="1676400"/>
            <a:ext cx="4572000" cy="4339650"/>
          </a:xfrm>
          <a:prstGeom prst="rect">
            <a:avLst/>
          </a:prstGeom>
        </p:spPr>
        <p:txBody>
          <a:bodyPr>
            <a:spAutoFit/>
          </a:bodyPr>
          <a:lstStyle/>
          <a:p>
            <a:r>
              <a:rPr lang="en-US" sz="2000" dirty="0"/>
              <a:t>Air &amp; Climate</a:t>
            </a:r>
          </a:p>
          <a:p>
            <a:pPr lvl="0"/>
            <a:r>
              <a:rPr lang="en-US" sz="1600" dirty="0">
                <a:hlinkClick r:id="rId21"/>
              </a:rPr>
              <a:t>OP 1: Greenhouse Gas Emissions</a:t>
            </a:r>
            <a:endParaRPr lang="en-US" sz="1600" dirty="0"/>
          </a:p>
          <a:p>
            <a:pPr lvl="0"/>
            <a:r>
              <a:rPr lang="en-US" sz="1600" dirty="0">
                <a:hlinkClick r:id="rId22"/>
              </a:rPr>
              <a:t>OP 2: Outdoor Air Quality</a:t>
            </a:r>
            <a:endParaRPr lang="en-US" sz="1600" dirty="0"/>
          </a:p>
          <a:p>
            <a:r>
              <a:rPr lang="en-US" sz="2000" dirty="0"/>
              <a:t>Buildings</a:t>
            </a:r>
          </a:p>
          <a:p>
            <a:pPr lvl="0"/>
            <a:r>
              <a:rPr lang="en-US" sz="1600" dirty="0">
                <a:hlinkClick r:id="rId23"/>
              </a:rPr>
              <a:t>OP 3: Building Operations and Maintenance*</a:t>
            </a:r>
            <a:endParaRPr lang="en-US" sz="1600" dirty="0"/>
          </a:p>
          <a:p>
            <a:pPr lvl="0"/>
            <a:r>
              <a:rPr lang="en-US" sz="1600" dirty="0">
                <a:hlinkClick r:id="rId24"/>
              </a:rPr>
              <a:t>OP 4: Building Design and Construction*</a:t>
            </a:r>
            <a:endParaRPr lang="en-US" sz="1600" dirty="0"/>
          </a:p>
          <a:p>
            <a:pPr lvl="0"/>
            <a:r>
              <a:rPr lang="en-US" sz="1600" dirty="0">
                <a:hlinkClick r:id="rId25"/>
              </a:rPr>
              <a:t>OP 5: Indoor Air Quality</a:t>
            </a:r>
            <a:endParaRPr lang="en-US" sz="1600" dirty="0"/>
          </a:p>
          <a:p>
            <a:r>
              <a:rPr lang="en-US" sz="2000" dirty="0"/>
              <a:t>Dining Services</a:t>
            </a:r>
          </a:p>
          <a:p>
            <a:pPr lvl="0"/>
            <a:r>
              <a:rPr lang="en-US" sz="1600" dirty="0">
                <a:hlinkClick r:id="rId26"/>
              </a:rPr>
              <a:t>OP 6: Food and Beverage Purchasing*</a:t>
            </a:r>
            <a:endParaRPr lang="en-US" sz="1600" dirty="0"/>
          </a:p>
          <a:p>
            <a:pPr lvl="0"/>
            <a:r>
              <a:rPr lang="en-US" sz="1600" dirty="0">
                <a:hlinkClick r:id="rId27"/>
              </a:rPr>
              <a:t>OP 7: Low Impact Dining*</a:t>
            </a:r>
            <a:endParaRPr lang="en-US" sz="1600" dirty="0"/>
          </a:p>
          <a:p>
            <a:r>
              <a:rPr lang="en-US" sz="2000" dirty="0"/>
              <a:t>Energy</a:t>
            </a:r>
          </a:p>
          <a:p>
            <a:pPr lvl="0"/>
            <a:r>
              <a:rPr lang="en-US" sz="1600" dirty="0">
                <a:hlinkClick r:id="rId28"/>
              </a:rPr>
              <a:t>OP 8: Building Energy Consumption</a:t>
            </a:r>
            <a:endParaRPr lang="en-US" sz="1600" dirty="0"/>
          </a:p>
          <a:p>
            <a:pPr lvl="0"/>
            <a:r>
              <a:rPr lang="en-US" sz="1600" dirty="0">
                <a:hlinkClick r:id="rId29"/>
              </a:rPr>
              <a:t>OP 9: Clean and Renewable Energy</a:t>
            </a:r>
            <a:endParaRPr lang="en-US" sz="1600" dirty="0"/>
          </a:p>
          <a:p>
            <a:r>
              <a:rPr lang="en-US" sz="2000" dirty="0"/>
              <a:t>Grounds</a:t>
            </a:r>
            <a:br>
              <a:rPr lang="en-US" sz="2000" dirty="0"/>
            </a:br>
            <a:r>
              <a:rPr lang="en-US" sz="1600" dirty="0">
                <a:hlinkClick r:id="rId30"/>
              </a:rPr>
              <a:t>OP 10: Landscape Management*</a:t>
            </a:r>
            <a:endParaRPr lang="en-US" sz="1600" dirty="0"/>
          </a:p>
          <a:p>
            <a:pPr lvl="0"/>
            <a:r>
              <a:rPr lang="en-US" sz="1600" dirty="0">
                <a:hlinkClick r:id="rId31"/>
              </a:rPr>
              <a:t>OP 11: Biodiversity*</a:t>
            </a:r>
            <a:endParaRPr lang="en-US" sz="1600" dirty="0"/>
          </a:p>
        </p:txBody>
      </p:sp>
    </p:spTree>
    <p:extLst>
      <p:ext uri="{BB962C8B-B14F-4D97-AF65-F5344CB8AC3E}">
        <p14:creationId xmlns:p14="http://schemas.microsoft.com/office/powerpoint/2010/main" val="3374195499"/>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4"/>
          </p:nvPr>
        </p:nvSpPr>
        <p:spPr>
          <a:xfrm>
            <a:off x="152400" y="304800"/>
            <a:ext cx="8839200" cy="457200"/>
          </a:xfrm>
        </p:spPr>
        <p:txBody>
          <a:bodyPr/>
          <a:lstStyle/>
          <a:p>
            <a:r>
              <a:rPr lang="en-US" sz="2800" dirty="0" smtClean="0"/>
              <a:t>PAE</a:t>
            </a:r>
            <a:endParaRPr lang="en-US" sz="2800" dirty="0"/>
          </a:p>
        </p:txBody>
      </p:sp>
      <p:sp>
        <p:nvSpPr>
          <p:cNvPr id="3" name="Text Placeholder 2"/>
          <p:cNvSpPr>
            <a:spLocks noGrp="1"/>
          </p:cNvSpPr>
          <p:nvPr>
            <p:ph type="body" sz="quarter" idx="15"/>
          </p:nvPr>
        </p:nvSpPr>
        <p:spPr>
          <a:xfrm>
            <a:off x="4419600" y="838200"/>
            <a:ext cx="4724400" cy="4953000"/>
          </a:xfrm>
        </p:spPr>
        <p:txBody>
          <a:bodyPr/>
          <a:lstStyle/>
          <a:p>
            <a:r>
              <a:rPr lang="en-US" sz="2000" dirty="0"/>
              <a:t>Campus Engagement</a:t>
            </a:r>
          </a:p>
          <a:p>
            <a:r>
              <a:rPr lang="en-US" sz="2000" dirty="0">
                <a:hlinkClick r:id="rId2"/>
              </a:rPr>
              <a:t>EN 1: Student Educators Program</a:t>
            </a:r>
          </a:p>
          <a:p>
            <a:r>
              <a:rPr lang="en-US" sz="2000" dirty="0">
                <a:hlinkClick r:id="rId3"/>
              </a:rPr>
              <a:t>EN 2: Student Orientation*</a:t>
            </a:r>
          </a:p>
          <a:p>
            <a:r>
              <a:rPr lang="en-US" sz="2000" dirty="0">
                <a:hlinkClick r:id="rId4"/>
              </a:rPr>
              <a:t>EN 3: Student Life</a:t>
            </a:r>
          </a:p>
          <a:p>
            <a:r>
              <a:rPr lang="en-US" sz="2000" dirty="0">
                <a:hlinkClick r:id="rId5"/>
              </a:rPr>
              <a:t>EN 4: Outreach Materials and Publications</a:t>
            </a:r>
          </a:p>
          <a:p>
            <a:r>
              <a:rPr lang="en-US" sz="2000" dirty="0">
                <a:hlinkClick r:id="rId6"/>
              </a:rPr>
              <a:t>EN 5: Outreach Campaign</a:t>
            </a:r>
          </a:p>
          <a:p>
            <a:r>
              <a:rPr lang="en-US" sz="2000" dirty="0">
                <a:hlinkClick r:id="rId7"/>
              </a:rPr>
              <a:t>EN 6: Employee Educators Program</a:t>
            </a:r>
          </a:p>
          <a:p>
            <a:r>
              <a:rPr lang="en-US" sz="2000" dirty="0">
                <a:hlinkClick r:id="rId8"/>
              </a:rPr>
              <a:t>EN 7: Employee Orientation</a:t>
            </a:r>
          </a:p>
          <a:p>
            <a:r>
              <a:rPr lang="en-US" sz="2000" dirty="0">
                <a:hlinkClick r:id="rId9"/>
              </a:rPr>
              <a:t>EN 8: Staff Professional Development</a:t>
            </a:r>
          </a:p>
          <a:p>
            <a:r>
              <a:rPr lang="en-US" sz="2000" dirty="0"/>
              <a:t>Public Engagement</a:t>
            </a:r>
          </a:p>
          <a:p>
            <a:r>
              <a:rPr lang="en-US" sz="2000" dirty="0">
                <a:hlinkClick r:id="rId10"/>
              </a:rPr>
              <a:t>EN 9: Community Partnerships</a:t>
            </a:r>
          </a:p>
          <a:p>
            <a:r>
              <a:rPr lang="en-US" sz="2000" dirty="0">
                <a:hlinkClick r:id="rId11"/>
              </a:rPr>
              <a:t>EN 10: Inter-Campus Collaboration</a:t>
            </a:r>
          </a:p>
          <a:p>
            <a:r>
              <a:rPr lang="en-US" sz="2000" dirty="0">
                <a:hlinkClick r:id="rId12"/>
              </a:rPr>
              <a:t>EN 11: Continuing Education*</a:t>
            </a:r>
          </a:p>
          <a:p>
            <a:r>
              <a:rPr lang="en-US" sz="2000" dirty="0">
                <a:hlinkClick r:id="rId13"/>
              </a:rPr>
              <a:t>EN 12: Community Service</a:t>
            </a:r>
          </a:p>
          <a:p>
            <a:r>
              <a:rPr lang="en-US" sz="2000" dirty="0">
                <a:hlinkClick r:id="rId14"/>
              </a:rPr>
              <a:t>EN 13: Community Stakeholder Engagement</a:t>
            </a:r>
          </a:p>
          <a:p>
            <a:r>
              <a:rPr lang="en-US" sz="2000" dirty="0">
                <a:hlinkClick r:id="rId15"/>
              </a:rPr>
              <a:t>EN 14: Participation in Public Policy</a:t>
            </a:r>
          </a:p>
          <a:p>
            <a:r>
              <a:rPr lang="en-US" sz="2000" dirty="0">
                <a:hlinkClick r:id="rId16"/>
              </a:rPr>
              <a:t>EN 15: Trademark Licensing*</a:t>
            </a:r>
          </a:p>
          <a:p>
            <a:r>
              <a:rPr lang="en-US" sz="2000" dirty="0">
                <a:hlinkClick r:id="rId17"/>
              </a:rPr>
              <a:t>EN 16: Hospital Network*</a:t>
            </a:r>
          </a:p>
          <a:p>
            <a:endParaRPr lang="en-US" sz="2000" dirty="0"/>
          </a:p>
        </p:txBody>
      </p:sp>
      <p:pic>
        <p:nvPicPr>
          <p:cNvPr id="8" name="Picture 7">
            <a:hlinkClick r:id="rId18"/>
          </p:cNvPr>
          <p:cNvPicPr/>
          <p:nvPr/>
        </p:nvPicPr>
        <p:blipFill>
          <a:blip r:embed="rId19">
            <a:extLst>
              <a:ext uri="{28A0092B-C50C-407E-A947-70E740481C1C}">
                <a14:useLocalDpi xmlns:a14="http://schemas.microsoft.com/office/drawing/2010/main" val="0"/>
              </a:ext>
            </a:extLst>
          </a:blip>
          <a:srcRect/>
          <a:stretch>
            <a:fillRect/>
          </a:stretch>
        </p:blipFill>
        <p:spPr bwMode="auto">
          <a:xfrm>
            <a:off x="7772400" y="152400"/>
            <a:ext cx="1219200" cy="990600"/>
          </a:xfrm>
          <a:prstGeom prst="rect">
            <a:avLst/>
          </a:prstGeom>
          <a:noFill/>
          <a:ln>
            <a:noFill/>
          </a:ln>
        </p:spPr>
      </p:pic>
      <p:sp>
        <p:nvSpPr>
          <p:cNvPr id="5" name="Rectangle 4"/>
          <p:cNvSpPr/>
          <p:nvPr/>
        </p:nvSpPr>
        <p:spPr>
          <a:xfrm>
            <a:off x="0" y="762000"/>
            <a:ext cx="4572000" cy="5909311"/>
          </a:xfrm>
          <a:prstGeom prst="rect">
            <a:avLst/>
          </a:prstGeom>
        </p:spPr>
        <p:txBody>
          <a:bodyPr>
            <a:spAutoFit/>
          </a:bodyPr>
          <a:lstStyle/>
          <a:p>
            <a:r>
              <a:rPr lang="en-US" dirty="0"/>
              <a:t>Coordination, Planning &amp; Governance</a:t>
            </a:r>
          </a:p>
          <a:p>
            <a:r>
              <a:rPr lang="en-US" dirty="0">
                <a:hlinkClick r:id="rId20"/>
              </a:rPr>
              <a:t>PA 1: Sustainability Coordination</a:t>
            </a:r>
          </a:p>
          <a:p>
            <a:r>
              <a:rPr lang="en-US" dirty="0">
                <a:hlinkClick r:id="rId21"/>
              </a:rPr>
              <a:t>PA 2: Sustainability Planning</a:t>
            </a:r>
          </a:p>
          <a:p>
            <a:r>
              <a:rPr lang="en-US" dirty="0">
                <a:hlinkClick r:id="rId22"/>
              </a:rPr>
              <a:t>PA 3: Governance</a:t>
            </a:r>
          </a:p>
          <a:p>
            <a:r>
              <a:rPr lang="en-US" dirty="0"/>
              <a:t>Diversity &amp; Affordability</a:t>
            </a:r>
          </a:p>
          <a:p>
            <a:r>
              <a:rPr lang="en-US" dirty="0">
                <a:hlinkClick r:id="rId23"/>
              </a:rPr>
              <a:t>PA 4: Diversity and Equity Coordination</a:t>
            </a:r>
          </a:p>
          <a:p>
            <a:r>
              <a:rPr lang="en-US" dirty="0">
                <a:hlinkClick r:id="rId24"/>
              </a:rPr>
              <a:t>PA 5: Assessing Diversity and Equity</a:t>
            </a:r>
          </a:p>
          <a:p>
            <a:r>
              <a:rPr lang="en-US" dirty="0">
                <a:hlinkClick r:id="rId25"/>
              </a:rPr>
              <a:t>PA 6: Support for Underrepresented Groups</a:t>
            </a:r>
          </a:p>
          <a:p>
            <a:r>
              <a:rPr lang="en-US" dirty="0">
                <a:hlinkClick r:id="rId26"/>
              </a:rPr>
              <a:t>PA 7: Support for Future Faculty Diversity</a:t>
            </a:r>
          </a:p>
          <a:p>
            <a:r>
              <a:rPr lang="en-US" dirty="0">
                <a:hlinkClick r:id="rId27"/>
              </a:rPr>
              <a:t>PA 8: Affordability and Access</a:t>
            </a:r>
          </a:p>
          <a:p>
            <a:r>
              <a:rPr lang="en-US" dirty="0"/>
              <a:t>Health, Wellbeing &amp; Work</a:t>
            </a:r>
          </a:p>
          <a:p>
            <a:r>
              <a:rPr lang="en-US" dirty="0">
                <a:hlinkClick r:id="rId28"/>
              </a:rPr>
              <a:t>PA 9: Employee Compensation</a:t>
            </a:r>
          </a:p>
          <a:p>
            <a:r>
              <a:rPr lang="en-US" dirty="0">
                <a:hlinkClick r:id="rId29"/>
              </a:rPr>
              <a:t>PA 10: Assessing Employee Satisfaction</a:t>
            </a:r>
          </a:p>
          <a:p>
            <a:r>
              <a:rPr lang="en-US" dirty="0">
                <a:hlinkClick r:id="rId30"/>
              </a:rPr>
              <a:t>PA 11: Wellness Program</a:t>
            </a:r>
          </a:p>
          <a:p>
            <a:r>
              <a:rPr lang="en-US" dirty="0">
                <a:hlinkClick r:id="rId31"/>
              </a:rPr>
              <a:t>PA 12: Workplace Health and Safety</a:t>
            </a:r>
          </a:p>
          <a:p>
            <a:r>
              <a:rPr lang="en-US" dirty="0"/>
              <a:t>Investment</a:t>
            </a:r>
          </a:p>
          <a:p>
            <a:r>
              <a:rPr lang="en-US" dirty="0">
                <a:hlinkClick r:id="rId32"/>
              </a:rPr>
              <a:t>PA 13: Committee on Investor Responsibility*</a:t>
            </a:r>
          </a:p>
          <a:p>
            <a:r>
              <a:rPr lang="en-US" dirty="0">
                <a:hlinkClick r:id="rId33"/>
              </a:rPr>
              <a:t>PA 14: Sustainable Investment*</a:t>
            </a:r>
          </a:p>
          <a:p>
            <a:r>
              <a:rPr lang="en-US" dirty="0">
                <a:hlinkClick r:id="rId34"/>
              </a:rPr>
              <a:t>PA 15: Investment Disclosure*</a:t>
            </a:r>
          </a:p>
          <a:p>
            <a:r>
              <a:rPr lang="sk-SK" dirty="0"/>
              <a:t> </a:t>
            </a:r>
          </a:p>
          <a:p>
            <a:r>
              <a:rPr lang="sk-SK" b="1" dirty="0"/>
              <a:t>INNOVATION (IN)</a:t>
            </a:r>
            <a:endParaRPr lang="en-US" dirty="0"/>
          </a:p>
        </p:txBody>
      </p:sp>
    </p:spTree>
    <p:extLst>
      <p:ext uri="{BB962C8B-B14F-4D97-AF65-F5344CB8AC3E}">
        <p14:creationId xmlns:p14="http://schemas.microsoft.com/office/powerpoint/2010/main" val="166838324"/>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8176" y="408373"/>
            <a:ext cx="7235824" cy="1649028"/>
          </a:xfrm>
        </p:spPr>
        <p:txBody>
          <a:bodyPr/>
          <a:lstStyle/>
          <a:p>
            <a:r>
              <a:rPr lang="en-US" sz="4400" dirty="0" smtClean="0"/>
              <a:t>Water at NMSU = Pepper Pot Environmental Projects</a:t>
            </a:r>
            <a:endParaRPr lang="en-US" sz="4400" dirty="0"/>
          </a:p>
        </p:txBody>
      </p:sp>
      <p:sp>
        <p:nvSpPr>
          <p:cNvPr id="3" name="Content Placeholder 2"/>
          <p:cNvSpPr>
            <a:spLocks noGrp="1"/>
          </p:cNvSpPr>
          <p:nvPr>
            <p:ph idx="1"/>
          </p:nvPr>
        </p:nvSpPr>
        <p:spPr/>
        <p:txBody>
          <a:bodyPr/>
          <a:lstStyle/>
          <a:p>
            <a:r>
              <a:rPr lang="en-US" dirty="0" smtClean="0"/>
              <a:t>NMSU uses 3 million gallons of water a day, and does not conserve because </a:t>
            </a:r>
            <a:r>
              <a:rPr lang="mr-IN" dirty="0" smtClean="0"/>
              <a:t>…</a:t>
            </a:r>
            <a:endParaRPr lang="en-US" dirty="0" smtClean="0"/>
          </a:p>
          <a:p>
            <a:r>
              <a:rPr lang="en-US" dirty="0" smtClean="0"/>
              <a:t>One million to water grounds that are trees and lawns unsuitable for desert habitat</a:t>
            </a:r>
          </a:p>
          <a:p>
            <a:r>
              <a:rPr lang="en-US" dirty="0" smtClean="0"/>
              <a:t>One million for people uses without water conservation plan</a:t>
            </a:r>
          </a:p>
          <a:p>
            <a:r>
              <a:rPr lang="en-US" dirty="0" smtClean="0"/>
              <a:t>One million for golf course that does not recycle its water, and is about to expand from 18 to 27 holes</a:t>
            </a:r>
            <a:endParaRPr lang="en-US" dirty="0"/>
          </a:p>
        </p:txBody>
      </p:sp>
      <p:sp>
        <p:nvSpPr>
          <p:cNvPr id="4" name="Text Placeholder 3"/>
          <p:cNvSpPr>
            <a:spLocks noGrp="1"/>
          </p:cNvSpPr>
          <p:nvPr>
            <p:ph type="body" sz="quarter" idx="13"/>
          </p:nvPr>
        </p:nvSpPr>
        <p:spPr/>
        <p:txBody>
          <a:bodyPr/>
          <a:lstStyle/>
          <a:p>
            <a:r>
              <a:rPr lang="en-US" dirty="0" smtClean="0"/>
              <a:t>THE DARK SIDE of NMSU UN-SUSTAIN-ABILITY</a:t>
            </a:r>
            <a:endParaRPr lang="en-US" dirty="0"/>
          </a:p>
        </p:txBody>
      </p:sp>
      <p:pic>
        <p:nvPicPr>
          <p:cNvPr id="5" name="Picture 4"/>
          <p:cNvPicPr>
            <a:picLocks noChangeAspect="1"/>
          </p:cNvPicPr>
          <p:nvPr/>
        </p:nvPicPr>
        <p:blipFill>
          <a:blip r:embed="rId2"/>
          <a:stretch>
            <a:fillRect/>
          </a:stretch>
        </p:blipFill>
        <p:spPr>
          <a:xfrm>
            <a:off x="6872085" y="4932104"/>
            <a:ext cx="1283084" cy="1392498"/>
          </a:xfrm>
          <a:prstGeom prst="rect">
            <a:avLst/>
          </a:prstGeom>
        </p:spPr>
      </p:pic>
    </p:spTree>
    <p:extLst>
      <p:ext uri="{BB962C8B-B14F-4D97-AF65-F5344CB8AC3E}">
        <p14:creationId xmlns:p14="http://schemas.microsoft.com/office/powerpoint/2010/main" val="2496218737"/>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8177" y="408373"/>
            <a:ext cx="4104758" cy="1375953"/>
          </a:xfrm>
        </p:spPr>
        <p:txBody>
          <a:bodyPr/>
          <a:lstStyle/>
          <a:p>
            <a:r>
              <a:rPr lang="en-US" sz="3200" dirty="0" smtClean="0"/>
              <a:t>Profit Trumps All the Pepper Pot Projects</a:t>
            </a:r>
            <a:endParaRPr lang="en-US" sz="3200" dirty="0"/>
          </a:p>
        </p:txBody>
      </p:sp>
      <p:sp>
        <p:nvSpPr>
          <p:cNvPr id="3" name="Content Placeholder 2"/>
          <p:cNvSpPr>
            <a:spLocks noGrp="1"/>
          </p:cNvSpPr>
          <p:nvPr>
            <p:ph idx="1"/>
          </p:nvPr>
        </p:nvSpPr>
        <p:spPr/>
        <p:txBody>
          <a:bodyPr>
            <a:normAutofit fontScale="92500"/>
          </a:bodyPr>
          <a:lstStyle/>
          <a:p>
            <a:r>
              <a:rPr lang="en-US" dirty="0" smtClean="0"/>
              <a:t>Profit is more important than People, Planet, and Probable Extinction events</a:t>
            </a:r>
          </a:p>
          <a:p>
            <a:r>
              <a:rPr lang="en-US" dirty="0" smtClean="0"/>
              <a:t>Republican Governor budget vetoes starved education funding, and governor appointed Board of Regents initiated People downsizing</a:t>
            </a:r>
          </a:p>
          <a:p>
            <a:r>
              <a:rPr lang="en-US" dirty="0" smtClean="0"/>
              <a:t>Faculty and staff has been downsized while paying Deloitte reengineering consultants $622,700 for plan to do downsizing using Henri Fayol’s Span of Control reorganization</a:t>
            </a:r>
          </a:p>
          <a:p>
            <a:r>
              <a:rPr lang="en-US" dirty="0" smtClean="0"/>
              <a:t>Reorganization is done top-down by TEAM 6 appointed committee</a:t>
            </a:r>
          </a:p>
          <a:p>
            <a:r>
              <a:rPr lang="en-US" dirty="0" smtClean="0"/>
              <a:t>Management department down from 16 to 6 faculty, no new Ph.D. class this year, but promises of one to come</a:t>
            </a:r>
            <a:endParaRPr lang="en-US" dirty="0"/>
          </a:p>
        </p:txBody>
      </p:sp>
      <p:sp>
        <p:nvSpPr>
          <p:cNvPr id="4" name="Text Placeholder 3"/>
          <p:cNvSpPr>
            <a:spLocks noGrp="1"/>
          </p:cNvSpPr>
          <p:nvPr>
            <p:ph type="body" sz="quarter" idx="13"/>
          </p:nvPr>
        </p:nvSpPr>
        <p:spPr/>
        <p:txBody>
          <a:bodyPr/>
          <a:lstStyle/>
          <a:p>
            <a:r>
              <a:rPr lang="en-US" dirty="0" smtClean="0"/>
              <a:t>Dark Side of PROFIT</a:t>
            </a:r>
            <a:endParaRPr lang="en-US" dirty="0"/>
          </a:p>
        </p:txBody>
      </p:sp>
      <p:pic>
        <p:nvPicPr>
          <p:cNvPr id="5" name="Picture 4"/>
          <p:cNvPicPr>
            <a:picLocks noChangeAspect="1"/>
          </p:cNvPicPr>
          <p:nvPr/>
        </p:nvPicPr>
        <p:blipFill>
          <a:blip r:embed="rId2"/>
          <a:stretch>
            <a:fillRect/>
          </a:stretch>
        </p:blipFill>
        <p:spPr>
          <a:xfrm>
            <a:off x="6872085" y="522929"/>
            <a:ext cx="1283084" cy="1392498"/>
          </a:xfrm>
          <a:prstGeom prst="rect">
            <a:avLst/>
          </a:prstGeom>
        </p:spPr>
      </p:pic>
    </p:spTree>
    <p:extLst>
      <p:ext uri="{BB962C8B-B14F-4D97-AF65-F5344CB8AC3E}">
        <p14:creationId xmlns:p14="http://schemas.microsoft.com/office/powerpoint/2010/main" val="2659809668"/>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Yes, its Gold Rated </a:t>
            </a:r>
            <a:endParaRPr lang="en-US" dirty="0"/>
          </a:p>
        </p:txBody>
      </p:sp>
      <p:sp>
        <p:nvSpPr>
          <p:cNvPr id="3" name="Content Placeholder 2"/>
          <p:cNvSpPr>
            <a:spLocks noGrp="1"/>
          </p:cNvSpPr>
          <p:nvPr>
            <p:ph idx="1"/>
          </p:nvPr>
        </p:nvSpPr>
        <p:spPr/>
        <p:txBody>
          <a:bodyPr>
            <a:normAutofit lnSpcReduction="10000"/>
          </a:bodyPr>
          <a:lstStyle/>
          <a:p>
            <a:r>
              <a:rPr lang="en-US" dirty="0" smtClean="0"/>
              <a:t>However, many aspects are not ACTUALLY implemented</a:t>
            </a:r>
          </a:p>
          <a:p>
            <a:r>
              <a:rPr lang="en-US" dirty="0" smtClean="0"/>
              <a:t>Momentum to create School of Sustainability sidelined until economic situation turns around</a:t>
            </a:r>
          </a:p>
          <a:p>
            <a:r>
              <a:rPr lang="en-US" dirty="0" smtClean="0"/>
              <a:t>Money from Energy Savings is ploughed into budget deficits</a:t>
            </a:r>
          </a:p>
          <a:p>
            <a:r>
              <a:rPr lang="en-US" dirty="0" smtClean="0"/>
              <a:t>The Regents favor investment in more golf and athletics</a:t>
            </a:r>
          </a:p>
          <a:p>
            <a:r>
              <a:rPr lang="en-US" dirty="0" smtClean="0"/>
              <a:t>NMSU building shopping mall and hotel with its new golf course to attract students in MALLIFICATION of UNIVERSITY</a:t>
            </a:r>
          </a:p>
          <a:p>
            <a:r>
              <a:rPr lang="en-US" dirty="0" smtClean="0"/>
              <a:t>It’s a Pepper Pot</a:t>
            </a:r>
          </a:p>
          <a:p>
            <a:endParaRPr lang="en-US" dirty="0"/>
          </a:p>
        </p:txBody>
      </p:sp>
      <p:sp>
        <p:nvSpPr>
          <p:cNvPr id="4" name="Text Placeholder 3"/>
          <p:cNvSpPr>
            <a:spLocks noGrp="1"/>
          </p:cNvSpPr>
          <p:nvPr>
            <p:ph type="body" sz="quarter" idx="13"/>
          </p:nvPr>
        </p:nvSpPr>
        <p:spPr/>
        <p:txBody>
          <a:bodyPr/>
          <a:lstStyle/>
          <a:p>
            <a:r>
              <a:rPr lang="en-US" dirty="0" smtClean="0"/>
              <a:t>Dark Side of Reporting</a:t>
            </a:r>
            <a:endParaRPr lang="en-US" dirty="0"/>
          </a:p>
        </p:txBody>
      </p:sp>
      <p:pic>
        <p:nvPicPr>
          <p:cNvPr id="5" name="Picture 4"/>
          <p:cNvPicPr>
            <a:picLocks noChangeAspect="1"/>
          </p:cNvPicPr>
          <p:nvPr/>
        </p:nvPicPr>
        <p:blipFill>
          <a:blip r:embed="rId2"/>
          <a:stretch>
            <a:fillRect/>
          </a:stretch>
        </p:blipFill>
        <p:spPr>
          <a:xfrm>
            <a:off x="6872085" y="5465502"/>
            <a:ext cx="1283084" cy="1392498"/>
          </a:xfrm>
          <a:prstGeom prst="rect">
            <a:avLst/>
          </a:prstGeom>
        </p:spPr>
      </p:pic>
    </p:spTree>
    <p:extLst>
      <p:ext uri="{BB962C8B-B14F-4D97-AF65-F5344CB8AC3E}">
        <p14:creationId xmlns:p14="http://schemas.microsoft.com/office/powerpoint/2010/main" val="43615378"/>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92324" y="274638"/>
            <a:ext cx="4469506" cy="1143000"/>
          </a:xfrm>
        </p:spPr>
        <p:txBody>
          <a:bodyPr/>
          <a:lstStyle/>
          <a:p>
            <a:r>
              <a:rPr lang="en-US" sz="3600" dirty="0" smtClean="0"/>
              <a:t>FACTS</a:t>
            </a:r>
            <a:endParaRPr lang="en-US" sz="3600" dirty="0"/>
          </a:p>
        </p:txBody>
      </p:sp>
      <p:sp>
        <p:nvSpPr>
          <p:cNvPr id="3" name="Content Placeholder 2"/>
          <p:cNvSpPr>
            <a:spLocks noGrp="1"/>
          </p:cNvSpPr>
          <p:nvPr>
            <p:ph idx="1"/>
          </p:nvPr>
        </p:nvSpPr>
        <p:spPr/>
        <p:txBody>
          <a:bodyPr>
            <a:normAutofit/>
          </a:bodyPr>
          <a:lstStyle/>
          <a:p>
            <a:pPr lvl="0"/>
            <a:r>
              <a:rPr lang="en-US" b="1" dirty="0"/>
              <a:t>FOOTPRINTS</a:t>
            </a:r>
            <a:r>
              <a:rPr lang="en-US" dirty="0"/>
              <a:t>: The carbon footprint (CF) and ecological footprint (EF) of USA person are the highest </a:t>
            </a:r>
            <a:r>
              <a:rPr lang="en-US" dirty="0" smtClean="0"/>
              <a:t>in </a:t>
            </a:r>
            <a:r>
              <a:rPr lang="en-US" dirty="0"/>
              <a:t>world. A</a:t>
            </a:r>
            <a:r>
              <a:rPr lang="en-US" dirty="0" smtClean="0"/>
              <a:t>verage </a:t>
            </a:r>
            <a:r>
              <a:rPr lang="en-US" dirty="0"/>
              <a:t>USA person’s carbon footprint is 20 tons carbon dioxide per year compared to 1.1 tons </a:t>
            </a:r>
            <a:r>
              <a:rPr lang="en-US" dirty="0" smtClean="0"/>
              <a:t>for </a:t>
            </a:r>
            <a:r>
              <a:rPr lang="en-US" dirty="0"/>
              <a:t>average </a:t>
            </a:r>
            <a:r>
              <a:rPr lang="en-US" dirty="0" smtClean="0"/>
              <a:t>person in India.</a:t>
            </a:r>
            <a:endParaRPr lang="en-US" dirty="0"/>
          </a:p>
          <a:p>
            <a:pPr lvl="0"/>
            <a:r>
              <a:rPr lang="en-US" b="1" dirty="0"/>
              <a:t>CARBON DIOXIDE EMISSION</a:t>
            </a:r>
            <a:r>
              <a:rPr lang="en-US" dirty="0"/>
              <a:t>: 5% of the world’s population living in the USA contributes 20% of carbon dioxide emissions and consumes 30% of the world’s resources</a:t>
            </a:r>
            <a:r>
              <a:rPr lang="en-US" dirty="0" smtClean="0"/>
              <a:t>.</a:t>
            </a:r>
            <a:endParaRPr lang="en-US" dirty="0"/>
          </a:p>
          <a:p>
            <a:endParaRPr lang="en-US" dirty="0"/>
          </a:p>
        </p:txBody>
      </p:sp>
      <p:sp>
        <p:nvSpPr>
          <p:cNvPr id="5" name="Slide Number Placeholder 4"/>
          <p:cNvSpPr>
            <a:spLocks noGrp="1"/>
          </p:cNvSpPr>
          <p:nvPr>
            <p:ph type="sldNum" sz="quarter" idx="12"/>
          </p:nvPr>
        </p:nvSpPr>
        <p:spPr/>
        <p:txBody>
          <a:bodyPr/>
          <a:lstStyle/>
          <a:p>
            <a:fld id="{651FC063-5EA9-49AF-AFAF-D68C9E82B23B}" type="slidenum">
              <a:rPr lang="en-US" smtClean="0"/>
              <a:pPr/>
              <a:t>48</a:t>
            </a:fld>
            <a:endParaRPr lang="en-US" dirty="0"/>
          </a:p>
        </p:txBody>
      </p:sp>
      <p:sp>
        <p:nvSpPr>
          <p:cNvPr id="4" name="Text Box 2"/>
          <p:cNvSpPr txBox="1"/>
          <p:nvPr/>
        </p:nvSpPr>
        <p:spPr>
          <a:xfrm>
            <a:off x="2718331" y="247588"/>
            <a:ext cx="2379449" cy="1417303"/>
          </a:xfrm>
          <a:prstGeom prst="rect">
            <a:avLst/>
          </a:prstGeom>
          <a:noFill/>
          <a:ln>
            <a:noFill/>
          </a:ln>
          <a:effectLst/>
          <a:extLs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r>
              <a:rPr lang="en-US" sz="8800" b="1" dirty="0" smtClean="0">
                <a:effectLst/>
                <a:ea typeface="ＭＳ 明朝"/>
                <a:cs typeface="Times New Roman"/>
              </a:rPr>
              <a:t>S</a:t>
            </a:r>
            <a:r>
              <a:rPr lang="en-US" sz="8800" b="1" dirty="0" smtClean="0">
                <a:solidFill>
                  <a:srgbClr val="FF0000"/>
                </a:solidFill>
                <a:effectLst/>
                <a:ea typeface="ＭＳ 明朝"/>
                <a:cs typeface="Times New Roman"/>
              </a:rPr>
              <a:t>O</a:t>
            </a:r>
            <a:r>
              <a:rPr lang="en-US" sz="8800" b="1" dirty="0" smtClean="0">
                <a:effectLst/>
                <a:ea typeface="ＭＳ 明朝"/>
                <a:cs typeface="Times New Roman"/>
              </a:rPr>
              <a:t>S </a:t>
            </a:r>
            <a:endParaRPr lang="en-US" sz="600" dirty="0">
              <a:effectLst/>
              <a:ea typeface="ＭＳ 明朝"/>
              <a:cs typeface="Times New Roman"/>
            </a:endParaRPr>
          </a:p>
          <a:p>
            <a:pPr marL="0" marR="0">
              <a:spcBef>
                <a:spcPts val="0"/>
              </a:spcBef>
              <a:spcAft>
                <a:spcPts val="0"/>
              </a:spcAft>
            </a:pPr>
            <a:r>
              <a:rPr lang="en-US" sz="19000" b="1" dirty="0">
                <a:effectLst/>
                <a:ea typeface="ＭＳ 明朝"/>
                <a:cs typeface="Times New Roman"/>
              </a:rPr>
              <a:t> </a:t>
            </a:r>
            <a:endParaRPr lang="en-US" sz="1200" dirty="0">
              <a:effectLst/>
              <a:ea typeface="ＭＳ 明朝"/>
              <a:cs typeface="Times New Roman"/>
            </a:endParaRPr>
          </a:p>
        </p:txBody>
      </p:sp>
      <p:pic>
        <p:nvPicPr>
          <p:cNvPr id="6" name="Picture 5"/>
          <p:cNvPicPr>
            <a:picLocks noChangeAspect="1"/>
          </p:cNvPicPr>
          <p:nvPr/>
        </p:nvPicPr>
        <p:blipFill>
          <a:blip r:embed="rId3"/>
          <a:stretch>
            <a:fillRect/>
          </a:stretch>
        </p:blipFill>
        <p:spPr>
          <a:xfrm>
            <a:off x="840384" y="239662"/>
            <a:ext cx="1283084" cy="1392498"/>
          </a:xfrm>
          <a:prstGeom prst="rect">
            <a:avLst/>
          </a:prstGeom>
        </p:spPr>
      </p:pic>
    </p:spTree>
    <p:extLst>
      <p:ext uri="{BB962C8B-B14F-4D97-AF65-F5344CB8AC3E}">
        <p14:creationId xmlns:p14="http://schemas.microsoft.com/office/powerpoint/2010/main" val="51139900"/>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1499" y="274637"/>
            <a:ext cx="8419089" cy="1352019"/>
          </a:xfrm>
        </p:spPr>
        <p:txBody>
          <a:bodyPr/>
          <a:lstStyle/>
          <a:p>
            <a:r>
              <a:rPr lang="en-US" sz="3600" b="1" i="1" dirty="0"/>
              <a:t>We use STARS to measure People, Planet, and Profit</a:t>
            </a:r>
            <a:br>
              <a:rPr lang="en-US" sz="3600" b="1" i="1" dirty="0"/>
            </a:br>
            <a:endParaRPr lang="en-US" sz="3600" dirty="0"/>
          </a:p>
        </p:txBody>
      </p:sp>
      <p:sp>
        <p:nvSpPr>
          <p:cNvPr id="3" name="Content Placeholder 2"/>
          <p:cNvSpPr>
            <a:spLocks noGrp="1"/>
          </p:cNvSpPr>
          <p:nvPr>
            <p:ph idx="1"/>
          </p:nvPr>
        </p:nvSpPr>
        <p:spPr/>
        <p:txBody>
          <a:bodyPr/>
          <a:lstStyle/>
          <a:p>
            <a:pPr marL="0" indent="0">
              <a:buNone/>
            </a:pPr>
            <a:r>
              <a:rPr lang="en-US" dirty="0"/>
              <a:t>What is needed is an analysis of the AASHE member universities reports of sustainable development to a critical accounting and </a:t>
            </a:r>
            <a:r>
              <a:rPr lang="en-US" b="1" dirty="0"/>
              <a:t>a hidden cost analysis of silences</a:t>
            </a:r>
            <a:r>
              <a:rPr lang="en-US" dirty="0"/>
              <a:t>, marginalizations, profit oriented conversions of people and planet, and reflexivity on the claims made</a:t>
            </a:r>
          </a:p>
        </p:txBody>
      </p:sp>
      <p:pic>
        <p:nvPicPr>
          <p:cNvPr id="4" name="Picture 3">
            <a:hlinkClick r:id="rId2"/>
          </p:cNvPr>
          <p:cNvPicPr/>
          <p:nvPr/>
        </p:nvPicPr>
        <p:blipFill>
          <a:blip r:embed="rId3">
            <a:extLst>
              <a:ext uri="{28A0092B-C50C-407E-A947-70E740481C1C}">
                <a14:useLocalDpi xmlns:a14="http://schemas.microsoft.com/office/drawing/2010/main" val="0"/>
              </a:ext>
            </a:extLst>
          </a:blip>
          <a:srcRect/>
          <a:stretch>
            <a:fillRect/>
          </a:stretch>
        </p:blipFill>
        <p:spPr bwMode="auto">
          <a:xfrm>
            <a:off x="3093641" y="4290881"/>
            <a:ext cx="2057400" cy="1828800"/>
          </a:xfrm>
          <a:prstGeom prst="rect">
            <a:avLst/>
          </a:prstGeom>
          <a:noFill/>
          <a:ln>
            <a:noFill/>
          </a:ln>
        </p:spPr>
      </p:pic>
    </p:spTree>
    <p:extLst>
      <p:ext uri="{BB962C8B-B14F-4D97-AF65-F5344CB8AC3E}">
        <p14:creationId xmlns:p14="http://schemas.microsoft.com/office/powerpoint/2010/main" val="1212442749"/>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02604"/>
            <a:ext cx="8977945" cy="512759"/>
          </a:xfrm>
        </p:spPr>
        <p:txBody>
          <a:bodyPr/>
          <a:lstStyle/>
          <a:p>
            <a:pPr algn="ctr"/>
            <a:r>
              <a:rPr lang="en-US" sz="3600" dirty="0" smtClean="0"/>
              <a:t>Bottom Line Extinction of Water Quality!</a:t>
            </a:r>
            <a:endParaRPr lang="en-US" sz="3600" dirty="0">
              <a:solidFill>
                <a:srgbClr val="FF0000"/>
              </a:solidFill>
            </a:endParaRPr>
          </a:p>
        </p:txBody>
      </p:sp>
      <p:pic>
        <p:nvPicPr>
          <p:cNvPr id="3" name="Picture 2"/>
          <p:cNvPicPr>
            <a:picLocks noChangeAspect="1"/>
          </p:cNvPicPr>
          <p:nvPr/>
        </p:nvPicPr>
        <p:blipFill>
          <a:blip r:embed="rId2"/>
          <a:stretch>
            <a:fillRect/>
          </a:stretch>
        </p:blipFill>
        <p:spPr>
          <a:xfrm>
            <a:off x="0" y="963550"/>
            <a:ext cx="9144000" cy="5894449"/>
          </a:xfrm>
          <a:prstGeom prst="rect">
            <a:avLst/>
          </a:prstGeom>
        </p:spPr>
      </p:pic>
    </p:spTree>
    <p:extLst>
      <p:ext uri="{BB962C8B-B14F-4D97-AF65-F5344CB8AC3E}">
        <p14:creationId xmlns:p14="http://schemas.microsoft.com/office/powerpoint/2010/main" val="3489672773"/>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9275" y="271108"/>
            <a:ext cx="8042276" cy="1173423"/>
          </a:xfrm>
        </p:spPr>
        <p:txBody>
          <a:bodyPr/>
          <a:lstStyle/>
          <a:p>
            <a:r>
              <a:rPr lang="en-US" sz="4400" b="1" dirty="0" smtClean="0"/>
              <a:t>Note measuring the CARBON FOOTPRINT</a:t>
            </a:r>
            <a:endParaRPr lang="en-US" sz="4400" b="1" dirty="0"/>
          </a:p>
        </p:txBody>
      </p:sp>
      <p:sp>
        <p:nvSpPr>
          <p:cNvPr id="3" name="Content Placeholder 2"/>
          <p:cNvSpPr>
            <a:spLocks noGrp="1"/>
          </p:cNvSpPr>
          <p:nvPr>
            <p:ph idx="1"/>
          </p:nvPr>
        </p:nvSpPr>
        <p:spPr/>
        <p:txBody>
          <a:bodyPr>
            <a:normAutofit fontScale="92500" lnSpcReduction="10000"/>
          </a:bodyPr>
          <a:lstStyle/>
          <a:p>
            <a:r>
              <a:rPr lang="en-US" sz="4800" dirty="0" smtClean="0"/>
              <a:t>Total </a:t>
            </a:r>
            <a:r>
              <a:rPr lang="en-US" sz="4800" dirty="0"/>
              <a:t>greenhouse gases produced by human activities, expressed in equivalent tons of carbon dioxide (CO2)</a:t>
            </a:r>
            <a:r>
              <a:rPr lang="en-US" sz="4800" dirty="0" smtClean="0"/>
              <a:t>.</a:t>
            </a:r>
          </a:p>
          <a:p>
            <a:r>
              <a:rPr lang="en-US" sz="3800" dirty="0"/>
              <a:t>Natural </a:t>
            </a:r>
            <a:r>
              <a:rPr lang="en-US" sz="3800" dirty="0" smtClean="0"/>
              <a:t>CO2 </a:t>
            </a:r>
            <a:r>
              <a:rPr lang="en-US" sz="3800" dirty="0"/>
              <a:t>cycle</a:t>
            </a:r>
            <a:r>
              <a:rPr lang="en-US" sz="3800" dirty="0" smtClean="0">
                <a:sym typeface="Wingdings"/>
              </a:rPr>
              <a:t>CO2</a:t>
            </a:r>
            <a:r>
              <a:rPr lang="en-US" sz="3800" dirty="0" smtClean="0"/>
              <a:t> gets </a:t>
            </a:r>
            <a:r>
              <a:rPr lang="en-US" sz="3800" dirty="0"/>
              <a:t>re-absorbed by plants and trees</a:t>
            </a:r>
          </a:p>
          <a:p>
            <a:endParaRPr lang="en-US" sz="4800" dirty="0"/>
          </a:p>
          <a:p>
            <a:endParaRPr lang="en-US" dirty="0"/>
          </a:p>
        </p:txBody>
      </p:sp>
      <p:sp>
        <p:nvSpPr>
          <p:cNvPr id="4" name="Slide Number Placeholder 3"/>
          <p:cNvSpPr>
            <a:spLocks noGrp="1"/>
          </p:cNvSpPr>
          <p:nvPr>
            <p:ph type="sldNum" sz="quarter" idx="12"/>
          </p:nvPr>
        </p:nvSpPr>
        <p:spPr/>
        <p:txBody>
          <a:bodyPr/>
          <a:lstStyle/>
          <a:p>
            <a:fld id="{651FC063-5EA9-49AF-AFAF-D68C9E82B23B}" type="slidenum">
              <a:rPr lang="en-US" smtClean="0"/>
              <a:pPr/>
              <a:t>50</a:t>
            </a:fld>
            <a:endParaRPr lang="en-US"/>
          </a:p>
        </p:txBody>
      </p:sp>
    </p:spTree>
    <p:extLst>
      <p:ext uri="{BB962C8B-B14F-4D97-AF65-F5344CB8AC3E}">
        <p14:creationId xmlns:p14="http://schemas.microsoft.com/office/powerpoint/2010/main" val="4177681956"/>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Boje’s DPIE 2</a:t>
            </a:r>
            <a:endParaRPr lang="en-US" dirty="0"/>
          </a:p>
        </p:txBody>
      </p:sp>
      <p:pic>
        <p:nvPicPr>
          <p:cNvPr id="4" name="Picture 3"/>
          <p:cNvPicPr>
            <a:picLocks noChangeAspect="1"/>
          </p:cNvPicPr>
          <p:nvPr/>
        </p:nvPicPr>
        <p:blipFill>
          <a:blip r:embed="rId2"/>
          <a:stretch>
            <a:fillRect/>
          </a:stretch>
        </p:blipFill>
        <p:spPr>
          <a:xfrm>
            <a:off x="89804" y="1811827"/>
            <a:ext cx="9144000" cy="4916129"/>
          </a:xfrm>
          <a:prstGeom prst="rect">
            <a:avLst/>
          </a:prstGeom>
        </p:spPr>
      </p:pic>
    </p:spTree>
    <p:extLst>
      <p:ext uri="{BB962C8B-B14F-4D97-AF65-F5344CB8AC3E}">
        <p14:creationId xmlns:p14="http://schemas.microsoft.com/office/powerpoint/2010/main" val="1491896883"/>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0"/>
            <a:ext cx="8989442" cy="6858000"/>
          </a:xfrm>
          <a:prstGeom prst="rect">
            <a:avLst/>
          </a:prstGeom>
        </p:spPr>
      </p:pic>
    </p:spTree>
    <p:extLst>
      <p:ext uri="{BB962C8B-B14F-4D97-AF65-F5344CB8AC3E}">
        <p14:creationId xmlns:p14="http://schemas.microsoft.com/office/powerpoint/2010/main" val="1283262143"/>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9346" y="304799"/>
            <a:ext cx="8682258" cy="1447800"/>
          </a:xfrm>
        </p:spPr>
        <p:txBody>
          <a:bodyPr/>
          <a:lstStyle/>
          <a:p>
            <a:r>
              <a:rPr lang="en-US" dirty="0" smtClean="0"/>
              <a:t>What happened to this Definition</a:t>
            </a:r>
            <a:endParaRPr lang="en-US" dirty="0"/>
          </a:p>
        </p:txBody>
      </p:sp>
      <p:sp>
        <p:nvSpPr>
          <p:cNvPr id="3" name="Content Placeholder 2"/>
          <p:cNvSpPr>
            <a:spLocks noGrp="1"/>
          </p:cNvSpPr>
          <p:nvPr>
            <p:ph sz="quarter" idx="13"/>
          </p:nvPr>
        </p:nvSpPr>
        <p:spPr>
          <a:xfrm>
            <a:off x="712789" y="1905000"/>
            <a:ext cx="8160534" cy="4495800"/>
          </a:xfrm>
        </p:spPr>
        <p:txBody>
          <a:bodyPr>
            <a:normAutofit/>
          </a:bodyPr>
          <a:lstStyle/>
          <a:p>
            <a:r>
              <a:rPr lang="en-US" sz="3600" dirty="0"/>
              <a:t>The Oxford English Dictionary also defines the term "environmental sustainability" as "the degree to which a process or enterprise is able to be maintained or continued while avoiding the long-term depletion of natural resources".</a:t>
            </a:r>
          </a:p>
        </p:txBody>
      </p:sp>
    </p:spTree>
    <p:extLst>
      <p:ext uri="{BB962C8B-B14F-4D97-AF65-F5344CB8AC3E}">
        <p14:creationId xmlns:p14="http://schemas.microsoft.com/office/powerpoint/2010/main" val="1304441875"/>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7436" y="4208223"/>
            <a:ext cx="1790022" cy="1790022"/>
          </a:xfrm>
          <a:prstGeom prst="rect">
            <a:avLst/>
          </a:prstGeom>
        </p:spPr>
      </p:pic>
      <p:pic>
        <p:nvPicPr>
          <p:cNvPr id="5" name="Picture 4"/>
          <p:cNvPicPr>
            <a:picLocks noChangeAspect="1"/>
          </p:cNvPicPr>
          <p:nvPr/>
        </p:nvPicPr>
        <p:blipFill>
          <a:blip r:embed="rId3"/>
          <a:stretch>
            <a:fillRect/>
          </a:stretch>
        </p:blipFill>
        <p:spPr>
          <a:xfrm>
            <a:off x="876978" y="286695"/>
            <a:ext cx="7003306" cy="1558236"/>
          </a:xfrm>
          <a:prstGeom prst="rect">
            <a:avLst/>
          </a:prstGeom>
        </p:spPr>
      </p:pic>
      <p:pic>
        <p:nvPicPr>
          <p:cNvPr id="8" name="Picture 7"/>
          <p:cNvPicPr>
            <a:picLocks noChangeAspect="1"/>
          </p:cNvPicPr>
          <p:nvPr/>
        </p:nvPicPr>
        <p:blipFill>
          <a:blip r:embed="rId4"/>
          <a:stretch>
            <a:fillRect/>
          </a:stretch>
        </p:blipFill>
        <p:spPr>
          <a:xfrm>
            <a:off x="1723714" y="2693254"/>
            <a:ext cx="6731443" cy="1497746"/>
          </a:xfrm>
          <a:prstGeom prst="rect">
            <a:avLst/>
          </a:prstGeom>
        </p:spPr>
      </p:pic>
      <p:sp>
        <p:nvSpPr>
          <p:cNvPr id="9" name="Text Box 2"/>
          <p:cNvSpPr txBox="1"/>
          <p:nvPr/>
        </p:nvSpPr>
        <p:spPr>
          <a:xfrm>
            <a:off x="3024061" y="4208223"/>
            <a:ext cx="4312194" cy="2667000"/>
          </a:xfrm>
          <a:prstGeom prst="rect">
            <a:avLst/>
          </a:prstGeom>
          <a:noFill/>
          <a:ln>
            <a:noFill/>
          </a:ln>
          <a:effectLst/>
          <a:extLs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r>
              <a:rPr lang="en-US" sz="13800" b="1" dirty="0">
                <a:effectLst/>
                <a:ea typeface="ＭＳ 明朝"/>
                <a:cs typeface="Times New Roman"/>
              </a:rPr>
              <a:t>S</a:t>
            </a:r>
            <a:r>
              <a:rPr lang="en-US" sz="13800" b="1" dirty="0">
                <a:solidFill>
                  <a:srgbClr val="FF0000"/>
                </a:solidFill>
                <a:effectLst/>
                <a:ea typeface="ＭＳ 明朝"/>
                <a:cs typeface="Times New Roman"/>
              </a:rPr>
              <a:t>O</a:t>
            </a:r>
            <a:r>
              <a:rPr lang="en-US" sz="13800" b="1" dirty="0">
                <a:effectLst/>
                <a:ea typeface="ＭＳ 明朝"/>
                <a:cs typeface="Times New Roman"/>
              </a:rPr>
              <a:t>S</a:t>
            </a:r>
            <a:endParaRPr lang="en-US" sz="900" dirty="0">
              <a:effectLst/>
              <a:ea typeface="ＭＳ 明朝"/>
              <a:cs typeface="Times New Roman"/>
            </a:endParaRPr>
          </a:p>
          <a:p>
            <a:pPr marL="0" marR="0">
              <a:spcBef>
                <a:spcPts val="0"/>
              </a:spcBef>
              <a:spcAft>
                <a:spcPts val="0"/>
              </a:spcAft>
            </a:pPr>
            <a:r>
              <a:rPr lang="en-US" sz="19000" b="1" dirty="0">
                <a:effectLst/>
                <a:ea typeface="ＭＳ 明朝"/>
                <a:cs typeface="Times New Roman"/>
              </a:rPr>
              <a:t> </a:t>
            </a:r>
            <a:endParaRPr lang="en-US" sz="1200" dirty="0">
              <a:effectLst/>
              <a:ea typeface="ＭＳ 明朝"/>
              <a:cs typeface="Times New Roman"/>
            </a:endParaRPr>
          </a:p>
        </p:txBody>
      </p:sp>
      <p:pic>
        <p:nvPicPr>
          <p:cNvPr id="10" name="Picture 9"/>
          <p:cNvPicPr>
            <a:picLocks noChangeAspect="1"/>
          </p:cNvPicPr>
          <p:nvPr/>
        </p:nvPicPr>
        <p:blipFill>
          <a:blip r:embed="rId5"/>
          <a:stretch>
            <a:fillRect/>
          </a:stretch>
        </p:blipFill>
        <p:spPr>
          <a:xfrm flipV="1">
            <a:off x="1403284" y="1885546"/>
            <a:ext cx="6477000" cy="556686"/>
          </a:xfrm>
          <a:prstGeom prst="rect">
            <a:avLst/>
          </a:prstGeom>
        </p:spPr>
      </p:pic>
      <p:pic>
        <p:nvPicPr>
          <p:cNvPr id="11" name="Picture 10"/>
          <p:cNvPicPr>
            <a:picLocks noChangeAspect="1"/>
          </p:cNvPicPr>
          <p:nvPr/>
        </p:nvPicPr>
        <p:blipFill>
          <a:blip r:embed="rId6"/>
          <a:stretch>
            <a:fillRect/>
          </a:stretch>
        </p:blipFill>
        <p:spPr>
          <a:xfrm>
            <a:off x="7336254" y="4146382"/>
            <a:ext cx="1807745" cy="2711618"/>
          </a:xfrm>
          <a:prstGeom prst="rect">
            <a:avLst/>
          </a:prstGeom>
        </p:spPr>
      </p:pic>
      <p:sp>
        <p:nvSpPr>
          <p:cNvPr id="12" name="Slide Number Placeholder 11"/>
          <p:cNvSpPr>
            <a:spLocks noGrp="1"/>
          </p:cNvSpPr>
          <p:nvPr>
            <p:ph type="sldNum" sz="quarter" idx="12"/>
          </p:nvPr>
        </p:nvSpPr>
        <p:spPr/>
        <p:txBody>
          <a:bodyPr/>
          <a:lstStyle/>
          <a:p>
            <a:fld id="{651FC063-5EA9-49AF-AFAF-D68C9E82B23B}" type="slidenum">
              <a:rPr lang="en-US" smtClean="0"/>
              <a:pPr/>
              <a:t>54</a:t>
            </a:fld>
            <a:endParaRPr lang="en-US"/>
          </a:p>
        </p:txBody>
      </p:sp>
    </p:spTree>
    <p:extLst>
      <p:ext uri="{BB962C8B-B14F-4D97-AF65-F5344CB8AC3E}">
        <p14:creationId xmlns:p14="http://schemas.microsoft.com/office/powerpoint/2010/main" val="3366898788"/>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7"/>
            <a:ext cx="8686800" cy="1143089"/>
          </a:xfrm>
        </p:spPr>
        <p:txBody>
          <a:bodyPr>
            <a:noAutofit/>
          </a:bodyPr>
          <a:lstStyle/>
          <a:p>
            <a:r>
              <a:rPr lang="en-US" sz="4000" dirty="0" smtClean="0"/>
              <a:t>LEGs of </a:t>
            </a:r>
            <a:r>
              <a:rPr lang="en-US" sz="4000" dirty="0"/>
              <a:t>ASU SOS </a:t>
            </a:r>
            <a:r>
              <a:rPr lang="en-US" sz="4000" b="1" dirty="0"/>
              <a:t>Graduate Studies</a:t>
            </a:r>
            <a:br>
              <a:rPr lang="en-US" sz="4000" b="1" dirty="0"/>
            </a:br>
            <a:endParaRPr lang="en-US" sz="4000" dirty="0"/>
          </a:p>
        </p:txBody>
      </p:sp>
      <p:sp>
        <p:nvSpPr>
          <p:cNvPr id="3" name="Content Placeholder 2"/>
          <p:cNvSpPr>
            <a:spLocks noGrp="1"/>
          </p:cNvSpPr>
          <p:nvPr>
            <p:ph idx="1"/>
          </p:nvPr>
        </p:nvSpPr>
        <p:spPr>
          <a:xfrm>
            <a:off x="-228600" y="1417727"/>
            <a:ext cx="9372600" cy="6400800"/>
          </a:xfrm>
        </p:spPr>
        <p:txBody>
          <a:bodyPr>
            <a:noAutofit/>
          </a:bodyPr>
          <a:lstStyle/>
          <a:p>
            <a:r>
              <a:rPr lang="en-US" sz="1600" b="1" dirty="0" smtClean="0"/>
              <a:t>Master </a:t>
            </a:r>
            <a:r>
              <a:rPr lang="en-US" sz="1600" b="1" dirty="0"/>
              <a:t>of </a:t>
            </a:r>
            <a:r>
              <a:rPr lang="en-US" sz="1600" b="1" dirty="0" smtClean="0"/>
              <a:t>Arts </a:t>
            </a:r>
            <a:r>
              <a:rPr lang="en-US" sz="1600" dirty="0" smtClean="0"/>
              <a:t>This </a:t>
            </a:r>
            <a:r>
              <a:rPr lang="en-US" sz="1600" dirty="0"/>
              <a:t>traditional master’s programs is best suited to students interested in knowledge generation and designing new ways to address sustainability </a:t>
            </a:r>
            <a:r>
              <a:rPr lang="en-US" sz="1600" dirty="0" err="1" smtClean="0"/>
              <a:t>challenges</a:t>
            </a:r>
            <a:r>
              <a:rPr lang="en-US" sz="1600" b="1" dirty="0" err="1" smtClean="0"/>
              <a:t>Master</a:t>
            </a:r>
            <a:r>
              <a:rPr lang="en-US" sz="1600" b="1" dirty="0" smtClean="0"/>
              <a:t> </a:t>
            </a:r>
            <a:r>
              <a:rPr lang="en-US" sz="1600" b="1" dirty="0"/>
              <a:t>of </a:t>
            </a:r>
            <a:r>
              <a:rPr lang="en-US" sz="1600" b="1" dirty="0" smtClean="0"/>
              <a:t>Science </a:t>
            </a:r>
            <a:r>
              <a:rPr lang="en-US" sz="1600" dirty="0" smtClean="0"/>
              <a:t>This </a:t>
            </a:r>
            <a:r>
              <a:rPr lang="en-US" sz="1600" dirty="0"/>
              <a:t>traditional master’s programs is best suited to students interested in knowledge generation and designing new ways to address sustainability challenges, and requires a thesis or academic paper as a culminating experience. The MS is designed for those inclined toward the natural sciences, economics, engineering, or related fields.</a:t>
            </a:r>
          </a:p>
          <a:p>
            <a:r>
              <a:rPr lang="en-US" sz="1600" b="1" dirty="0"/>
              <a:t>Master of Sustainability </a:t>
            </a:r>
            <a:r>
              <a:rPr lang="en-US" sz="1600" b="1" dirty="0" smtClean="0"/>
              <a:t>Solutions </a:t>
            </a:r>
            <a:r>
              <a:rPr lang="en-US" sz="1600" dirty="0" smtClean="0"/>
              <a:t>The </a:t>
            </a:r>
            <a:r>
              <a:rPr lang="en-US" sz="1600" dirty="0"/>
              <a:t>MSUS is an applied master’s degree in sustainability, designed to prepare students to apply sustainability </a:t>
            </a:r>
            <a:endParaRPr lang="en-US" sz="1600" dirty="0" smtClean="0"/>
          </a:p>
          <a:p>
            <a:r>
              <a:rPr lang="en-US" sz="1600" b="1" dirty="0" smtClean="0"/>
              <a:t>Master </a:t>
            </a:r>
            <a:r>
              <a:rPr lang="en-US" sz="1600" b="1" dirty="0"/>
              <a:t>of Sustainability </a:t>
            </a:r>
            <a:r>
              <a:rPr lang="en-US" sz="1600" b="1" dirty="0" smtClean="0"/>
              <a:t>Leadership </a:t>
            </a:r>
            <a:r>
              <a:rPr lang="en-US" sz="1600" dirty="0" smtClean="0"/>
              <a:t>The </a:t>
            </a:r>
            <a:r>
              <a:rPr lang="en-US" sz="1600" dirty="0"/>
              <a:t>cohort-based MSL is a fully online degree program that teaches organizational leadership skills through the lens of </a:t>
            </a:r>
            <a:r>
              <a:rPr lang="en-US" sz="1600" dirty="0" smtClean="0"/>
              <a:t>sustainability</a:t>
            </a:r>
            <a:endParaRPr lang="en-US" sz="1600" dirty="0"/>
          </a:p>
          <a:p>
            <a:r>
              <a:rPr lang="en-US" sz="1600" b="1" dirty="0"/>
              <a:t>Executive Master of Sustainability </a:t>
            </a:r>
            <a:r>
              <a:rPr lang="en-US" sz="1600" b="1" dirty="0" smtClean="0"/>
              <a:t>Leadership </a:t>
            </a:r>
            <a:r>
              <a:rPr lang="en-US" sz="1600" dirty="0" smtClean="0"/>
              <a:t>The </a:t>
            </a:r>
            <a:r>
              <a:rPr lang="en-US" sz="1600" dirty="0"/>
              <a:t>EMSL is a hybrid in-person and online sustainability degree program that teaches organizational leadership skills through the lens of </a:t>
            </a:r>
            <a:r>
              <a:rPr lang="en-US" sz="1600" dirty="0" err="1" smtClean="0"/>
              <a:t>sustainability</a:t>
            </a:r>
            <a:r>
              <a:rPr lang="en-US" sz="1600" b="1" dirty="0" err="1" smtClean="0"/>
              <a:t>Doctor</a:t>
            </a:r>
            <a:r>
              <a:rPr lang="en-US" sz="1600" b="1" dirty="0" smtClean="0"/>
              <a:t> </a:t>
            </a:r>
            <a:r>
              <a:rPr lang="en-US" sz="1600" b="1" dirty="0"/>
              <a:t>of </a:t>
            </a:r>
            <a:r>
              <a:rPr lang="en-US" sz="1600" b="1" dirty="0" smtClean="0"/>
              <a:t>Philosophy </a:t>
            </a:r>
            <a:r>
              <a:rPr lang="en-US" sz="1600" dirty="0" smtClean="0"/>
              <a:t>The </a:t>
            </a:r>
            <a:r>
              <a:rPr lang="en-US" sz="1600" dirty="0"/>
              <a:t>PhD in Sustainability allows students to focus on problems of interest to them, drawing upon relevant knowledge from a variety of disciplines. PhD students may be admitted with either a bachelor’s or a master’s degree.</a:t>
            </a:r>
          </a:p>
        </p:txBody>
      </p:sp>
    </p:spTree>
    <p:extLst>
      <p:ext uri="{BB962C8B-B14F-4D97-AF65-F5344CB8AC3E}">
        <p14:creationId xmlns:p14="http://schemas.microsoft.com/office/powerpoint/2010/main" val="479697674"/>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39368"/>
          </a:xfrm>
        </p:spPr>
        <p:txBody>
          <a:bodyPr>
            <a:normAutofit fontScale="90000"/>
          </a:bodyPr>
          <a:lstStyle/>
          <a:p>
            <a:r>
              <a:rPr lang="en-US" dirty="0" smtClean="0"/>
              <a:t>Legs – ASU SOS Undergrad</a:t>
            </a:r>
            <a:endParaRPr lang="en-US" dirty="0"/>
          </a:p>
        </p:txBody>
      </p:sp>
      <p:sp>
        <p:nvSpPr>
          <p:cNvPr id="3" name="Content Placeholder 2"/>
          <p:cNvSpPr>
            <a:spLocks noGrp="1"/>
          </p:cNvSpPr>
          <p:nvPr>
            <p:ph idx="1"/>
          </p:nvPr>
        </p:nvSpPr>
        <p:spPr>
          <a:xfrm>
            <a:off x="0" y="814006"/>
            <a:ext cx="8686800" cy="5312158"/>
          </a:xfrm>
        </p:spPr>
        <p:txBody>
          <a:bodyPr>
            <a:noAutofit/>
          </a:bodyPr>
          <a:lstStyle/>
          <a:p>
            <a:pPr marL="0" indent="0">
              <a:buNone/>
            </a:pPr>
            <a:r>
              <a:rPr lang="en-US" sz="2400" b="1" dirty="0">
                <a:hlinkClick r:id="rId2"/>
              </a:rPr>
              <a:t>Bachelor of Arts</a:t>
            </a:r>
          </a:p>
          <a:p>
            <a:pPr marL="0" indent="0">
              <a:buNone/>
            </a:pPr>
            <a:r>
              <a:rPr lang="en-US" sz="2400" dirty="0"/>
              <a:t>The BA in Sustainability is an undergraduate degree best suited to students interested in social sciences, humanities, planning or related fields. Students learn concepts and methods relevant to the sustainability of environmental resources and social institutions, evaluating the sustainability of environmental institutions, legal frameworks, property rights and culture.</a:t>
            </a:r>
          </a:p>
          <a:p>
            <a:pPr marL="0" indent="0">
              <a:buNone/>
            </a:pPr>
            <a:r>
              <a:rPr lang="en-US" sz="2400" b="1" dirty="0">
                <a:hlinkClick r:id="rId3"/>
              </a:rPr>
              <a:t>Bachelor of Science</a:t>
            </a:r>
          </a:p>
          <a:p>
            <a:pPr marL="0" indent="0">
              <a:buNone/>
            </a:pPr>
            <a:r>
              <a:rPr lang="en-US" sz="2400" dirty="0"/>
              <a:t>The BS in Sustainability is an undergraduate degree best suited to students inclined toward natural sciences, economics, engineering or related fields. Students learn concepts and methods relevant to the sustainable use of environmental resources, evaluating the sustainability of technology, the built environment and environmental regulations and policy</a:t>
            </a:r>
            <a:r>
              <a:rPr lang="en-US" sz="2400" dirty="0" smtClean="0"/>
              <a:t>.</a:t>
            </a:r>
            <a:endParaRPr lang="en-US" sz="2400" dirty="0"/>
          </a:p>
        </p:txBody>
      </p:sp>
    </p:spTree>
    <p:extLst>
      <p:ext uri="{BB962C8B-B14F-4D97-AF65-F5344CB8AC3E}">
        <p14:creationId xmlns:p14="http://schemas.microsoft.com/office/powerpoint/2010/main" val="3107290018"/>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Story told in Numbers</a:t>
            </a:r>
            <a:endParaRPr lang="en-US" dirty="0"/>
          </a:p>
        </p:txBody>
      </p:sp>
      <p:graphicFrame>
        <p:nvGraphicFramePr>
          <p:cNvPr id="6" name="Object 5"/>
          <p:cNvGraphicFramePr>
            <a:graphicFrameLocks noChangeAspect="1"/>
          </p:cNvGraphicFramePr>
          <p:nvPr>
            <p:extLst>
              <p:ext uri="{D42A27DB-BD31-4B8C-83A1-F6EECF244321}">
                <p14:modId xmlns:p14="http://schemas.microsoft.com/office/powerpoint/2010/main" val="1592491168"/>
              </p:ext>
            </p:extLst>
          </p:nvPr>
        </p:nvGraphicFramePr>
        <p:xfrm>
          <a:off x="62678" y="1600806"/>
          <a:ext cx="8226236" cy="4934718"/>
        </p:xfrm>
        <a:graphic>
          <a:graphicData uri="http://schemas.openxmlformats.org/presentationml/2006/ole">
            <mc:AlternateContent xmlns:mc="http://schemas.openxmlformats.org/markup-compatibility/2006">
              <mc:Choice xmlns:v="urn:schemas-microsoft-com:vml" Requires="v">
                <p:oleObj spid="_x0000_s3096" name="Document" r:id="rId3" imgW="6083300" imgH="1549400" progId="Word.Document.12">
                  <p:embed/>
                </p:oleObj>
              </mc:Choice>
              <mc:Fallback>
                <p:oleObj name="Document" r:id="rId3" imgW="6083300" imgH="1549400" progId="Word.Document.12">
                  <p:embed/>
                  <p:pic>
                    <p:nvPicPr>
                      <p:cNvPr id="0" name=""/>
                      <p:cNvPicPr/>
                      <p:nvPr/>
                    </p:nvPicPr>
                    <p:blipFill>
                      <a:blip r:embed="rId4"/>
                      <a:stretch>
                        <a:fillRect/>
                      </a:stretch>
                    </p:blipFill>
                    <p:spPr>
                      <a:xfrm>
                        <a:off x="62678" y="1600806"/>
                        <a:ext cx="8226236" cy="4934718"/>
                      </a:xfrm>
                      <a:prstGeom prst="rect">
                        <a:avLst/>
                      </a:prstGeom>
                    </p:spPr>
                  </p:pic>
                </p:oleObj>
              </mc:Fallback>
            </mc:AlternateContent>
          </a:graphicData>
        </a:graphic>
      </p:graphicFrame>
    </p:spTree>
    <p:extLst>
      <p:ext uri="{BB962C8B-B14F-4D97-AF65-F5344CB8AC3E}">
        <p14:creationId xmlns:p14="http://schemas.microsoft.com/office/powerpoint/2010/main" val="1836280617"/>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0762" y="304799"/>
            <a:ext cx="8690841" cy="1447800"/>
          </a:xfrm>
        </p:spPr>
        <p:txBody>
          <a:bodyPr/>
          <a:lstStyle/>
          <a:p>
            <a:r>
              <a:rPr lang="en-US" sz="4400" dirty="0" smtClean="0"/>
              <a:t>REVIEW: Is Sustainability Failing?</a:t>
            </a:r>
            <a:endParaRPr lang="en-US" sz="4400" dirty="0"/>
          </a:p>
        </p:txBody>
      </p:sp>
      <p:sp>
        <p:nvSpPr>
          <p:cNvPr id="3" name="Content Placeholder 2"/>
          <p:cNvSpPr>
            <a:spLocks noGrp="1"/>
          </p:cNvSpPr>
          <p:nvPr>
            <p:ph sz="quarter" idx="13"/>
          </p:nvPr>
        </p:nvSpPr>
        <p:spPr/>
        <p:txBody>
          <a:bodyPr>
            <a:normAutofit fontScale="92500"/>
          </a:bodyPr>
          <a:lstStyle/>
          <a:p>
            <a:pPr marL="0" indent="0">
              <a:buNone/>
            </a:pPr>
            <a:r>
              <a:rPr lang="en-US" sz="4400" dirty="0" smtClean="0"/>
              <a:t>“</a:t>
            </a:r>
            <a:r>
              <a:rPr lang="en-US" sz="4400" dirty="0"/>
              <a:t>The word "sustainability" should be banned from technical and political discourse. It has become so corrupted as to not only be meaningless, but to actually obscure the real issues that must be dealt </a:t>
            </a:r>
            <a:r>
              <a:rPr lang="en-US" sz="4400" dirty="0" smtClean="0"/>
              <a:t>with” </a:t>
            </a:r>
            <a:r>
              <a:rPr lang="en-US" dirty="0" smtClean="0"/>
              <a:t>(</a:t>
            </a:r>
            <a:r>
              <a:rPr lang="en-US" dirty="0" smtClean="0">
                <a:hlinkClick r:id="rId2"/>
              </a:rPr>
              <a:t>The Guardian</a:t>
            </a:r>
            <a:r>
              <a:rPr lang="en-US" dirty="0" smtClean="0"/>
              <a:t>)</a:t>
            </a:r>
            <a:endParaRPr lang="en-US" dirty="0"/>
          </a:p>
        </p:txBody>
      </p:sp>
    </p:spTree>
    <p:extLst>
      <p:ext uri="{BB962C8B-B14F-4D97-AF65-F5344CB8AC3E}">
        <p14:creationId xmlns:p14="http://schemas.microsoft.com/office/powerpoint/2010/main" val="1901364942"/>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30250" y="195361"/>
            <a:ext cx="9013749" cy="6405566"/>
          </a:xfrm>
          <a:prstGeom prst="rect">
            <a:avLst/>
          </a:prstGeom>
        </p:spPr>
      </p:pic>
    </p:spTree>
    <p:extLst>
      <p:ext uri="{BB962C8B-B14F-4D97-AF65-F5344CB8AC3E}">
        <p14:creationId xmlns:p14="http://schemas.microsoft.com/office/powerpoint/2010/main" val="29535202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3379" y="304799"/>
            <a:ext cx="8554440" cy="1447800"/>
          </a:xfrm>
        </p:spPr>
        <p:txBody>
          <a:bodyPr/>
          <a:lstStyle/>
          <a:p>
            <a:pPr algn="ctr"/>
            <a:r>
              <a:rPr lang="en-US" dirty="0" smtClean="0"/>
              <a:t>When Living Water is treated as Object, Resource</a:t>
            </a:r>
            <a:endParaRPr lang="en-US" dirty="0"/>
          </a:p>
        </p:txBody>
      </p:sp>
      <p:sp>
        <p:nvSpPr>
          <p:cNvPr id="3" name="Content Placeholder 2"/>
          <p:cNvSpPr>
            <a:spLocks noGrp="1"/>
          </p:cNvSpPr>
          <p:nvPr>
            <p:ph sz="quarter" idx="13"/>
          </p:nvPr>
        </p:nvSpPr>
        <p:spPr/>
        <p:txBody>
          <a:bodyPr>
            <a:normAutofit fontScale="92500" lnSpcReduction="10000"/>
          </a:bodyPr>
          <a:lstStyle/>
          <a:p>
            <a:pPr marL="0" indent="0">
              <a:buNone/>
            </a:pPr>
            <a:r>
              <a:rPr lang="en-US" dirty="0" smtClean="0"/>
              <a:t>The bottom line of extinction of Water Quality is the result. </a:t>
            </a:r>
          </a:p>
          <a:p>
            <a:pPr marL="0" indent="0">
              <a:buNone/>
            </a:pPr>
            <a:r>
              <a:rPr lang="en-US" sz="3200" b="1" dirty="0" smtClean="0"/>
              <a:t>When a Pepper Pot of Environmental Projects is called ‘SUSTAINABILITY’ then the HIDDEN COSTS of Polluted Water go Unmeasured, Economi</a:t>
            </a:r>
            <a:r>
              <a:rPr lang="en-US" sz="3200" b="1" dirty="0"/>
              <a:t>c</a:t>
            </a:r>
            <a:r>
              <a:rPr lang="en-US" sz="3200" b="1" dirty="0" smtClean="0"/>
              <a:t> Externalities are pushed to the side, there is no Critical Counter-Accounts of Accountability enacted, &amp; we need a critical conversation about Kaupapa Māori at University of Canterbury</a:t>
            </a:r>
            <a:endParaRPr lang="en-US" sz="3200" b="1" dirty="0"/>
          </a:p>
        </p:txBody>
      </p:sp>
    </p:spTree>
    <p:extLst>
      <p:ext uri="{BB962C8B-B14F-4D97-AF65-F5344CB8AC3E}">
        <p14:creationId xmlns:p14="http://schemas.microsoft.com/office/powerpoint/2010/main" val="148198090"/>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46532" y="146521"/>
            <a:ext cx="8445019" cy="1323691"/>
          </a:xfrm>
        </p:spPr>
        <p:txBody>
          <a:bodyPr/>
          <a:lstStyle/>
          <a:p>
            <a:r>
              <a:rPr lang="en-US" dirty="0" smtClean="0"/>
              <a:t>Triple Bottom Line </a:t>
            </a:r>
            <a:r>
              <a:rPr lang="en-US" b="1" i="1" dirty="0" smtClean="0">
                <a:solidFill>
                  <a:srgbClr val="FF0000"/>
                </a:solidFill>
              </a:rPr>
              <a:t>fantasy</a:t>
            </a:r>
            <a:r>
              <a:rPr lang="en-US" dirty="0" smtClean="0"/>
              <a:t> - 3BL</a:t>
            </a:r>
            <a:endParaRPr lang="en-US" dirty="0"/>
          </a:p>
        </p:txBody>
      </p:sp>
      <p:sp>
        <p:nvSpPr>
          <p:cNvPr id="4" name="Slide Number Placeholder 3"/>
          <p:cNvSpPr>
            <a:spLocks noGrp="1"/>
          </p:cNvSpPr>
          <p:nvPr>
            <p:ph type="sldNum" sz="quarter" idx="12"/>
          </p:nvPr>
        </p:nvSpPr>
        <p:spPr/>
        <p:txBody>
          <a:bodyPr/>
          <a:lstStyle/>
          <a:p>
            <a:fld id="{7C80D802-2D21-4BA4-AF3A-5812AE2A3B99}" type="slidenum">
              <a:rPr lang="en-US" smtClean="0"/>
              <a:t>60</a:t>
            </a:fld>
            <a:endParaRPr lang="en-US"/>
          </a:p>
        </p:txBody>
      </p:sp>
      <p:pic>
        <p:nvPicPr>
          <p:cNvPr id="6" name="Picture 5"/>
          <p:cNvPicPr>
            <a:picLocks noChangeAspect="1"/>
          </p:cNvPicPr>
          <p:nvPr/>
        </p:nvPicPr>
        <p:blipFill>
          <a:blip r:embed="rId3"/>
          <a:stretch>
            <a:fillRect/>
          </a:stretch>
        </p:blipFill>
        <p:spPr>
          <a:xfrm>
            <a:off x="0" y="1964330"/>
            <a:ext cx="9144000" cy="4676463"/>
          </a:xfrm>
          <a:prstGeom prst="rect">
            <a:avLst/>
          </a:prstGeom>
        </p:spPr>
      </p:pic>
    </p:spTree>
    <p:extLst>
      <p:ext uri="{BB962C8B-B14F-4D97-AF65-F5344CB8AC3E}">
        <p14:creationId xmlns:p14="http://schemas.microsoft.com/office/powerpoint/2010/main" val="212802234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 presetClass="exit" presetSubtype="10" fill="hold" nodeType="clickEffect">
                                  <p:stCondLst>
                                    <p:cond delay="0"/>
                                  </p:stCondLst>
                                  <p:childTnLst>
                                    <p:animEffect transition="out" filter="checkerboard(across)">
                                      <p:cBhvr>
                                        <p:cTn id="10" dur="500"/>
                                        <p:tgtEl>
                                          <p:spTgt spid="6"/>
                                        </p:tgtEl>
                                      </p:cBhvr>
                                    </p:animEffect>
                                    <p:set>
                                      <p:cBhvr>
                                        <p:cTn id="11"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Arguments against School of Resilience</a:t>
            </a:r>
            <a:endParaRPr lang="en-US" dirty="0"/>
          </a:p>
        </p:txBody>
      </p:sp>
      <p:sp>
        <p:nvSpPr>
          <p:cNvPr id="3" name="Content Placeholder 2"/>
          <p:cNvSpPr>
            <a:spLocks noGrp="1"/>
          </p:cNvSpPr>
          <p:nvPr>
            <p:ph idx="1"/>
          </p:nvPr>
        </p:nvSpPr>
        <p:spPr/>
        <p:txBody>
          <a:bodyPr>
            <a:normAutofit fontScale="92500" lnSpcReduction="10000"/>
          </a:bodyPr>
          <a:lstStyle/>
          <a:p>
            <a:pPr marL="0" indent="0">
              <a:buNone/>
            </a:pPr>
            <a:r>
              <a:rPr lang="en-US" sz="4400" dirty="0" smtClean="0"/>
              <a:t>“</a:t>
            </a:r>
            <a:r>
              <a:rPr lang="en-US" sz="4400" dirty="0"/>
              <a:t>The concept of resilience has been criticized as an abstract structural-functionalist notion that fails to account for community heterogeneity and power relationships </a:t>
            </a:r>
            <a:r>
              <a:rPr lang="en-US" dirty="0"/>
              <a:t>(</a:t>
            </a:r>
            <a:r>
              <a:rPr lang="en-US" dirty="0" err="1"/>
              <a:t>Berkes</a:t>
            </a:r>
            <a:r>
              <a:rPr lang="en-US" dirty="0"/>
              <a:t> and Ross 2013; Cote and Nightingale 2011; </a:t>
            </a:r>
            <a:r>
              <a:rPr lang="en-US" dirty="0" err="1"/>
              <a:t>Folke</a:t>
            </a:r>
            <a:r>
              <a:rPr lang="en-US" dirty="0"/>
              <a:t> 2006; Leach 2008; Turner 2010</a:t>
            </a:r>
            <a:r>
              <a:rPr lang="en-US" dirty="0" smtClean="0"/>
              <a:t>)” </a:t>
            </a:r>
            <a:r>
              <a:rPr lang="en-US" dirty="0" smtClean="0">
                <a:hlinkClick r:id="rId2"/>
              </a:rPr>
              <a:t>source</a:t>
            </a:r>
            <a:endParaRPr lang="en-US" dirty="0"/>
          </a:p>
        </p:txBody>
      </p:sp>
    </p:spTree>
    <p:extLst>
      <p:ext uri="{BB962C8B-B14F-4D97-AF65-F5344CB8AC3E}">
        <p14:creationId xmlns:p14="http://schemas.microsoft.com/office/powerpoint/2010/main" val="2883573372"/>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1500" y="274638"/>
            <a:ext cx="8451360" cy="1179266"/>
          </a:xfrm>
        </p:spPr>
        <p:txBody>
          <a:bodyPr/>
          <a:lstStyle/>
          <a:p>
            <a:r>
              <a:rPr lang="en-US" sz="4000" b="1" dirty="0" smtClean="0"/>
              <a:t>2,000 </a:t>
            </a:r>
            <a:r>
              <a:rPr lang="en-US" sz="4000" b="1" dirty="0"/>
              <a:t>turnout in support of farmworkers’ Freedom </a:t>
            </a:r>
            <a:r>
              <a:rPr lang="en-US" sz="4000" b="1" dirty="0" smtClean="0"/>
              <a:t>Fast</a:t>
            </a:r>
            <a:r>
              <a:rPr lang="en-US" sz="4000" b="1" dirty="0"/>
              <a:t> </a:t>
            </a:r>
            <a:r>
              <a:rPr lang="en-US" sz="4000" b="1" dirty="0" smtClean="0"/>
              <a:t>in NYC</a:t>
            </a:r>
            <a:endParaRPr lang="en-US" sz="4000" dirty="0"/>
          </a:p>
        </p:txBody>
      </p:sp>
      <p:pic>
        <p:nvPicPr>
          <p:cNvPr id="4" name="Picture 3"/>
          <p:cNvPicPr>
            <a:picLocks noChangeAspect="1"/>
          </p:cNvPicPr>
          <p:nvPr/>
        </p:nvPicPr>
        <p:blipFill>
          <a:blip r:embed="rId2"/>
          <a:stretch>
            <a:fillRect/>
          </a:stretch>
        </p:blipFill>
        <p:spPr>
          <a:xfrm>
            <a:off x="1436974" y="1453904"/>
            <a:ext cx="6570813" cy="5287451"/>
          </a:xfrm>
          <a:prstGeom prst="rect">
            <a:avLst/>
          </a:prstGeom>
        </p:spPr>
      </p:pic>
    </p:spTree>
    <p:extLst>
      <p:ext uri="{BB962C8B-B14F-4D97-AF65-F5344CB8AC3E}">
        <p14:creationId xmlns:p14="http://schemas.microsoft.com/office/powerpoint/2010/main" val="1305573628"/>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hlinkClick r:id="rId3"/>
              </a:rPr>
              <a:t>NZ Stats 2017</a:t>
            </a:r>
            <a:endParaRPr lang="en-US" dirty="0"/>
          </a:p>
        </p:txBody>
      </p:sp>
      <p:pic>
        <p:nvPicPr>
          <p:cNvPr id="4" name="Picture 3"/>
          <p:cNvPicPr>
            <a:picLocks noChangeAspect="1"/>
          </p:cNvPicPr>
          <p:nvPr/>
        </p:nvPicPr>
        <p:blipFill>
          <a:blip r:embed="rId4"/>
          <a:stretch>
            <a:fillRect/>
          </a:stretch>
        </p:blipFill>
        <p:spPr>
          <a:xfrm>
            <a:off x="0" y="1564164"/>
            <a:ext cx="6629400" cy="5207000"/>
          </a:xfrm>
          <a:prstGeom prst="rect">
            <a:avLst/>
          </a:prstGeom>
        </p:spPr>
      </p:pic>
      <p:sp>
        <p:nvSpPr>
          <p:cNvPr id="5" name="Rectangle 4"/>
          <p:cNvSpPr/>
          <p:nvPr/>
        </p:nvSpPr>
        <p:spPr>
          <a:xfrm>
            <a:off x="0" y="44374"/>
            <a:ext cx="6455366" cy="1569660"/>
          </a:xfrm>
          <a:prstGeom prst="rect">
            <a:avLst/>
          </a:prstGeom>
        </p:spPr>
        <p:txBody>
          <a:bodyPr wrap="square">
            <a:spAutoFit/>
          </a:bodyPr>
          <a:lstStyle/>
          <a:p>
            <a:r>
              <a:rPr lang="en-US" sz="2400" dirty="0"/>
              <a:t>“Of the native species we report on, around three-quarters of fish, one-third of invertebrates, and one-third of plants are threatened with, or at risk of, extinction” (NZ Stat 2017, p. 13). </a:t>
            </a:r>
          </a:p>
        </p:txBody>
      </p:sp>
      <p:sp>
        <p:nvSpPr>
          <p:cNvPr id="6" name="Rectangle 5"/>
          <p:cNvSpPr/>
          <p:nvPr/>
        </p:nvSpPr>
        <p:spPr>
          <a:xfrm>
            <a:off x="6629400" y="1951672"/>
            <a:ext cx="2514600" cy="4585871"/>
          </a:xfrm>
          <a:prstGeom prst="rect">
            <a:avLst/>
          </a:prstGeom>
        </p:spPr>
        <p:txBody>
          <a:bodyPr wrap="square">
            <a:spAutoFit/>
          </a:bodyPr>
          <a:lstStyle/>
          <a:p>
            <a:r>
              <a:rPr lang="en-US" sz="2000" b="1" dirty="0"/>
              <a:t>Animal or human </a:t>
            </a:r>
            <a:r>
              <a:rPr lang="en-US" sz="2000" b="1" dirty="0" err="1"/>
              <a:t>faeces</a:t>
            </a:r>
            <a:r>
              <a:rPr lang="en-US" sz="2000" b="1" dirty="0"/>
              <a:t> in fresh water increases risk of </a:t>
            </a:r>
            <a:r>
              <a:rPr lang="en-US" sz="2000" b="1" dirty="0" err="1"/>
              <a:t>E.coli</a:t>
            </a:r>
            <a:r>
              <a:rPr lang="en-US" sz="2000" b="1" dirty="0"/>
              <a:t> bacteria, to swimmers. “</a:t>
            </a:r>
            <a:r>
              <a:rPr lang="en-US" sz="2400" b="1" dirty="0"/>
              <a:t>Māori tribal identity is linked to fresh water, for whom each water body has its own </a:t>
            </a:r>
            <a:r>
              <a:rPr lang="en-US" sz="2400" b="1" dirty="0" err="1"/>
              <a:t>mauri</a:t>
            </a:r>
            <a:r>
              <a:rPr lang="en-US" sz="2400" b="1" dirty="0"/>
              <a:t> (life force)</a:t>
            </a:r>
            <a:r>
              <a:rPr lang="en-US" sz="2000" b="1" dirty="0"/>
              <a:t>” (2017 NZ </a:t>
            </a:r>
            <a:r>
              <a:rPr lang="en-US" sz="2000" b="1" dirty="0" smtClean="0"/>
              <a:t>Stats, p. 1)</a:t>
            </a:r>
            <a:r>
              <a:rPr lang="en-US" sz="2000" b="1" dirty="0"/>
              <a:t>.</a:t>
            </a:r>
          </a:p>
        </p:txBody>
      </p:sp>
    </p:spTree>
    <p:extLst>
      <p:ext uri="{BB962C8B-B14F-4D97-AF65-F5344CB8AC3E}">
        <p14:creationId xmlns:p14="http://schemas.microsoft.com/office/powerpoint/2010/main" val="4300349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654735"/>
          </a:xfrm>
        </p:spPr>
        <p:txBody>
          <a:bodyPr/>
          <a:lstStyle/>
          <a:p>
            <a:r>
              <a:rPr lang="en-US" sz="3600" dirty="0" smtClean="0"/>
              <a:t>10 Hidden Costs of NZ Polluted Waterways</a:t>
            </a:r>
            <a:endParaRPr lang="en-US" sz="3600" dirty="0"/>
          </a:p>
        </p:txBody>
      </p:sp>
      <p:sp>
        <p:nvSpPr>
          <p:cNvPr id="3" name="Content Placeholder 2"/>
          <p:cNvSpPr>
            <a:spLocks noGrp="1"/>
          </p:cNvSpPr>
          <p:nvPr>
            <p:ph idx="1"/>
          </p:nvPr>
        </p:nvSpPr>
        <p:spPr>
          <a:xfrm>
            <a:off x="0" y="929373"/>
            <a:ext cx="9144000" cy="5928627"/>
          </a:xfrm>
          <a:solidFill>
            <a:schemeClr val="bg1">
              <a:lumMod val="20000"/>
              <a:lumOff val="80000"/>
            </a:schemeClr>
          </a:solidFill>
        </p:spPr>
        <p:txBody>
          <a:bodyPr>
            <a:normAutofit lnSpcReduction="10000"/>
          </a:bodyPr>
          <a:lstStyle/>
          <a:p>
            <a:pPr marL="548640" lvl="2">
              <a:spcAft>
                <a:spcPts val="100"/>
              </a:spcAft>
              <a:buFont typeface="+mj-lt"/>
              <a:buAutoNum type="arabicPeriod"/>
            </a:pPr>
            <a:r>
              <a:rPr lang="en-US" b="1" dirty="0"/>
              <a:t>Dysentery – high fever from traces of fetal matter in water supply</a:t>
            </a:r>
          </a:p>
          <a:p>
            <a:pPr marL="548640" lvl="2">
              <a:spcAft>
                <a:spcPts val="100"/>
              </a:spcAft>
              <a:buFont typeface="+mj-lt"/>
              <a:buAutoNum type="arabicPeriod"/>
            </a:pPr>
            <a:r>
              <a:rPr lang="en-US" b="1" dirty="0"/>
              <a:t>Arsenicosis – skin lesions form small amounts of arsenic from industrial units along river banks &amp; aquifers</a:t>
            </a:r>
          </a:p>
          <a:p>
            <a:pPr marL="548640" lvl="2">
              <a:spcAft>
                <a:spcPts val="100"/>
              </a:spcAft>
              <a:buFont typeface="+mj-lt"/>
              <a:buAutoNum type="arabicPeriod"/>
            </a:pPr>
            <a:r>
              <a:rPr lang="en-US" b="1" dirty="0"/>
              <a:t>Polio (Infantile Paralysis) – feces passed into drinking water by infected person</a:t>
            </a:r>
          </a:p>
          <a:p>
            <a:pPr marL="548640" lvl="2">
              <a:spcAft>
                <a:spcPts val="100"/>
              </a:spcAft>
              <a:buFont typeface="+mj-lt"/>
              <a:buAutoNum type="arabicPeriod"/>
            </a:pPr>
            <a:r>
              <a:rPr lang="en-US" b="1" dirty="0"/>
              <a:t>Trachoma (Eye Infection) – bacterium forming in unsanitary water coarses the eye and lesions form resulting in blindness</a:t>
            </a:r>
          </a:p>
          <a:p>
            <a:pPr marL="548640" lvl="2">
              <a:spcAft>
                <a:spcPts val="100"/>
              </a:spcAft>
              <a:buFont typeface="+mj-lt"/>
              <a:buAutoNum type="arabicPeriod"/>
            </a:pPr>
            <a:r>
              <a:rPr lang="en-US" b="1" dirty="0"/>
              <a:t>Typhoid fever – consuming water contaminated with Salmonella Typhi bacteria infects 12 million people a year</a:t>
            </a:r>
          </a:p>
          <a:p>
            <a:pPr marL="548640" lvl="2">
              <a:spcAft>
                <a:spcPts val="100"/>
              </a:spcAft>
              <a:buFont typeface="+mj-lt"/>
              <a:buAutoNum type="arabicPeriod"/>
            </a:pPr>
            <a:r>
              <a:rPr lang="en-US" b="1" dirty="0"/>
              <a:t>Schistosomiasis – contaminated water breeding snails whose worms penetrate the skin resulting in liver, lung, bladder, intestine infections</a:t>
            </a:r>
          </a:p>
          <a:p>
            <a:pPr marL="548640" lvl="2">
              <a:spcAft>
                <a:spcPts val="100"/>
              </a:spcAft>
              <a:buFont typeface="+mj-lt"/>
              <a:buAutoNum type="arabicPeriod"/>
            </a:pPr>
            <a:r>
              <a:rPr lang="en-US" b="1" dirty="0"/>
              <a:t>Cholera – about 100,000 deaths occur annually from bacterium Vibrio </a:t>
            </a:r>
            <a:r>
              <a:rPr lang="en-US" b="1" dirty="0" err="1"/>
              <a:t>Cholerae</a:t>
            </a:r>
            <a:r>
              <a:rPr lang="en-US" b="1" dirty="0"/>
              <a:t> in contaminated water</a:t>
            </a:r>
          </a:p>
          <a:p>
            <a:pPr marL="548640" lvl="2" fontAlgn="base">
              <a:spcAft>
                <a:spcPts val="100"/>
              </a:spcAft>
              <a:buFont typeface="+mj-lt"/>
              <a:buAutoNum type="arabicPeriod"/>
            </a:pPr>
            <a:r>
              <a:rPr lang="en-US" b="1" dirty="0"/>
              <a:t>Diarrhea – from water born water-borne viruses parasites particularly deadly to small children</a:t>
            </a:r>
            <a:endParaRPr lang="en-US" dirty="0"/>
          </a:p>
          <a:p>
            <a:pPr marL="548640" lvl="2" fontAlgn="base">
              <a:spcAft>
                <a:spcPts val="100"/>
              </a:spcAft>
              <a:buFont typeface="+mj-lt"/>
              <a:buAutoNum type="arabicPeriod"/>
            </a:pPr>
            <a:r>
              <a:rPr lang="en-US" b="1" dirty="0"/>
              <a:t>Malaria – female mosquitoes carrying parasite called Anopheles spreads the disease which can spread to other people</a:t>
            </a:r>
            <a:endParaRPr lang="en-US" dirty="0"/>
          </a:p>
          <a:p>
            <a:pPr marL="548640" lvl="2" fontAlgn="base">
              <a:spcAft>
                <a:spcPts val="100"/>
              </a:spcAft>
              <a:buFont typeface="+mj-lt"/>
              <a:buAutoNum type="arabicPeriod"/>
            </a:pPr>
            <a:r>
              <a:rPr lang="en-US" b="1" dirty="0"/>
              <a:t>Lead Poisoning – from old pipes and surface water pollutants causing organ damage, nervous system disorders, anemia, high blood pressure, kidney disease and problems with the reproductive system</a:t>
            </a:r>
            <a:endParaRPr lang="en-US" dirty="0"/>
          </a:p>
          <a:p>
            <a:pPr marL="548640">
              <a:spcAft>
                <a:spcPts val="100"/>
              </a:spcAft>
              <a:buFont typeface="+mj-lt"/>
              <a:buAutoNum type="arabicPeriod"/>
            </a:pPr>
            <a:endParaRPr lang="en-US" dirty="0"/>
          </a:p>
        </p:txBody>
      </p:sp>
    </p:spTree>
    <p:extLst>
      <p:ext uri="{BB962C8B-B14F-4D97-AF65-F5344CB8AC3E}">
        <p14:creationId xmlns:p14="http://schemas.microsoft.com/office/powerpoint/2010/main" val="1807679007"/>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656" y="154896"/>
            <a:ext cx="9000344" cy="1262742"/>
          </a:xfrm>
        </p:spPr>
        <p:txBody>
          <a:bodyPr/>
          <a:lstStyle/>
          <a:p>
            <a:r>
              <a:rPr lang="en-US" sz="2800" dirty="0" smtClean="0">
                <a:hlinkClick r:id="rId2"/>
              </a:rPr>
              <a:t>RESEARCH the 2017 OECD Report</a:t>
            </a:r>
            <a:r>
              <a:rPr lang="en-US" sz="2800" dirty="0" smtClean="0"/>
              <a:t>: </a:t>
            </a:r>
            <a:r>
              <a:rPr lang="en-US" sz="2800" dirty="0"/>
              <a:t>New Zealand has the second-highest level of emissions per GDP unit in the OECD and the fifth-highest emissions per capita.</a:t>
            </a:r>
            <a:br>
              <a:rPr lang="en-US" sz="2800" dirty="0"/>
            </a:br>
            <a:r>
              <a:rPr lang="en-US" sz="2800" dirty="0" smtClean="0"/>
              <a:t> </a:t>
            </a:r>
            <a:endParaRPr lang="en-US" sz="2800" dirty="0"/>
          </a:p>
        </p:txBody>
      </p:sp>
      <p:pic>
        <p:nvPicPr>
          <p:cNvPr id="4" name="Picture 3"/>
          <p:cNvPicPr>
            <a:picLocks noChangeAspect="1"/>
          </p:cNvPicPr>
          <p:nvPr/>
        </p:nvPicPr>
        <p:blipFill>
          <a:blip r:embed="rId3"/>
          <a:stretch>
            <a:fillRect/>
          </a:stretch>
        </p:blipFill>
        <p:spPr>
          <a:xfrm>
            <a:off x="143656" y="1417639"/>
            <a:ext cx="8715744" cy="5415090"/>
          </a:xfrm>
          <a:prstGeom prst="rect">
            <a:avLst/>
          </a:prstGeom>
        </p:spPr>
      </p:pic>
    </p:spTree>
    <p:extLst>
      <p:ext uri="{BB962C8B-B14F-4D97-AF65-F5344CB8AC3E}">
        <p14:creationId xmlns:p14="http://schemas.microsoft.com/office/powerpoint/2010/main" val="2273599396"/>
      </p:ext>
    </p:extLst>
  </p:cSld>
  <p:clrMapOvr>
    <a:masterClrMapping/>
  </p:clrMapOvr>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 Id="rId2" Type="http://schemas.openxmlformats.org/officeDocument/2006/relationships/image" Target="../media/image2.jpeg"/></Relationships>
</file>

<file path=ppt/theme/theme1.xml><?xml version="1.0" encoding="utf-8"?>
<a:theme xmlns:a="http://schemas.openxmlformats.org/drawingml/2006/main" name="Travelogue">
  <a:themeElements>
    <a:clrScheme name="Travelogue">
      <a:dk1>
        <a:sysClr val="windowText" lastClr="000000"/>
      </a:dk1>
      <a:lt1>
        <a:srgbClr val="EAC968"/>
      </a:lt1>
      <a:dk2>
        <a:srgbClr val="2A2515"/>
      </a:dk2>
      <a:lt2>
        <a:srgbClr val="82682C"/>
      </a:lt2>
      <a:accent1>
        <a:srgbClr val="B74D21"/>
      </a:accent1>
      <a:accent2>
        <a:srgbClr val="A32323"/>
      </a:accent2>
      <a:accent3>
        <a:srgbClr val="4576A3"/>
      </a:accent3>
      <a:accent4>
        <a:srgbClr val="615D9A"/>
      </a:accent4>
      <a:accent5>
        <a:srgbClr val="67924B"/>
      </a:accent5>
      <a:accent6>
        <a:srgbClr val="BF7B1B"/>
      </a:accent6>
      <a:hlink>
        <a:srgbClr val="99350B"/>
      </a:hlink>
      <a:folHlink>
        <a:srgbClr val="785140"/>
      </a:folHlink>
    </a:clrScheme>
    <a:fontScheme name="Travelogue">
      <a:majorFont>
        <a:latin typeface="Calisto MT"/>
        <a:ea typeface=""/>
        <a:cs typeface=""/>
        <a:font script="Jpan" typeface="ＭＳ 明朝"/>
        <a:font script="Hans" typeface="宋体"/>
        <a:font script="Hant" typeface="新細明體"/>
      </a:majorFont>
      <a:minorFont>
        <a:latin typeface="Calisto MT"/>
        <a:ea typeface=""/>
        <a:cs typeface=""/>
        <a:font script="Jpan" typeface="ＭＳ 明朝"/>
        <a:font script="Hans" typeface="宋体"/>
        <a:font script="Hant" typeface="新細明體"/>
      </a:minorFont>
    </a:fontScheme>
    <a:fmtScheme name="Travelogue">
      <a:fillStyleLst>
        <a:solidFill>
          <a:schemeClr val="phClr"/>
        </a:solidFill>
        <a:blipFill rotWithShape="1">
          <a:blip xmlns:r="http://schemas.openxmlformats.org/officeDocument/2006/relationships" r:embed="rId1">
            <a:duotone>
              <a:schemeClr val="phClr">
                <a:shade val="20000"/>
                <a:satMod val="130000"/>
              </a:schemeClr>
              <a:schemeClr val="phClr">
                <a:tint val="80000"/>
                <a:satMod val="150000"/>
              </a:schemeClr>
            </a:duotone>
          </a:blip>
          <a:tile tx="0" ty="0" sx="50000" sy="50000" flip="none" algn="tl"/>
        </a:blipFill>
        <a:blipFill rotWithShape="1">
          <a:blip xmlns:r="http://schemas.openxmlformats.org/officeDocument/2006/relationships" r:embed="rId2">
            <a:duotone>
              <a:schemeClr val="phClr">
                <a:shade val="20000"/>
                <a:satMod val="130000"/>
              </a:schemeClr>
              <a:schemeClr val="phClr">
                <a:tint val="80000"/>
                <a:satMod val="150000"/>
              </a:schemeClr>
            </a:duotone>
          </a:blip>
          <a:tile tx="0" ty="0" sx="50000" sy="50000" flip="none" algn="tl"/>
        </a:blip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dir="6600000" sx="102000" sy="102000" rotWithShape="0">
              <a:srgbClr val="000000">
                <a:alpha val="35000"/>
              </a:srgbClr>
            </a:outerShdw>
          </a:effectLst>
        </a:effectStyle>
        <a:effectStyle>
          <a:effectLst>
            <a:outerShdw blurRad="88900" dist="63500" dir="2400000" rotWithShape="0">
              <a:srgbClr val="000000">
                <a:alpha val="50000"/>
              </a:srgbClr>
            </a:outerShdw>
          </a:effectLst>
          <a:scene3d>
            <a:camera prst="orthographicFront">
              <a:rot lat="0" lon="0" rev="0"/>
            </a:camera>
            <a:lightRig rig="sunset" dir="t">
              <a:rot lat="0" lon="0" rev="4200000"/>
            </a:lightRig>
          </a:scene3d>
          <a:sp3d>
            <a:bevelT w="63500" h="25400" prst="coolSlant"/>
          </a:sp3d>
        </a:effectStyle>
      </a:effectStyleLst>
      <a:bgFillStyleLst>
        <a:solidFill>
          <a:schemeClr val="phClr"/>
        </a:solidFill>
        <a:gradFill rotWithShape="1">
          <a:gsLst>
            <a:gs pos="0">
              <a:schemeClr val="phClr">
                <a:tint val="50000"/>
                <a:shade val="90000"/>
                <a:hueMod val="85000"/>
                <a:satMod val="300000"/>
                <a:lumMod val="100000"/>
              </a:schemeClr>
            </a:gs>
            <a:gs pos="40000">
              <a:schemeClr val="phClr">
                <a:tint val="45000"/>
                <a:shade val="99000"/>
                <a:hueMod val="95000"/>
                <a:satMod val="300000"/>
                <a:lumMod val="100000"/>
              </a:schemeClr>
            </a:gs>
            <a:gs pos="100000">
              <a:schemeClr val="phClr">
                <a:shade val="20000"/>
                <a:hueMod val="95000"/>
                <a:satMod val="255000"/>
                <a:lumMod val="100000"/>
              </a:schemeClr>
            </a:gs>
          </a:gsLst>
          <a:path path="circle">
            <a:fillToRect l="50000" t="-80000" r="50000" b="180000"/>
          </a:path>
        </a:gradFill>
        <a:gradFill rotWithShape="1">
          <a:gsLst>
            <a:gs pos="0">
              <a:schemeClr val="phClr">
                <a:tint val="70000"/>
                <a:satMod val="2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Travelogue.thmx</Template>
  <TotalTime>3100</TotalTime>
  <Words>5579</Words>
  <Application>Microsoft Macintosh PowerPoint</Application>
  <PresentationFormat>On-screen Show (4:3)</PresentationFormat>
  <Paragraphs>554</Paragraphs>
  <Slides>62</Slides>
  <Notes>15</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62</vt:i4>
      </vt:variant>
    </vt:vector>
  </HeadingPairs>
  <TitlesOfParts>
    <vt:vector size="64" baseType="lpstr">
      <vt:lpstr>Travelogue</vt:lpstr>
      <vt:lpstr>Document</vt:lpstr>
      <vt:lpstr>Formation of ‘School of Sustainability’ SOS and Wonder Woman 2.0 Story</vt:lpstr>
      <vt:lpstr>Part I: Wonder Woman 2.0, Lan Pham</vt:lpstr>
      <vt:lpstr>QUESTION: What are the “Pepper Pot Environmental Projects” in New Zealand and at University of Canterbury?</vt:lpstr>
      <vt:lpstr>Wonder Woman 2.0 says:</vt:lpstr>
      <vt:lpstr>Bottom Line Extinction of Water Quality!</vt:lpstr>
      <vt:lpstr>When Living Water is treated as Object, Resource</vt:lpstr>
      <vt:lpstr>NZ Stats 2017</vt:lpstr>
      <vt:lpstr>10 Hidden Costs of NZ Polluted Waterways</vt:lpstr>
      <vt:lpstr>RESEARCH the 2017 OECD Report: New Zealand has the second-highest level of emissions per GDP unit in the OECD and the fifth-highest emissions per capita.  </vt:lpstr>
      <vt:lpstr>Click for OECD 2017 Report</vt:lpstr>
      <vt:lpstr>Wonder Woman 2.0 &amp; Nemesis Dr. Nick Smith</vt:lpstr>
      <vt:lpstr>Wonder Woman 2.0</vt:lpstr>
      <vt:lpstr>Casket at the last meeting of fully-elected ENVIRONMENT CANTERBURY in 2010 </vt:lpstr>
      <vt:lpstr>Why did the protests happen?</vt:lpstr>
      <vt:lpstr>Artist protests Environment Minister of New Zealand - YouTube</vt:lpstr>
      <vt:lpstr>Part II: A look at Kaupapa Māori   water Theory &amp; Methodologies</vt:lpstr>
      <vt:lpstr>PowerPoint Presentation</vt:lpstr>
      <vt:lpstr>Whanganui River is a Person</vt:lpstr>
      <vt:lpstr>Next: FORM 6 GROUPS, Compare 5 University of Canterbury definitions with deeper actual Māori definitions &amp; #6 missing Kaupapa Māori Method:</vt:lpstr>
      <vt:lpstr>Group 1 - Kaitiakitanga is already acknowledge in legislation and is defined as follows:</vt:lpstr>
      <vt:lpstr>GROUP 2: The term ‘Mahinga Kai’ was used in the Crown’s Settlement Offer </vt:lpstr>
      <vt:lpstr>GROUP 3: Manaakitanga </vt:lpstr>
      <vt:lpstr>GROUP 4: Mana Whenua </vt:lpstr>
      <vt:lpstr>GROUP 5: Mauri Tū</vt:lpstr>
      <vt:lpstr>Group 6” Kaupapa Māori Theory &amp; Methodologies </vt:lpstr>
      <vt:lpstr>Part III: What are the Pepper Pot Environmental Projects at University of Canterbury?</vt:lpstr>
      <vt:lpstr>GO TO University of Canterbury’s  Sustainability Reporting framework </vt:lpstr>
      <vt:lpstr>Deconstruct the Brundtland Report used by University of Canterbury</vt:lpstr>
      <vt:lpstr>Why is New Zealand not doing Sustainability Tracking, Assessment &amp; Rating System™(STARS) measurement framework for universities?</vt:lpstr>
      <vt:lpstr>What is the history of UC Pepper Pot-sustainability?</vt:lpstr>
      <vt:lpstr>How to change the Pepper Pot Projects of Sustainability at UC?</vt:lpstr>
      <vt:lpstr>Which University of Canterbury Chancellors supported Sustainability Measurement?</vt:lpstr>
      <vt:lpstr>HOMEWORKHow to get beyond Pepper Pot Projects by using Kaupapa Māori ?</vt:lpstr>
      <vt:lpstr>CRITICAL about Quadruple Bottom Line</vt:lpstr>
      <vt:lpstr>Thank you</vt:lpstr>
      <vt:lpstr>PowerPoint Presentation</vt:lpstr>
      <vt:lpstr>Sustainability Report Card - 2011</vt:lpstr>
      <vt:lpstr>How Measuring Sustainability began at New Mexico State University (NMSU)?</vt:lpstr>
      <vt:lpstr>Research team met with Chancellor &amp; Provost  to get buy-in 2011</vt:lpstr>
      <vt:lpstr>Boje’s Diagnosis-Projects-Implementation-Evaluation (DPIE) #1 to envision a  SCHOOL OF SUSTAINABILITY</vt:lpstr>
      <vt:lpstr>Click here for NMSU’s STARS report</vt:lpstr>
      <vt:lpstr>PowerPoint Presentation</vt:lpstr>
      <vt:lpstr>PowerPoint Presentation</vt:lpstr>
      <vt:lpstr>PowerPoint Presentation</vt:lpstr>
      <vt:lpstr>Water at NMSU = Pepper Pot Environmental Projects</vt:lpstr>
      <vt:lpstr>Profit Trumps All the Pepper Pot Projects</vt:lpstr>
      <vt:lpstr>Yes, its Gold Rated </vt:lpstr>
      <vt:lpstr>FACTS</vt:lpstr>
      <vt:lpstr>We use STARS to measure People, Planet, and Profit </vt:lpstr>
      <vt:lpstr>Note measuring the CARBON FOOTPRINT</vt:lpstr>
      <vt:lpstr>Boje’s DPIE 2</vt:lpstr>
      <vt:lpstr>PowerPoint Presentation</vt:lpstr>
      <vt:lpstr>What happened to this Definition</vt:lpstr>
      <vt:lpstr>PowerPoint Presentation</vt:lpstr>
      <vt:lpstr>LEGs of ASU SOS Graduate Studies </vt:lpstr>
      <vt:lpstr>Legs – ASU SOS Undergrad</vt:lpstr>
      <vt:lpstr>The Story told in Numbers</vt:lpstr>
      <vt:lpstr>REVIEW: Is Sustainability Failing?</vt:lpstr>
      <vt:lpstr>PowerPoint Presentation</vt:lpstr>
      <vt:lpstr>Triple Bottom Line fantasy - 3BL</vt:lpstr>
      <vt:lpstr>Arguments against School of Resilience</vt:lpstr>
      <vt:lpstr>2,000 turnout in support of farmworkers’ Freedom Fast in NYC</vt:lpstr>
    </vt:vector>
  </TitlesOfParts>
  <Company>NMSU</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Continuing Conversation on School of Sustainability</dc:title>
  <dc:creator>David Boje</dc:creator>
  <cp:lastModifiedBy>David Boje</cp:lastModifiedBy>
  <cp:revision>73</cp:revision>
  <dcterms:created xsi:type="dcterms:W3CDTF">2016-02-17T22:23:49Z</dcterms:created>
  <dcterms:modified xsi:type="dcterms:W3CDTF">2018-04-20T05:00:21Z</dcterms:modified>
</cp:coreProperties>
</file>