
<file path=[Content_Types].xml><?xml version="1.0" encoding="utf-8"?>
<Types xmlns="http://schemas.openxmlformats.org/package/2006/content-types">
  <Default Extension="xml" ContentType="application/xml"/>
  <Default Extension="doc" ContentType="application/msword"/>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1"/>
  </p:sldMasterIdLst>
  <p:notesMasterIdLst>
    <p:notesMasterId r:id="rId60"/>
  </p:notesMasterIdLst>
  <p:handoutMasterIdLst>
    <p:handoutMasterId r:id="rId61"/>
  </p:handoutMasterIdLst>
  <p:sldIdLst>
    <p:sldId id="256" r:id="rId2"/>
    <p:sldId id="380" r:id="rId3"/>
    <p:sldId id="398" r:id="rId4"/>
    <p:sldId id="272" r:id="rId5"/>
    <p:sldId id="319" r:id="rId6"/>
    <p:sldId id="327" r:id="rId7"/>
    <p:sldId id="329" r:id="rId8"/>
    <p:sldId id="347" r:id="rId9"/>
    <p:sldId id="368" r:id="rId10"/>
    <p:sldId id="367" r:id="rId11"/>
    <p:sldId id="391" r:id="rId12"/>
    <p:sldId id="378" r:id="rId13"/>
    <p:sldId id="322" r:id="rId14"/>
    <p:sldId id="390" r:id="rId15"/>
    <p:sldId id="388" r:id="rId16"/>
    <p:sldId id="389" r:id="rId17"/>
    <p:sldId id="369" r:id="rId18"/>
    <p:sldId id="400" r:id="rId19"/>
    <p:sldId id="375" r:id="rId20"/>
    <p:sldId id="376" r:id="rId21"/>
    <p:sldId id="402" r:id="rId22"/>
    <p:sldId id="377" r:id="rId23"/>
    <p:sldId id="395" r:id="rId24"/>
    <p:sldId id="397" r:id="rId25"/>
    <p:sldId id="396" r:id="rId26"/>
    <p:sldId id="381" r:id="rId27"/>
    <p:sldId id="350" r:id="rId28"/>
    <p:sldId id="351" r:id="rId29"/>
    <p:sldId id="382" r:id="rId30"/>
    <p:sldId id="383" r:id="rId31"/>
    <p:sldId id="353" r:id="rId32"/>
    <p:sldId id="354" r:id="rId33"/>
    <p:sldId id="387" r:id="rId34"/>
    <p:sldId id="361" r:id="rId35"/>
    <p:sldId id="362" r:id="rId36"/>
    <p:sldId id="363" r:id="rId37"/>
    <p:sldId id="364" r:id="rId38"/>
    <p:sldId id="392" r:id="rId39"/>
    <p:sldId id="393" r:id="rId40"/>
    <p:sldId id="394" r:id="rId41"/>
    <p:sldId id="385" r:id="rId42"/>
    <p:sldId id="384" r:id="rId43"/>
    <p:sldId id="399" r:id="rId44"/>
    <p:sldId id="323" r:id="rId45"/>
    <p:sldId id="372" r:id="rId46"/>
    <p:sldId id="370" r:id="rId47"/>
    <p:sldId id="373" r:id="rId48"/>
    <p:sldId id="374" r:id="rId49"/>
    <p:sldId id="371" r:id="rId50"/>
    <p:sldId id="320" r:id="rId51"/>
    <p:sldId id="401" r:id="rId52"/>
    <p:sldId id="274" r:id="rId53"/>
    <p:sldId id="352" r:id="rId54"/>
    <p:sldId id="355" r:id="rId55"/>
    <p:sldId id="386" r:id="rId56"/>
    <p:sldId id="359" r:id="rId57"/>
    <p:sldId id="360" r:id="rId58"/>
    <p:sldId id="37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FC36AD-7162-4942-8C16-EB4AC91E4FED}">
          <p14:sldIdLst>
            <p14:sldId id="256"/>
            <p14:sldId id="380"/>
            <p14:sldId id="398"/>
            <p14:sldId id="272"/>
            <p14:sldId id="319"/>
            <p14:sldId id="327"/>
            <p14:sldId id="329"/>
            <p14:sldId id="347"/>
            <p14:sldId id="368"/>
            <p14:sldId id="367"/>
            <p14:sldId id="391"/>
            <p14:sldId id="378"/>
            <p14:sldId id="322"/>
            <p14:sldId id="390"/>
            <p14:sldId id="388"/>
            <p14:sldId id="389"/>
            <p14:sldId id="369"/>
            <p14:sldId id="400"/>
            <p14:sldId id="375"/>
            <p14:sldId id="376"/>
            <p14:sldId id="402"/>
            <p14:sldId id="377"/>
            <p14:sldId id="395"/>
            <p14:sldId id="397"/>
            <p14:sldId id="396"/>
            <p14:sldId id="381"/>
            <p14:sldId id="350"/>
            <p14:sldId id="351"/>
            <p14:sldId id="382"/>
            <p14:sldId id="383"/>
            <p14:sldId id="353"/>
            <p14:sldId id="354"/>
            <p14:sldId id="387"/>
            <p14:sldId id="361"/>
            <p14:sldId id="362"/>
            <p14:sldId id="363"/>
            <p14:sldId id="364"/>
            <p14:sldId id="392"/>
            <p14:sldId id="393"/>
            <p14:sldId id="394"/>
            <p14:sldId id="385"/>
            <p14:sldId id="384"/>
            <p14:sldId id="399"/>
          </p14:sldIdLst>
        </p14:section>
        <p14:section name="EXTRA MATERIAL -optional" id="{80CD549B-EBCD-8243-93B7-A24F6A184F82}">
          <p14:sldIdLst>
            <p14:sldId id="323"/>
            <p14:sldId id="372"/>
            <p14:sldId id="370"/>
            <p14:sldId id="373"/>
            <p14:sldId id="374"/>
            <p14:sldId id="371"/>
            <p14:sldId id="320"/>
            <p14:sldId id="401"/>
            <p14:sldId id="274"/>
            <p14:sldId id="352"/>
            <p14:sldId id="355"/>
            <p14:sldId id="386"/>
            <p14:sldId id="359"/>
            <p14:sldId id="360"/>
            <p14:sldId id="3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20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boje:Dropbox:Boje%20GLOBALIZATION%20STORYTELLING%20BOOK:ib-data-wealth-having-all-wanting-more-190115-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200" b="1" i="0" u="none" strike="noStrike" baseline="0" dirty="0">
                <a:latin typeface="Arial" pitchFamily="34" charset="0"/>
                <a:cs typeface="Arial" pitchFamily="34" charset="0"/>
              </a:rPr>
              <a:t>Share of global wealth of the top 1% and bottom 99% respectively; dashed line projects the 2010–2014 </a:t>
            </a:r>
            <a:r>
              <a:rPr lang="en-GB" sz="1200" b="1" i="0" u="none" strike="noStrike" baseline="0" dirty="0" smtClean="0">
                <a:latin typeface="Arial" pitchFamily="34" charset="0"/>
                <a:cs typeface="Arial" pitchFamily="34" charset="0"/>
              </a:rPr>
              <a:t>trend </a:t>
            </a:r>
            <a:r>
              <a:rPr lang="en-GB" sz="1800" b="1" i="0" u="none" strike="noStrike" baseline="0" dirty="0" smtClean="0">
                <a:effectLst/>
              </a:rPr>
              <a:t>Author: Deborah </a:t>
            </a:r>
            <a:r>
              <a:rPr lang="en-GB" sz="1800" b="1" i="0" u="none" strike="noStrike" baseline="0" dirty="0" err="1" smtClean="0">
                <a:effectLst/>
              </a:rPr>
              <a:t>Hardoon</a:t>
            </a:r>
            <a:r>
              <a:rPr lang="en-GB" sz="1800" b="1" i="0" u="none" strike="noStrike" baseline="0" dirty="0" smtClean="0">
                <a:effectLst/>
              </a:rPr>
              <a:t>, Senior Researcher, Oxfam</a:t>
            </a:r>
            <a:r>
              <a:rPr lang="en-GB" sz="1800" b="1" i="0" u="none" strike="noStrike" baseline="0" dirty="0" smtClean="0"/>
              <a:t> </a:t>
            </a:r>
            <a:endParaRPr lang="en-US" sz="1200" dirty="0">
              <a:latin typeface="Arial" pitchFamily="34" charset="0"/>
              <a:cs typeface="Arial" pitchFamily="34" charset="0"/>
            </a:endParaRPr>
          </a:p>
        </c:rich>
      </c:tx>
      <c:layout/>
      <c:overlay val="0"/>
    </c:title>
    <c:autoTitleDeleted val="0"/>
    <c:plotArea>
      <c:layout/>
      <c:lineChart>
        <c:grouping val="standard"/>
        <c:varyColors val="0"/>
        <c:ser>
          <c:idx val="1"/>
          <c:order val="0"/>
          <c:tx>
            <c:strRef>
              <c:f>'Figure 1_2'!$B$26</c:f>
              <c:strCache>
                <c:ptCount val="1"/>
                <c:pt idx="0">
                  <c:v>Top 1%</c:v>
                </c:pt>
              </c:strCache>
            </c:strRef>
          </c:tx>
          <c:spPr>
            <a:ln>
              <a:solidFill>
                <a:srgbClr val="630235"/>
              </a:solidFill>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1_2'!$B$37:$B$47</c:f>
              <c:numCache>
                <c:formatCode>General</c:formatCode>
                <c:ptCount val="11"/>
                <c:pt idx="0">
                  <c:v>44.4</c:v>
                </c:pt>
                <c:pt idx="1">
                  <c:v>45.0</c:v>
                </c:pt>
                <c:pt idx="2">
                  <c:v>46.0</c:v>
                </c:pt>
                <c:pt idx="3">
                  <c:v>47.7</c:v>
                </c:pt>
                <c:pt idx="4">
                  <c:v>48.1</c:v>
                </c:pt>
                <c:pt idx="5">
                  <c:v>49.27</c:v>
                </c:pt>
                <c:pt idx="6">
                  <c:v>50.28</c:v>
                </c:pt>
                <c:pt idx="7">
                  <c:v>51.29</c:v>
                </c:pt>
                <c:pt idx="8">
                  <c:v>52.3</c:v>
                </c:pt>
                <c:pt idx="9">
                  <c:v>53.31</c:v>
                </c:pt>
                <c:pt idx="10">
                  <c:v>54.32</c:v>
                </c:pt>
              </c:numCache>
            </c:numRef>
          </c:val>
          <c:smooth val="0"/>
        </c:ser>
        <c:ser>
          <c:idx val="2"/>
          <c:order val="1"/>
          <c:tx>
            <c:strRef>
              <c:f>'Figure 1_2'!$C$26</c:f>
              <c:strCache>
                <c:ptCount val="1"/>
                <c:pt idx="0">
                  <c:v>Bottom 99%</c:v>
                </c:pt>
              </c:strCache>
            </c:strRef>
          </c:tx>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1_2'!$C$37:$C$47</c:f>
              <c:numCache>
                <c:formatCode>General</c:formatCode>
                <c:ptCount val="11"/>
                <c:pt idx="0">
                  <c:v>55.6</c:v>
                </c:pt>
                <c:pt idx="1">
                  <c:v>55.0</c:v>
                </c:pt>
                <c:pt idx="2">
                  <c:v>54.0</c:v>
                </c:pt>
                <c:pt idx="3">
                  <c:v>52.3</c:v>
                </c:pt>
                <c:pt idx="4">
                  <c:v>51.9</c:v>
                </c:pt>
                <c:pt idx="5">
                  <c:v>50.73</c:v>
                </c:pt>
                <c:pt idx="6">
                  <c:v>49.72</c:v>
                </c:pt>
                <c:pt idx="7">
                  <c:v>48.71</c:v>
                </c:pt>
                <c:pt idx="8">
                  <c:v>47.7</c:v>
                </c:pt>
                <c:pt idx="9">
                  <c:v>46.69</c:v>
                </c:pt>
                <c:pt idx="10">
                  <c:v>45.68</c:v>
                </c:pt>
              </c:numCache>
            </c:numRef>
          </c:val>
          <c:smooth val="0"/>
        </c:ser>
        <c:ser>
          <c:idx val="3"/>
          <c:order val="2"/>
          <c:tx>
            <c:strRef>
              <c:f>'Figure 1_2'!$D$26</c:f>
              <c:strCache>
                <c:ptCount val="1"/>
                <c:pt idx="0">
                  <c:v>Projections top1%</c:v>
                </c:pt>
              </c:strCache>
            </c:strRef>
          </c:tx>
          <c:spPr>
            <a:ln>
              <a:solidFill>
                <a:srgbClr val="630235"/>
              </a:solidFill>
              <a:prstDash val="sysDash"/>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1_2'!$D$37:$D$47</c:f>
              <c:numCache>
                <c:formatCode>General</c:formatCode>
                <c:ptCount val="11"/>
                <c:pt idx="4">
                  <c:v>48.26</c:v>
                </c:pt>
                <c:pt idx="5">
                  <c:v>49.27</c:v>
                </c:pt>
                <c:pt idx="6">
                  <c:v>50.28</c:v>
                </c:pt>
                <c:pt idx="7">
                  <c:v>51.29</c:v>
                </c:pt>
                <c:pt idx="8">
                  <c:v>52.3</c:v>
                </c:pt>
                <c:pt idx="9">
                  <c:v>53.31</c:v>
                </c:pt>
                <c:pt idx="10">
                  <c:v>54.32</c:v>
                </c:pt>
              </c:numCache>
            </c:numRef>
          </c:val>
          <c:smooth val="0"/>
        </c:ser>
        <c:ser>
          <c:idx val="4"/>
          <c:order val="3"/>
          <c:tx>
            <c:strRef>
              <c:f>'Figure 1_2'!$E$26</c:f>
              <c:strCache>
                <c:ptCount val="1"/>
                <c:pt idx="0">
                  <c:v>Projections Bottom 99%</c:v>
                </c:pt>
              </c:strCache>
            </c:strRef>
          </c:tx>
          <c:spPr>
            <a:ln>
              <a:solidFill>
                <a:schemeClr val="accent3"/>
              </a:solidFill>
              <a:prstDash val="sysDash"/>
            </a:ln>
          </c:spPr>
          <c:marker>
            <c:symbol val="none"/>
          </c:marker>
          <c:cat>
            <c:numRef>
              <c:f>'Figure 1_2'!$A$37:$A$47</c:f>
              <c:numCache>
                <c:formatCode>General</c:formatCode>
                <c:ptCount val="11"/>
                <c:pt idx="0">
                  <c:v>2010.0</c:v>
                </c:pt>
                <c:pt idx="1">
                  <c:v>2011.0</c:v>
                </c:pt>
                <c:pt idx="2">
                  <c:v>2012.0</c:v>
                </c:pt>
                <c:pt idx="3">
                  <c:v>2013.0</c:v>
                </c:pt>
                <c:pt idx="4">
                  <c:v>2014.0</c:v>
                </c:pt>
                <c:pt idx="5">
                  <c:v>2015.0</c:v>
                </c:pt>
                <c:pt idx="6">
                  <c:v>2016.0</c:v>
                </c:pt>
                <c:pt idx="7">
                  <c:v>2017.0</c:v>
                </c:pt>
                <c:pt idx="8">
                  <c:v>2018.0</c:v>
                </c:pt>
                <c:pt idx="9">
                  <c:v>2019.0</c:v>
                </c:pt>
                <c:pt idx="10">
                  <c:v>2020.0</c:v>
                </c:pt>
              </c:numCache>
            </c:numRef>
          </c:cat>
          <c:val>
            <c:numRef>
              <c:f>'Figure 1_2'!$E$37:$E$47</c:f>
              <c:numCache>
                <c:formatCode>General</c:formatCode>
                <c:ptCount val="11"/>
                <c:pt idx="4">
                  <c:v>51.74</c:v>
                </c:pt>
                <c:pt idx="5">
                  <c:v>50.73</c:v>
                </c:pt>
                <c:pt idx="6">
                  <c:v>49.72</c:v>
                </c:pt>
                <c:pt idx="7">
                  <c:v>48.71</c:v>
                </c:pt>
                <c:pt idx="8">
                  <c:v>47.7</c:v>
                </c:pt>
                <c:pt idx="9">
                  <c:v>46.69</c:v>
                </c:pt>
                <c:pt idx="10">
                  <c:v>45.68</c:v>
                </c:pt>
              </c:numCache>
            </c:numRef>
          </c:val>
          <c:smooth val="0"/>
        </c:ser>
        <c:dLbls>
          <c:showLegendKey val="0"/>
          <c:showVal val="0"/>
          <c:showCatName val="0"/>
          <c:showSerName val="0"/>
          <c:showPercent val="0"/>
          <c:showBubbleSize val="0"/>
        </c:dLbls>
        <c:marker val="1"/>
        <c:smooth val="0"/>
        <c:axId val="379024712"/>
        <c:axId val="379027880"/>
      </c:lineChart>
      <c:catAx>
        <c:axId val="379024712"/>
        <c:scaling>
          <c:orientation val="minMax"/>
        </c:scaling>
        <c:delete val="0"/>
        <c:axPos val="b"/>
        <c:numFmt formatCode="General" sourceLinked="1"/>
        <c:majorTickMark val="out"/>
        <c:minorTickMark val="none"/>
        <c:tickLblPos val="nextTo"/>
        <c:txPr>
          <a:bodyPr rot="2700000" vert="horz"/>
          <a:lstStyle/>
          <a:p>
            <a:pPr>
              <a:defRPr sz="1100">
                <a:latin typeface="Arial" pitchFamily="34" charset="0"/>
                <a:cs typeface="Arial" pitchFamily="34" charset="0"/>
              </a:defRPr>
            </a:pPr>
            <a:endParaRPr lang="en-US"/>
          </a:p>
        </c:txPr>
        <c:crossAx val="379027880"/>
        <c:crosses val="autoZero"/>
        <c:auto val="1"/>
        <c:lblAlgn val="ctr"/>
        <c:lblOffset val="100"/>
        <c:noMultiLvlLbl val="0"/>
      </c:catAx>
      <c:valAx>
        <c:axId val="379027880"/>
        <c:scaling>
          <c:orientation val="minMax"/>
          <c:min val="40.0"/>
        </c:scaling>
        <c:delete val="0"/>
        <c:axPos val="l"/>
        <c:majorGridlines/>
        <c:title>
          <c:tx>
            <c:rich>
              <a:bodyPr rot="-5400000" vert="horz"/>
              <a:lstStyle/>
              <a:p>
                <a:pPr>
                  <a:defRPr sz="1200">
                    <a:latin typeface="Arial" pitchFamily="34" charset="0"/>
                    <a:cs typeface="Arial" pitchFamily="34" charset="0"/>
                  </a:defRPr>
                </a:pPr>
                <a:r>
                  <a:rPr lang="en-GB" sz="1200">
                    <a:latin typeface="Arial" pitchFamily="34" charset="0"/>
                    <a:cs typeface="Arial" pitchFamily="34" charset="0"/>
                  </a:rPr>
                  <a:t>%</a:t>
                </a:r>
                <a:r>
                  <a:rPr lang="en-GB" sz="1200" baseline="0">
                    <a:latin typeface="Arial" pitchFamily="34" charset="0"/>
                    <a:cs typeface="Arial" pitchFamily="34" charset="0"/>
                  </a:rPr>
                  <a:t> Share global wealth</a:t>
                </a:r>
                <a:endParaRPr lang="en-GB" sz="1200">
                  <a:latin typeface="Arial" pitchFamily="34" charset="0"/>
                  <a:cs typeface="Arial" pitchFamily="34" charset="0"/>
                </a:endParaRPr>
              </a:p>
            </c:rich>
          </c:tx>
          <c:layout>
            <c:manualLayout>
              <c:xMode val="edge"/>
              <c:yMode val="edge"/>
              <c:x val="0.0154043645699615"/>
              <c:y val="0.250914260717411"/>
            </c:manualLayout>
          </c:layout>
          <c:overlay val="0"/>
        </c:title>
        <c:numFmt formatCode="General" sourceLinked="1"/>
        <c:majorTickMark val="out"/>
        <c:minorTickMark val="none"/>
        <c:tickLblPos val="nextTo"/>
        <c:txPr>
          <a:bodyPr/>
          <a:lstStyle/>
          <a:p>
            <a:pPr>
              <a:defRPr sz="1100">
                <a:latin typeface="Arial" pitchFamily="34" charset="0"/>
                <a:cs typeface="Arial" pitchFamily="34" charset="0"/>
              </a:defRPr>
            </a:pPr>
            <a:endParaRPr lang="en-US"/>
          </a:p>
        </c:txPr>
        <c:crossAx val="379024712"/>
        <c:crosses val="autoZero"/>
        <c:crossBetween val="between"/>
      </c:valAx>
    </c:plotArea>
    <c:legend>
      <c:legendPos val="r"/>
      <c:legendEntry>
        <c:idx val="2"/>
        <c:delete val="1"/>
      </c:legendEntry>
      <c:legendEntry>
        <c:idx val="3"/>
        <c:delete val="1"/>
      </c:legendEntry>
      <c:layout/>
      <c:overlay val="0"/>
      <c:txPr>
        <a:bodyPr/>
        <a:lstStyle/>
        <a:p>
          <a:pPr>
            <a:defRPr sz="1200">
              <a:latin typeface="Arial" pitchFamily="34" charset="0"/>
              <a:cs typeface="Arial" pitchFamily="34" charset="0"/>
            </a:defRPr>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C743B1-95EA-A846-A270-AF41DA1E6ABF}" type="datetimeFigureOut">
              <a:rPr lang="en-US" smtClean="0"/>
              <a:t>3/6/18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18D1AC-8658-E547-8A4F-8D39F2077C7C}" type="slidenum">
              <a:rPr lang="en-US" smtClean="0"/>
              <a:t>‹#›</a:t>
            </a:fld>
            <a:endParaRPr lang="en-US"/>
          </a:p>
        </p:txBody>
      </p:sp>
    </p:spTree>
    <p:extLst>
      <p:ext uri="{BB962C8B-B14F-4D97-AF65-F5344CB8AC3E}">
        <p14:creationId xmlns:p14="http://schemas.microsoft.com/office/powerpoint/2010/main" val="8261929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E3B6A-7F88-8447-9F70-C97DDF7487E4}" type="datetimeFigureOut">
              <a:rPr lang="en-US" smtClean="0"/>
              <a:t>3/6/18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E23F97-2D89-C442-9862-9C883650532E}" type="slidenum">
              <a:rPr lang="en-US" smtClean="0"/>
              <a:t>‹#›</a:t>
            </a:fld>
            <a:endParaRPr lang="en-US"/>
          </a:p>
        </p:txBody>
      </p:sp>
    </p:spTree>
    <p:extLst>
      <p:ext uri="{BB962C8B-B14F-4D97-AF65-F5344CB8AC3E}">
        <p14:creationId xmlns:p14="http://schemas.microsoft.com/office/powerpoint/2010/main" val="39472168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eguardian.com/profile/rebecca-ratcliffe" TargetMode="External"/><Relationship Id="rId4" Type="http://schemas.openxmlformats.org/officeDocument/2006/relationships/hyperlink" Target="https://www.theguardian.com/global-development/2017/sep/01/people-are-dying-violence-forces-aid-workers-out-of-central-african-republic"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www.huffingtonpost.com</a:t>
            </a:r>
            <a:r>
              <a:rPr lang="en-US" sz="1200" kern="1200" dirty="0" smtClean="0">
                <a:solidFill>
                  <a:schemeClr val="tx1"/>
                </a:solidFill>
                <a:latin typeface="+mn-lt"/>
                <a:ea typeface="+mn-ea"/>
                <a:cs typeface="+mn-cs"/>
              </a:rPr>
              <a:t>/rep-</a:t>
            </a:r>
            <a:r>
              <a:rPr lang="en-US" sz="1200" kern="1200" dirty="0" err="1" smtClean="0">
                <a:solidFill>
                  <a:schemeClr val="tx1"/>
                </a:solidFill>
                <a:latin typeface="+mn-lt"/>
                <a:ea typeface="+mn-ea"/>
                <a:cs typeface="+mn-cs"/>
              </a:rPr>
              <a:t>bernie</a:t>
            </a:r>
            <a:r>
              <a:rPr lang="en-US" sz="1200" kern="1200" dirty="0" smtClean="0">
                <a:solidFill>
                  <a:schemeClr val="tx1"/>
                </a:solidFill>
                <a:latin typeface="+mn-lt"/>
                <a:ea typeface="+mn-ea"/>
                <a:cs typeface="+mn-cs"/>
              </a:rPr>
              <a:t>-sanders/what-can-we-learn-from-de_b_3339736.html?utm_hp_ref=</a:t>
            </a:r>
            <a:r>
              <a:rPr lang="en-US" sz="1200" kern="1200" dirty="0" err="1" smtClean="0">
                <a:solidFill>
                  <a:schemeClr val="tx1"/>
                </a:solidFill>
                <a:latin typeface="+mn-lt"/>
                <a:ea typeface="+mn-ea"/>
                <a:cs typeface="+mn-cs"/>
              </a:rPr>
              <a:t>tw</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Denmark is a small, homogenous nation of about 5.5 million people. The United States is a melting pot of more than 315 million people. No question about it, Denmark and the United States are very different countries. Nonetheless, are there lessons that we can learn from Denmark?</a:t>
            </a:r>
          </a:p>
          <a:p>
            <a:r>
              <a:rPr lang="en-US" sz="1200" kern="1200" dirty="0" smtClean="0">
                <a:solidFill>
                  <a:schemeClr val="tx1"/>
                </a:solidFill>
                <a:latin typeface="+mn-lt"/>
                <a:ea typeface="+mn-ea"/>
                <a:cs typeface="+mn-cs"/>
              </a:rPr>
              <a:t>In Denmark, social policy in areas like health care, child care, education and protecting the unemployed are part of a “solidarity system” that makes sure that almost no one falls into economic despair. Danes pay very high taxes, but in return enjoy a quality of life that many Americans would find hard to believe.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Health care in Denmark is universal, free of charge and high quality. Everybody is covered as a right of citizenship. The Danish health care system is popular, with patient satisfaction much higher than in our country. In Denmark, every citizen can choose a doctor in their area. Prescription drugs are inexpensive and free for those under 18 years of age. Interestingly, despite their universal coverage, the Danish health care system is far more cost-effective than ours.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Denmark, more than 75 percent of the people are members of trade unions. In America today, as a result of the political and economic power of corporate America and the billionaire class, we are seeing a sustained and brutal attack against the economic well-being of the American worker.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3</a:t>
            </a:fld>
            <a:endParaRPr lang="en-US"/>
          </a:p>
        </p:txBody>
      </p:sp>
    </p:spTree>
    <p:extLst>
      <p:ext uri="{BB962C8B-B14F-4D97-AF65-F5344CB8AC3E}">
        <p14:creationId xmlns:p14="http://schemas.microsoft.com/office/powerpoint/2010/main" val="996976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www.transportenvironment.org</a:t>
            </a:r>
            <a:r>
              <a:rPr lang="en-US" dirty="0" smtClean="0"/>
              <a:t>/sites/</a:t>
            </a:r>
            <a:r>
              <a:rPr lang="en-US" dirty="0" err="1" smtClean="0"/>
              <a:t>te</a:t>
            </a:r>
            <a:r>
              <a:rPr lang="en-US" dirty="0" smtClean="0"/>
              <a:t>/files/styles/</a:t>
            </a:r>
            <a:r>
              <a:rPr lang="en-US" dirty="0" err="1" smtClean="0"/>
              <a:t>main_image</a:t>
            </a:r>
            <a:r>
              <a:rPr lang="en-US" dirty="0" smtClean="0"/>
              <a:t>/public/pictures/AboveNOxLimits%20%281%29.png?itok=dqe0m_r0</a:t>
            </a:r>
          </a:p>
          <a:p>
            <a:r>
              <a:rPr lang="en-US" dirty="0" smtClean="0"/>
              <a:t>Note:</a:t>
            </a:r>
            <a:r>
              <a:rPr lang="en-US" baseline="0" dirty="0" smtClean="0"/>
              <a:t> several of these are owned by VW</a:t>
            </a:r>
          </a:p>
          <a:p>
            <a:endParaRPr lang="en-US" baseline="0" dirty="0" smtClean="0"/>
          </a:p>
          <a:p>
            <a:r>
              <a:rPr lang="en-US" baseline="0" dirty="0" smtClean="0"/>
              <a:t>VW is conglomerate of 10 other brands including Skoda, Audi, Opel, </a:t>
            </a:r>
            <a:r>
              <a:rPr lang="en-US" baseline="0" dirty="0" err="1" smtClean="0"/>
              <a:t>Prosche</a:t>
            </a:r>
            <a:r>
              <a:rPr lang="en-US" baseline="0" dirty="0" smtClean="0"/>
              <a:t>, </a:t>
            </a:r>
            <a:r>
              <a:rPr lang="en-US" baseline="0" dirty="0" err="1" smtClean="0"/>
              <a:t>Benley</a:t>
            </a:r>
            <a:endParaRPr lang="en-US" dirty="0"/>
          </a:p>
        </p:txBody>
      </p:sp>
      <p:sp>
        <p:nvSpPr>
          <p:cNvPr id="4" name="Slide Number Placeholder 3"/>
          <p:cNvSpPr>
            <a:spLocks noGrp="1"/>
          </p:cNvSpPr>
          <p:nvPr>
            <p:ph type="sldNum" sz="quarter" idx="10"/>
          </p:nvPr>
        </p:nvSpPr>
        <p:spPr/>
        <p:txBody>
          <a:bodyPr/>
          <a:lstStyle/>
          <a:p>
            <a:fld id="{35CB5717-029D-C04B-836E-6FDD6EA022CA}" type="slidenum">
              <a:rPr lang="en-US" smtClean="0"/>
              <a:t>21</a:t>
            </a:fld>
            <a:endParaRPr lang="en-US"/>
          </a:p>
        </p:txBody>
      </p:sp>
    </p:spTree>
    <p:extLst>
      <p:ext uri="{BB962C8B-B14F-4D97-AF65-F5344CB8AC3E}">
        <p14:creationId xmlns:p14="http://schemas.microsoft.com/office/powerpoint/2010/main" val="367330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800" b="1" i="1" baseline="0" dirty="0" smtClean="0"/>
              <a:t>'Wealth: Having it all and wanting more'</a:t>
            </a:r>
          </a:p>
          <a:p>
            <a:pPr algn="ctr"/>
            <a:r>
              <a:rPr lang="en-GB" sz="1200" baseline="0" dirty="0" smtClean="0"/>
              <a:t>Published 19 January 2015</a:t>
            </a:r>
          </a:p>
          <a:p>
            <a:pPr algn="ctr"/>
            <a:r>
              <a:rPr lang="en-GB" sz="1200" baseline="0" dirty="0" smtClean="0"/>
              <a:t>Author: Deborah </a:t>
            </a:r>
            <a:r>
              <a:rPr lang="en-GB" sz="1200" baseline="0" dirty="0" err="1" smtClean="0"/>
              <a:t>Hardoon</a:t>
            </a:r>
            <a:r>
              <a:rPr lang="en-GB" sz="1200" baseline="0" dirty="0" smtClean="0"/>
              <a:t>, Senior Researcher, Oxfam GB</a:t>
            </a:r>
          </a:p>
          <a:p>
            <a:endParaRPr lang="en-GB" sz="1200" baseline="0" dirty="0" smtClean="0"/>
          </a:p>
          <a:p>
            <a:r>
              <a:rPr lang="en-GB" sz="1200" baseline="0" dirty="0" smtClean="0"/>
              <a:t>There were two main external data sources used:</a:t>
            </a:r>
          </a:p>
          <a:p>
            <a:endParaRPr lang="en-GB" sz="1200" b="1" baseline="0" dirty="0" smtClean="0"/>
          </a:p>
          <a:p>
            <a:r>
              <a:rPr lang="en-GB" sz="1200" b="1" baseline="0" dirty="0" smtClean="0"/>
              <a:t>1 - Credit Suisse Global Wealth </a:t>
            </a:r>
            <a:r>
              <a:rPr lang="en-GB" sz="1200" b="1" baseline="0" dirty="0" err="1" smtClean="0"/>
              <a:t>Databook</a:t>
            </a:r>
            <a:r>
              <a:rPr lang="en-GB" sz="1200" b="1" baseline="0" dirty="0" smtClean="0"/>
              <a:t> 2014</a:t>
            </a:r>
          </a:p>
          <a:p>
            <a:r>
              <a:rPr lang="en-GB" sz="1200" baseline="0" dirty="0" smtClean="0"/>
              <a:t>https://</a:t>
            </a:r>
            <a:r>
              <a:rPr lang="en-GB" sz="1200" baseline="0" dirty="0" err="1" smtClean="0"/>
              <a:t>www.credit-suisse.com</a:t>
            </a:r>
            <a:r>
              <a:rPr lang="en-GB" sz="1200" baseline="0" dirty="0" smtClean="0"/>
              <a:t>/</a:t>
            </a:r>
            <a:r>
              <a:rPr lang="en-GB" sz="1200" baseline="0" dirty="0" err="1" smtClean="0"/>
              <a:t>uk</a:t>
            </a:r>
            <a:r>
              <a:rPr lang="en-GB" sz="1200" baseline="0" dirty="0" smtClean="0"/>
              <a:t>/en/news-and-expertise/research/credit-</a:t>
            </a:r>
            <a:r>
              <a:rPr lang="en-GB" sz="1200" baseline="0" dirty="0" err="1" smtClean="0"/>
              <a:t>suisse</a:t>
            </a:r>
            <a:r>
              <a:rPr lang="en-GB" sz="1200" baseline="0" dirty="0" smtClean="0"/>
              <a:t>-research-institute/</a:t>
            </a:r>
            <a:r>
              <a:rPr lang="en-GB" sz="1200" baseline="0" dirty="0" err="1" smtClean="0"/>
              <a:t>publications.html</a:t>
            </a:r>
            <a:r>
              <a:rPr lang="en-GB" sz="1200" baseline="0" dirty="0" smtClean="0"/>
              <a:t> </a:t>
            </a:r>
          </a:p>
          <a:p>
            <a:r>
              <a:rPr lang="en-GB" sz="1200" dirty="0" smtClean="0"/>
              <a:t>Data</a:t>
            </a:r>
            <a:r>
              <a:rPr lang="en-GB" sz="1200" baseline="0" dirty="0" smtClean="0"/>
              <a:t> was </a:t>
            </a:r>
            <a:r>
              <a:rPr lang="en-GB" sz="1200" baseline="0" dirty="0" err="1" smtClean="0"/>
              <a:t>extrcated</a:t>
            </a:r>
            <a:r>
              <a:rPr lang="en-GB" sz="1200" baseline="0" dirty="0" smtClean="0"/>
              <a:t> from the 2014 report and a STATA file which included revised calculations for global wealth and wealth shares dating back to 2000.</a:t>
            </a:r>
          </a:p>
          <a:p>
            <a:r>
              <a:rPr lang="en-GB" sz="1200" baseline="0" dirty="0" smtClean="0"/>
              <a:t>All data from Credit Suisse is highlighted in blue in this file</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23</a:t>
            </a:fld>
            <a:endParaRPr lang="en-US"/>
          </a:p>
        </p:txBody>
      </p:sp>
    </p:spTree>
    <p:extLst>
      <p:ext uri="{BB962C8B-B14F-4D97-AF65-F5344CB8AC3E}">
        <p14:creationId xmlns:p14="http://schemas.microsoft.com/office/powerpoint/2010/main" val="177501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World Bank accessed Feb 21 2018 at https://</a:t>
            </a:r>
            <a:r>
              <a:rPr lang="en-US" dirty="0" err="1" smtClean="0"/>
              <a:t>data.worldbank.org</a:t>
            </a:r>
            <a:r>
              <a:rPr lang="en-US" dirty="0" smtClean="0"/>
              <a:t>/indicator/SI.POV.DDAY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World Bank Oct 2 2016, accessed Feb 21 2018 at http://</a:t>
            </a:r>
            <a:r>
              <a:rPr lang="en-US" dirty="0" err="1" smtClean="0"/>
              <a:t>www.worldbank.org</a:t>
            </a:r>
            <a:r>
              <a:rPr lang="en-US" dirty="0" smtClean="0"/>
              <a:t>/en/topic/poverty/overview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24</a:t>
            </a:fld>
            <a:endParaRPr lang="en-US"/>
          </a:p>
        </p:txBody>
      </p:sp>
    </p:spTree>
    <p:extLst>
      <p:ext uri="{BB962C8B-B14F-4D97-AF65-F5344CB8AC3E}">
        <p14:creationId xmlns:p14="http://schemas.microsoft.com/office/powerpoint/2010/main" val="134281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25</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Looting, escalating violence, and more death by rival rebel groups in CAR, as aid organizations withdrew at height of malaria season. One result is women are denied a safe place to give birth. Armed rebels entered a hospital where 7,000 sought refuge, and killed a baby held by its mother. 6 Red Cross volunteers were hilled in an attack on a health center. Health workers have to negotiate with armed people to gain access to villages. Stephen O’Brien a UN emergency relief coordinator, said this is “the early warnings of genocide”.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are dying': violence forces aid workers out of Central African Republic, by </a:t>
            </a:r>
            <a:r>
              <a:rPr lang="en-US" sz="1200" b="1" u="sng" kern="1200" dirty="0" smtClean="0">
                <a:solidFill>
                  <a:schemeClr val="tx1"/>
                </a:solidFill>
                <a:latin typeface="+mn-lt"/>
                <a:ea typeface="+mn-ea"/>
                <a:cs typeface="+mn-cs"/>
                <a:hlinkClick r:id="rId3"/>
              </a:rPr>
              <a:t>Rebecca Ratcliffe</a:t>
            </a:r>
          </a:p>
          <a:p>
            <a:r>
              <a:rPr lang="nb-NO" sz="1200" kern="1200" dirty="0" smtClean="0">
                <a:solidFill>
                  <a:schemeClr val="tx1"/>
                </a:solidFill>
                <a:latin typeface="+mn-lt"/>
                <a:ea typeface="+mn-ea"/>
                <a:cs typeface="+mn-cs"/>
              </a:rPr>
              <a:t>Fri 1 </a:t>
            </a:r>
            <a:r>
              <a:rPr lang="nb-NO" sz="1200" kern="1200" dirty="0" err="1" smtClean="0">
                <a:solidFill>
                  <a:schemeClr val="tx1"/>
                </a:solidFill>
                <a:latin typeface="+mn-lt"/>
                <a:ea typeface="+mn-ea"/>
                <a:cs typeface="+mn-cs"/>
              </a:rPr>
              <a:t>Sep</a:t>
            </a:r>
            <a:r>
              <a:rPr lang="nb-NO" sz="1200" kern="1200" dirty="0" smtClean="0">
                <a:solidFill>
                  <a:schemeClr val="tx1"/>
                </a:solidFill>
                <a:latin typeface="+mn-lt"/>
                <a:ea typeface="+mn-ea"/>
                <a:cs typeface="+mn-cs"/>
              </a:rPr>
              <a:t> 2017 06.04 EDT</a:t>
            </a:r>
          </a:p>
          <a:p>
            <a:r>
              <a:rPr lang="nb-NO" sz="1200" kern="1200" dirty="0" smtClean="0">
                <a:solidFill>
                  <a:schemeClr val="tx1"/>
                </a:solidFill>
                <a:latin typeface="+mn-lt"/>
                <a:ea typeface="+mn-ea"/>
                <a:cs typeface="+mn-cs"/>
              </a:rPr>
              <a:t>Last </a:t>
            </a:r>
            <a:r>
              <a:rPr lang="nb-NO" sz="1200" kern="1200" dirty="0" err="1" smtClean="0">
                <a:solidFill>
                  <a:schemeClr val="tx1"/>
                </a:solidFill>
                <a:latin typeface="+mn-lt"/>
                <a:ea typeface="+mn-ea"/>
                <a:cs typeface="+mn-cs"/>
              </a:rPr>
              <a:t>modified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Mon 11 </a:t>
            </a:r>
            <a:r>
              <a:rPr lang="nb-NO" sz="1200" kern="1200" dirty="0" err="1" smtClean="0">
                <a:solidFill>
                  <a:schemeClr val="tx1"/>
                </a:solidFill>
                <a:latin typeface="+mn-lt"/>
                <a:ea typeface="+mn-ea"/>
                <a:cs typeface="+mn-cs"/>
              </a:rPr>
              <a:t>Dec</a:t>
            </a:r>
            <a:r>
              <a:rPr lang="nb-NO" sz="1200" kern="1200" dirty="0" smtClean="0">
                <a:solidFill>
                  <a:schemeClr val="tx1"/>
                </a:solidFill>
                <a:latin typeface="+mn-lt"/>
                <a:ea typeface="+mn-ea"/>
                <a:cs typeface="+mn-cs"/>
              </a:rPr>
              <a:t> 2017, </a:t>
            </a:r>
            <a:r>
              <a:rPr lang="nb-NO" sz="1200" kern="1200" dirty="0" err="1" smtClean="0">
                <a:solidFill>
                  <a:schemeClr val="tx1"/>
                </a:solidFill>
                <a:latin typeface="+mn-lt"/>
                <a:ea typeface="+mn-ea"/>
                <a:cs typeface="+mn-cs"/>
              </a:rPr>
              <a:t>accessed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Feb</a:t>
            </a:r>
            <a:r>
              <a:rPr lang="nb-NO" sz="1200" kern="1200" dirty="0" smtClean="0">
                <a:solidFill>
                  <a:schemeClr val="tx1"/>
                </a:solidFill>
                <a:latin typeface="+mn-lt"/>
                <a:ea typeface="+mn-ea"/>
                <a:cs typeface="+mn-cs"/>
              </a:rPr>
              <a:t> 16 2018 at </a:t>
            </a:r>
            <a:r>
              <a:rPr lang="nb-NO" sz="1200" kern="1200" dirty="0" smtClean="0">
                <a:solidFill>
                  <a:schemeClr val="tx1"/>
                </a:solidFill>
                <a:latin typeface="+mn-lt"/>
                <a:ea typeface="+mn-ea"/>
                <a:cs typeface="+mn-cs"/>
                <a:hlinkClick r:id="rId4"/>
              </a:rPr>
              <a:t>https://www.theguardian.com/global-development/2017/sep/01/people-are-dying-violence-forces-aid-workers-out-of-central-african-republic</a:t>
            </a:r>
          </a:p>
          <a:p>
            <a:endParaRPr lang="nb-NO"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34</a:t>
            </a:fld>
            <a:endParaRPr lang="en-US"/>
          </a:p>
        </p:txBody>
      </p:sp>
    </p:spTree>
    <p:extLst>
      <p:ext uri="{BB962C8B-B14F-4D97-AF65-F5344CB8AC3E}">
        <p14:creationId xmlns:p14="http://schemas.microsoft.com/office/powerpoint/2010/main" val="330827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a:t>
            </a:r>
            <a:r>
              <a:rPr lang="en-US" dirty="0" err="1" smtClean="0"/>
              <a:t>www.dailymail.co.uk</a:t>
            </a:r>
            <a:r>
              <a:rPr lang="en-US" dirty="0" smtClean="0"/>
              <a:t>/news/article-3280872/iPhone-mineral-miners-Africa-use-bare-hands-</a:t>
            </a:r>
            <a:r>
              <a:rPr lang="en-US" dirty="0" err="1" smtClean="0"/>
              <a:t>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35</a:t>
            </a:fld>
            <a:endParaRPr lang="en-US"/>
          </a:p>
        </p:txBody>
      </p:sp>
    </p:spTree>
    <p:extLst>
      <p:ext uri="{BB962C8B-B14F-4D97-AF65-F5344CB8AC3E}">
        <p14:creationId xmlns:p14="http://schemas.microsoft.com/office/powerpoint/2010/main" val="235994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A2BD6-FF67-4F52-ACA4-9B3D5EF3AA26}" type="slidenum">
              <a:rPr lang="en-US"/>
              <a:pPr/>
              <a:t>46</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t>Each of the eight chapters in the Narrative Methods… book (2001) is applied to antenarrative.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715477-7B03-4D54-9B11-ECC942183114}" type="slidenum">
              <a:rPr lang="en-US"/>
              <a:pPr/>
              <a:t>49</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dirty="0">
                <a:latin typeface="Times New Roman" pitchFamily="-48" charset="0"/>
              </a:rPr>
              <a:t>Figure 2, which you are welcome to reference and use, illustrates the inter-play of the 8 analytic processes (Derrida calls it style).  The idea of the narrative deconstruction analysis is to use the first seven steps to flesh out all the missing stuff (missing duality poles, missing view to what is hierarchical hegemony, missing voices, missing sides to the story, missing counter-plots, and missing exceptions to their universalistic principles. The seventh analysis is critical since it now lets you step back and see the full dynamics in play, that ‘control narrative’ (Boje, 2007a; 2001) is leaving out.  Step 8, I would argue is the summation of all the prior steps. It allows you to see not just a ‘New perspective” the way you interpret it, but to flesh out the dynamic relations in the fuller social field of antenarratives, and more dialogic stories (see Boje, 2006a for definitions of dialogic stories).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63554BE-BC9F-4CA0-874D-228C9CDB581D}" type="slidenum">
              <a:rPr lang="en-US" sz="1200">
                <a:latin typeface="Calibri" pitchFamily="34" charset="0"/>
              </a:rPr>
              <a:pPr eaLnBrk="1" hangingPunct="1"/>
              <a:t>50</a:t>
            </a:fld>
            <a:endParaRPr lang="en-US" sz="1200">
              <a:latin typeface="Calibri"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May 19, 2017 thousands of sweatshop workers went on strike, shutting down dozens of textile factories, blocking the road to the International airport  in Port-au-Prince, and marching toward the Presidential Place, until the riot police tear gassed the workers.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55</a:t>
            </a:fld>
            <a:endParaRPr lang="en-US"/>
          </a:p>
        </p:txBody>
      </p:sp>
    </p:spTree>
    <p:extLst>
      <p:ext uri="{BB962C8B-B14F-4D97-AF65-F5344CB8AC3E}">
        <p14:creationId xmlns:p14="http://schemas.microsoft.com/office/powerpoint/2010/main" val="316640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Gray, R., &amp; Milne, M. J. (2018). Perhaps the Dodo should have accounted for human beings? Accounts of humanity and (its) extinction. </a:t>
            </a:r>
            <a:r>
              <a:rPr lang="en-US" sz="1200" i="1" kern="1200" dirty="0" smtClean="0">
                <a:solidFill>
                  <a:schemeClr val="tx1"/>
                </a:solidFill>
                <a:latin typeface="+mn-lt"/>
                <a:ea typeface="+mn-ea"/>
                <a:cs typeface="+mn-cs"/>
              </a:rPr>
              <a:t>Accounting, Auditing &amp; Accountability Journal</a:t>
            </a:r>
            <a:r>
              <a:rPr lang="en-US" sz="1200" i="0" kern="1200" dirty="0" smtClean="0">
                <a:solidFill>
                  <a:schemeClr val="tx1"/>
                </a:solidFill>
                <a:latin typeface="+mn-lt"/>
                <a:ea typeface="+mn-ea"/>
                <a:cs typeface="+mn-cs"/>
              </a:rPr>
              <a:t>, (just-accepted), 00-00.</a:t>
            </a:r>
          </a:p>
          <a:p>
            <a:endParaRPr lang="en-US" sz="1200" i="0" kern="1200" dirty="0" smtClean="0">
              <a:solidFill>
                <a:schemeClr val="tx1"/>
              </a:solidFill>
              <a:latin typeface="+mn-lt"/>
              <a:ea typeface="+mn-ea"/>
              <a:cs typeface="+mn-cs"/>
            </a:endParaRPr>
          </a:p>
          <a:p>
            <a:r>
              <a:rPr lang="en-US" dirty="0" smtClean="0"/>
              <a:t>Living Planet Index (LPI) argues that between</a:t>
            </a:r>
            <a:r>
              <a:rPr lang="en-US" baseline="0" dirty="0" smtClean="0"/>
              <a:t> </a:t>
            </a:r>
            <a:r>
              <a:rPr lang="en-US" dirty="0" smtClean="0"/>
              <a:t>1970 and 2010 terrestrial species have declined by 39%; freshwater species by 76% and</a:t>
            </a:r>
            <a:r>
              <a:rPr lang="en-US" baseline="0" dirty="0" smtClean="0"/>
              <a:t> </a:t>
            </a:r>
            <a:r>
              <a:rPr lang="en-US" dirty="0" smtClean="0"/>
              <a:t>marine species by 39%. 82%</a:t>
            </a:r>
          </a:p>
          <a:p>
            <a:endParaRPr lang="en-US" dirty="0" smtClean="0"/>
          </a:p>
          <a:p>
            <a:r>
              <a:rPr lang="en-US" dirty="0" smtClean="0"/>
              <a:t>Scott, J. M, (2008) Threats to Biological Diversity: Global, Continental, Local. Shifting Baselines and</a:t>
            </a:r>
          </a:p>
          <a:p>
            <a:r>
              <a:rPr lang="en-US" dirty="0" smtClean="0"/>
              <a:t>New Meridians: Water, Resources, Landscapes, and the Transformation of the American West (Summer</a:t>
            </a:r>
          </a:p>
          <a:p>
            <a:r>
              <a:rPr lang="en-US" dirty="0" smtClean="0"/>
              <a:t>Conference, June 4-6). http://</a:t>
            </a:r>
            <a:r>
              <a:rPr lang="en-US" dirty="0" err="1" smtClean="0"/>
              <a:t>scholar.law.colorado.edu</a:t>
            </a:r>
            <a:r>
              <a:rPr lang="en-US" smtClean="0"/>
              <a:t>/water-resources-and-transformation-of-American-West/15</a:t>
            </a:r>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4</a:t>
            </a:fld>
            <a:endParaRPr lang="en-US"/>
          </a:p>
        </p:txBody>
      </p:sp>
    </p:spTree>
    <p:extLst>
      <p:ext uri="{BB962C8B-B14F-4D97-AF65-F5344CB8AC3E}">
        <p14:creationId xmlns:p14="http://schemas.microsoft.com/office/powerpoint/2010/main" val="3871891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the Central African Republic, this living story in a web of living stories. Pregnant at the time,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fled her home, as </a:t>
            </a:r>
            <a:r>
              <a:rPr lang="en-US" sz="1200" kern="1200" dirty="0" err="1" smtClean="0">
                <a:solidFill>
                  <a:schemeClr val="tx1"/>
                </a:solidFill>
                <a:latin typeface="+mn-lt"/>
                <a:ea typeface="+mn-ea"/>
                <a:cs typeface="+mn-cs"/>
              </a:rPr>
              <a:t>Seleka</a:t>
            </a:r>
            <a:r>
              <a:rPr lang="en-US" sz="1200" kern="1200" dirty="0" smtClean="0">
                <a:solidFill>
                  <a:schemeClr val="tx1"/>
                </a:solidFill>
                <a:latin typeface="+mn-lt"/>
                <a:ea typeface="+mn-ea"/>
                <a:cs typeface="+mn-cs"/>
              </a:rPr>
              <a:t> (Muslim) rebels went door to door in 2013. She was caught by armed rebels: “Three of them raped me, one by one. After they raped me some of the </a:t>
            </a:r>
            <a:r>
              <a:rPr lang="en-US" sz="1200" kern="1200" dirty="0" err="1" smtClean="0">
                <a:solidFill>
                  <a:schemeClr val="tx1"/>
                </a:solidFill>
                <a:latin typeface="+mn-lt"/>
                <a:ea typeface="+mn-ea"/>
                <a:cs typeface="+mn-cs"/>
              </a:rPr>
              <a:t>Seleka</a:t>
            </a:r>
            <a:r>
              <a:rPr lang="en-US" sz="1200" kern="1200" dirty="0" smtClean="0">
                <a:solidFill>
                  <a:schemeClr val="tx1"/>
                </a:solidFill>
                <a:latin typeface="+mn-lt"/>
                <a:ea typeface="+mn-ea"/>
                <a:cs typeface="+mn-cs"/>
              </a:rPr>
              <a:t> said, ‘Let’s kill her’. Others said, ‘No, no we are not going to kill her, we have already done what we want to do’ … ‘I tried to resist but I couldn’t do anything because they had guns, and I had nothing’” Her children and her brother were killed in front of her. People such as Rosen are in crisis, with no housing, no livelihood to pay rent or pay for children to go to school. Her husband left her, went he found out she had been raped.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Five yeas since 2013 and the rapes of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half the population needs humanitarian assistance, and more than a million have been uprooted by the fighting. The capital is under government control but throughout CAR relations of Muslims and Christians is tense and the crisis worsened over past 12 months.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terms of ecology, armed groups compete for natural resources, in a lawless context of ethnic and religious rivalries. Humanitarian space is shrinking, with fewer and fewer people having access, while conflicts worsen and children know the noise of guns. Rosen </a:t>
            </a:r>
            <a:r>
              <a:rPr lang="en-US" sz="1200" kern="1200" dirty="0" err="1" smtClean="0">
                <a:solidFill>
                  <a:schemeClr val="tx1"/>
                </a:solidFill>
                <a:latin typeface="+mn-lt"/>
                <a:ea typeface="+mn-ea"/>
                <a:cs typeface="+mn-cs"/>
              </a:rPr>
              <a:t>Moseba</a:t>
            </a:r>
            <a:r>
              <a:rPr lang="en-US" sz="1200" kern="1200" dirty="0" smtClean="0">
                <a:solidFill>
                  <a:schemeClr val="tx1"/>
                </a:solidFill>
                <a:latin typeface="+mn-lt"/>
                <a:ea typeface="+mn-ea"/>
                <a:cs typeface="+mn-cs"/>
              </a:rPr>
              <a:t> says “It’s very difficult” … “I am afraid I am going to be evicted from my house and my children don’t go to school… Before the crisis I used to sell things, not now I have lost everything and I don’t have enough money to start another activity … Because I am an orphan and I have no one to help me, it is very difficult. The future is very dark now”.</a:t>
            </a:r>
          </a:p>
          <a:p>
            <a:r>
              <a:rPr lang="en-US" dirty="0" smtClean="0"/>
              <a:t>https://</a:t>
            </a:r>
            <a:r>
              <a:rPr lang="en-US" dirty="0" err="1" smtClean="0"/>
              <a:t>www.theguardian.com</a:t>
            </a:r>
            <a:r>
              <a:rPr lang="en-US" dirty="0" smtClean="0"/>
              <a:t>/global-development/2017/</a:t>
            </a:r>
            <a:r>
              <a:rPr lang="en-US" dirty="0" err="1" smtClean="0"/>
              <a:t>dec</a:t>
            </a:r>
            <a:r>
              <a:rPr lang="en-US" dirty="0" smtClean="0"/>
              <a:t>/18/the-future-is-very-dark-central-african-republics-relentless-cycle-of-suffering</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56</a:t>
            </a:fld>
            <a:endParaRPr lang="en-US"/>
          </a:p>
        </p:txBody>
      </p:sp>
    </p:spTree>
    <p:extLst>
      <p:ext uri="{BB962C8B-B14F-4D97-AF65-F5344CB8AC3E}">
        <p14:creationId xmlns:p14="http://schemas.microsoft.com/office/powerpoint/2010/main" val="358814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8A651EC-E790-4B1E-A018-9E5829BEA163}" type="slidenum">
              <a:rPr lang="en-US" sz="1200">
                <a:latin typeface="Calibri" pitchFamily="34" charset="0"/>
              </a:rPr>
              <a:pPr eaLnBrk="1" hangingPunct="1"/>
              <a:t>5</a:t>
            </a:fld>
            <a:endParaRPr lang="en-US" sz="1200">
              <a:latin typeface="Calibri"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34" charset="-128"/>
              </a:rPr>
              <a:t>See articles by Boje, Rosile and colleagues on Enron.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FF149-DD6C-49CC-9BD4-52A0C5617920}" type="slidenum">
              <a:rPr lang="en-US"/>
              <a:pPr/>
              <a:t>6</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pPr>
              <a:buNone/>
            </a:pPr>
            <a:r>
              <a:rPr lang="en-US" sz="1200" dirty="0" smtClean="0"/>
              <a:t>Czarniawska, Barbara (1997a.) </a:t>
            </a:r>
            <a:r>
              <a:rPr lang="en-US" sz="1200" i="1" dirty="0" smtClean="0"/>
              <a:t>A Narrative Approach to Organization Studies</a:t>
            </a:r>
            <a:r>
              <a:rPr lang="en-US" sz="1200" dirty="0" smtClean="0"/>
              <a:t>, London: Sage</a:t>
            </a:r>
            <a:endParaRPr lang="en-GB" sz="1200" dirty="0" smtClean="0"/>
          </a:p>
          <a:p>
            <a:pPr>
              <a:buNone/>
            </a:pPr>
            <a:r>
              <a:rPr lang="en-US" sz="1200" dirty="0" smtClean="0"/>
              <a:t> </a:t>
            </a:r>
            <a:endParaRPr lang="en-GB" sz="1200" dirty="0" smtClean="0"/>
          </a:p>
          <a:p>
            <a:pPr>
              <a:buNone/>
            </a:pPr>
            <a:r>
              <a:rPr lang="en-US" sz="1200" dirty="0" smtClean="0"/>
              <a:t>Czarniawska, Barbara (1997b.) </a:t>
            </a:r>
            <a:r>
              <a:rPr lang="en-US" sz="1200" i="1" dirty="0" smtClean="0"/>
              <a:t>Narrating the Organization: Dramas of Institutional Identity</a:t>
            </a:r>
            <a:r>
              <a:rPr lang="en-US" sz="1200" dirty="0" smtClean="0"/>
              <a:t>, Chicago: University of Chicago Press</a:t>
            </a:r>
            <a:endParaRPr lang="en-GB" sz="1200" dirty="0" smtClean="0"/>
          </a:p>
          <a:p>
            <a:pPr>
              <a:buNone/>
            </a:pPr>
            <a:r>
              <a:rPr lang="en-US" sz="1200" dirty="0" smtClean="0"/>
              <a:t> </a:t>
            </a:r>
            <a:endParaRPr lang="en-GB" sz="1200" dirty="0" smtClean="0"/>
          </a:p>
          <a:p>
            <a:pPr>
              <a:buNone/>
            </a:pPr>
            <a:r>
              <a:rPr lang="en-US" sz="1200" dirty="0" smtClean="0"/>
              <a:t>Czarniawska, B. (1999) </a:t>
            </a:r>
            <a:r>
              <a:rPr lang="en-US" sz="1200" i="1" dirty="0" smtClean="0"/>
              <a:t>Writing Organization</a:t>
            </a:r>
            <a:r>
              <a:rPr lang="en-US" sz="1200" dirty="0" smtClean="0"/>
              <a:t>, Oxford: Oxford University Press</a:t>
            </a:r>
            <a:endParaRPr lang="en-GB" sz="1200" dirty="0" smtClean="0"/>
          </a:p>
          <a:p>
            <a:pPr>
              <a:buNone/>
            </a:pPr>
            <a:r>
              <a:rPr lang="en-US" sz="1200" dirty="0" smtClean="0"/>
              <a:t> </a:t>
            </a:r>
            <a:endParaRPr lang="en-GB" sz="1200" dirty="0" smtClean="0"/>
          </a:p>
          <a:p>
            <a:pPr>
              <a:buNone/>
            </a:pPr>
            <a:r>
              <a:rPr lang="en-GB" sz="1200" dirty="0" smtClean="0"/>
              <a:t>Czarniawska, B. (2004) </a:t>
            </a:r>
            <a:r>
              <a:rPr lang="en-GB" sz="1200" i="1" dirty="0" smtClean="0"/>
              <a:t>Narratives in Social Science Research</a:t>
            </a:r>
            <a:r>
              <a:rPr lang="en-GB" sz="1200" dirty="0" smtClean="0"/>
              <a:t>, London: Sage </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EA68C-20F5-48B8-96B7-F6551353B3A5}" type="slidenum">
              <a:rPr lang="en-US"/>
              <a:pPr/>
              <a:t>7</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Polkinghorne</a:t>
            </a:r>
            <a:r>
              <a:rPr lang="en-US" b="1" dirty="0" smtClean="0"/>
              <a:t> (1988: 15) follows the structural functionalist approach of treating “narrative as a cognitive scheme.”</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is paths of life in infinity loop with one twist</a:t>
            </a:r>
          </a:p>
          <a:p>
            <a:r>
              <a:rPr lang="en-US" dirty="0" smtClean="0"/>
              <a:t>Triple</a:t>
            </a:r>
            <a:r>
              <a:rPr lang="en-US" baseline="0" dirty="0" smtClean="0"/>
              <a:t> twist is </a:t>
            </a:r>
            <a:r>
              <a:rPr lang="en-US" baseline="0" dirty="0" err="1" smtClean="0"/>
              <a:t>cultrues</a:t>
            </a:r>
            <a:r>
              <a:rPr lang="en-US" baseline="0" dirty="0" smtClean="0"/>
              <a:t> joining to </a:t>
            </a:r>
            <a:r>
              <a:rPr lang="en-US" baseline="0" dirty="0" err="1" smtClean="0"/>
              <a:t>expiirence</a:t>
            </a:r>
            <a:r>
              <a:rPr lang="en-US" baseline="0" dirty="0" smtClean="0"/>
              <a:t> friendship and loyalty for life in balance with sky earth, sea, plants, soil animals. </a:t>
            </a:r>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9</a:t>
            </a:fld>
            <a:endParaRPr lang="en-US"/>
          </a:p>
        </p:txBody>
      </p:sp>
    </p:spTree>
    <p:extLst>
      <p:ext uri="{BB962C8B-B14F-4D97-AF65-F5344CB8AC3E}">
        <p14:creationId xmlns:p14="http://schemas.microsoft.com/office/powerpoint/2010/main" val="356974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D19D28C-861B-4406-AEE7-A8F22805C0AE}" type="slidenum">
              <a:rPr lang="en-US" sz="1200">
                <a:latin typeface="Calibri" pitchFamily="34" charset="0"/>
              </a:rPr>
              <a:pPr eaLnBrk="1" hangingPunct="1"/>
              <a:t>13</a:t>
            </a:fld>
            <a:endParaRPr lang="en-US" sz="1200">
              <a:latin typeface="Calibri"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34" charset="-128"/>
              </a:rPr>
              <a:t>Derrida (1979: 99-100), for example, treats story more in terms of their reflexivity web of story to other stories.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B5717-029D-C04B-836E-6FDD6EA022CA}" type="slidenum">
              <a:rPr lang="en-US" smtClean="0"/>
              <a:t>18</a:t>
            </a:fld>
            <a:endParaRPr lang="en-US"/>
          </a:p>
        </p:txBody>
      </p:sp>
    </p:spTree>
    <p:extLst>
      <p:ext uri="{BB962C8B-B14F-4D97-AF65-F5344CB8AC3E}">
        <p14:creationId xmlns:p14="http://schemas.microsoft.com/office/powerpoint/2010/main" val="386525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B5717-029D-C04B-836E-6FDD6EA022CA}" type="slidenum">
              <a:rPr lang="en-US" smtClean="0"/>
              <a:t>20</a:t>
            </a:fld>
            <a:endParaRPr lang="en-US"/>
          </a:p>
        </p:txBody>
      </p:sp>
    </p:spTree>
    <p:extLst>
      <p:ext uri="{BB962C8B-B14F-4D97-AF65-F5344CB8AC3E}">
        <p14:creationId xmlns:p14="http://schemas.microsoft.com/office/powerpoint/2010/main" val="240427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4A743D-3070-0144-AC05-951AEB58AA7F}" type="datetime1">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05ECB5D4-F1EC-4048-9786-4F7CF79A0A67}"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5927B3B3-C760-8649-A27E-65A3CFB4A005}"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5927B3B3-C760-8649-A27E-65A3CFB4A005}"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5927B3B3-C760-8649-A27E-65A3CFB4A005}"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5927B3B3-C760-8649-A27E-65A3CFB4A005}"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4BBD44-FB9E-2E4E-B2C0-55AA0204C0E6}" type="datetime1">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702ACE6-3972-F540-ADD1-D5D67D9EAC3E}" type="datetime1">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762326E9-E04B-5A46-AAF2-C6FACB0F2057}" type="datetime1">
              <a:rPr lang="en-US" smtClean="0"/>
              <a:t>3/6/18</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004C967E-3C31-470B-9DA2-BF8A548E73FC}" type="slidenum">
              <a:rPr lang="en-US"/>
              <a:pPr/>
              <a:t>‹#›</a:t>
            </a:fld>
            <a:endParaRPr lang="en-US"/>
          </a:p>
        </p:txBody>
      </p:sp>
    </p:spTree>
    <p:extLst>
      <p:ext uri="{BB962C8B-B14F-4D97-AF65-F5344CB8AC3E}">
        <p14:creationId xmlns:p14="http://schemas.microsoft.com/office/powerpoint/2010/main" val="338893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693DCFC-9B03-904F-B0E8-2B6B503EB9F1}" type="datetime1">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927B3B3-C760-8649-A27E-65A3CFB4A005}" type="datetime1">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96CBEF-1B0B-724F-966F-3C06760AA2B8}" type="datetime1">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9D8756-42F2-424F-96C7-3B6B183489A5}"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776156C-AE13-6A40-ADF8-676161B44ECE}" type="datetime1">
              <a:rPr lang="en-US" smtClean="0"/>
              <a:t>3/6/18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CB1654F-AA93-B743-9C4A-E00A891465A8}" type="datetime1">
              <a:rPr lang="en-US" smtClean="0"/>
              <a:t>3/6/18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B7517-79E9-0641-B18C-2A8EC8707AEC}" type="datetime1">
              <a:rPr lang="en-US" smtClean="0"/>
              <a:t>3/6/18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4D744-4224-5748-A084-D86AAB6486A1}" type="datetime1">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9"/>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5927B3B3-C760-8649-A27E-65A3CFB4A005}" type="datetime1">
              <a:rPr lang="en-US" smtClean="0"/>
              <a:t>3/6/18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12AA694-00EB-4F4B-AABB-6F50FB17891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hf hdr="0" ftr="0" dt="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hyperlink" Target="http://davidboje.com/Canterbur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l8B7bviTZU"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Word_97_-_2004_Document1.doc"/><Relationship Id="rId5" Type="http://schemas.openxmlformats.org/officeDocument/2006/relationships/image" Target="../media/image59.emf"/><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NZ.https/::mro.massey.ac.nz:bitstream:handle:10179:3220:02_whole.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706" y="1286129"/>
            <a:ext cx="9006294" cy="2115497"/>
          </a:xfrm>
        </p:spPr>
        <p:txBody>
          <a:bodyPr/>
          <a:lstStyle/>
          <a:p>
            <a:r>
              <a:rPr lang="en-US" sz="4800" dirty="0" smtClean="0"/>
              <a:t>From Western Narrative to  </a:t>
            </a:r>
            <a:r>
              <a:rPr lang="en-US" sz="4800" dirty="0" smtClean="0"/>
              <a:t>IWOK </a:t>
            </a:r>
            <a:r>
              <a:rPr lang="en-US" sz="4800" b="1" dirty="0"/>
              <a:t>Māori </a:t>
            </a:r>
            <a:r>
              <a:rPr lang="en-US" sz="4800" b="1" dirty="0" smtClean="0"/>
              <a:t>living story</a:t>
            </a:r>
            <a:r>
              <a:rPr lang="en-US" sz="4800" dirty="0"/>
              <a:t>:</a:t>
            </a:r>
            <a:r>
              <a:rPr lang="en-US" sz="4800" dirty="0" smtClean="0"/>
              <a:t> </a:t>
            </a:r>
            <a:r>
              <a:rPr lang="en-US" sz="4800" dirty="0" smtClean="0"/>
              <a:t>Forecaring for Human Extinction</a:t>
            </a:r>
            <a:endParaRPr lang="en-US" sz="4800" dirty="0"/>
          </a:p>
        </p:txBody>
      </p:sp>
      <p:sp>
        <p:nvSpPr>
          <p:cNvPr id="3" name="Subtitle 2"/>
          <p:cNvSpPr>
            <a:spLocks noGrp="1"/>
          </p:cNvSpPr>
          <p:nvPr>
            <p:ph type="subTitle" idx="1"/>
          </p:nvPr>
        </p:nvSpPr>
        <p:spPr>
          <a:xfrm>
            <a:off x="137705" y="3505200"/>
            <a:ext cx="9006295" cy="3352800"/>
          </a:xfrm>
        </p:spPr>
        <p:txBody>
          <a:bodyPr>
            <a:normAutofit/>
          </a:bodyPr>
          <a:lstStyle/>
          <a:p>
            <a:pPr algn="ctr"/>
            <a:r>
              <a:rPr lang="en-US" dirty="0" smtClean="0"/>
              <a:t>David M. Boje </a:t>
            </a:r>
          </a:p>
          <a:p>
            <a:pPr algn="ctr"/>
            <a:r>
              <a:rPr lang="en-US" dirty="0"/>
              <a:t>S</a:t>
            </a:r>
            <a:r>
              <a:rPr lang="en-US" dirty="0" smtClean="0"/>
              <a:t>ee </a:t>
            </a:r>
            <a:r>
              <a:rPr lang="en-US" dirty="0" smtClean="0">
                <a:hlinkClick r:id="rId2"/>
              </a:rPr>
              <a:t>http://davidboje.com/Canterbury</a:t>
            </a:r>
            <a:r>
              <a:rPr lang="en-US" dirty="0" smtClean="0"/>
              <a:t> for books &amp; slides</a:t>
            </a:r>
          </a:p>
          <a:p>
            <a:pPr algn="ctr"/>
            <a:endParaRPr lang="en-US" dirty="0"/>
          </a:p>
        </p:txBody>
      </p:sp>
      <p:pic>
        <p:nvPicPr>
          <p:cNvPr id="4" name="Picture 3"/>
          <p:cNvPicPr>
            <a:picLocks noChangeAspect="1"/>
          </p:cNvPicPr>
          <p:nvPr/>
        </p:nvPicPr>
        <p:blipFill>
          <a:blip r:embed="rId3"/>
          <a:stretch>
            <a:fillRect/>
          </a:stretch>
        </p:blipFill>
        <p:spPr>
          <a:xfrm>
            <a:off x="5821027" y="4473354"/>
            <a:ext cx="2103433" cy="2103433"/>
          </a:xfrm>
          <a:prstGeom prst="rect">
            <a:avLst/>
          </a:prstGeom>
        </p:spPr>
      </p:pic>
      <p:pic>
        <p:nvPicPr>
          <p:cNvPr id="5" name="Picture 4"/>
          <p:cNvPicPr>
            <a:picLocks noChangeAspect="1"/>
          </p:cNvPicPr>
          <p:nvPr/>
        </p:nvPicPr>
        <p:blipFill>
          <a:blip r:embed="rId4"/>
          <a:stretch>
            <a:fillRect/>
          </a:stretch>
        </p:blipFill>
        <p:spPr>
          <a:xfrm>
            <a:off x="1015209" y="4672568"/>
            <a:ext cx="2946400" cy="1816100"/>
          </a:xfrm>
          <a:prstGeom prst="rect">
            <a:avLst/>
          </a:prstGeom>
        </p:spPr>
      </p:pic>
      <p:sp>
        <p:nvSpPr>
          <p:cNvPr id="6" name="TextBox 5"/>
          <p:cNvSpPr txBox="1"/>
          <p:nvPr/>
        </p:nvSpPr>
        <p:spPr>
          <a:xfrm>
            <a:off x="1470803" y="6488668"/>
            <a:ext cx="2021606" cy="369332"/>
          </a:xfrm>
          <a:prstGeom prst="rect">
            <a:avLst/>
          </a:prstGeom>
          <a:noFill/>
        </p:spPr>
        <p:txBody>
          <a:bodyPr wrap="square" rtlCol="0">
            <a:spAutoFit/>
          </a:bodyPr>
          <a:lstStyle/>
          <a:p>
            <a:r>
              <a:rPr lang="en-US" dirty="0" smtClean="0">
                <a:latin typeface="Arial Black"/>
                <a:cs typeface="Arial Black"/>
              </a:rPr>
              <a:t>Three Crosses</a:t>
            </a:r>
            <a:endParaRPr lang="en-US" dirty="0">
              <a:latin typeface="Arial Black"/>
              <a:cs typeface="Arial Black"/>
            </a:endParaRPr>
          </a:p>
        </p:txBody>
      </p:sp>
    </p:spTree>
    <p:extLst>
      <p:ext uri="{BB962C8B-B14F-4D97-AF65-F5344CB8AC3E}">
        <p14:creationId xmlns:p14="http://schemas.microsoft.com/office/powerpoint/2010/main" val="23191965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Kaitiakitanga</a:t>
            </a:r>
          </a:p>
        </p:txBody>
      </p:sp>
      <p:sp>
        <p:nvSpPr>
          <p:cNvPr id="3" name="Content Placeholder 2"/>
          <p:cNvSpPr>
            <a:spLocks noGrp="1"/>
          </p:cNvSpPr>
          <p:nvPr>
            <p:ph idx="1"/>
          </p:nvPr>
        </p:nvSpPr>
        <p:spPr/>
        <p:txBody>
          <a:bodyPr>
            <a:normAutofit lnSpcReduction="10000"/>
          </a:bodyPr>
          <a:lstStyle/>
          <a:p>
            <a:r>
              <a:rPr lang="en-US" sz="3600" dirty="0"/>
              <a:t>What </a:t>
            </a:r>
            <a:r>
              <a:rPr lang="en-US" sz="3600" dirty="0" smtClean="0"/>
              <a:t>is </a:t>
            </a:r>
            <a:r>
              <a:rPr lang="en-US" sz="3600" b="1" dirty="0"/>
              <a:t>Mātauranga </a:t>
            </a:r>
            <a:r>
              <a:rPr lang="en-US" sz="3600" b="1" dirty="0" smtClean="0"/>
              <a:t>Māori</a:t>
            </a:r>
            <a:r>
              <a:rPr lang="en-US" sz="3600" dirty="0" smtClean="0"/>
              <a:t> </a:t>
            </a:r>
            <a:r>
              <a:rPr lang="en-US" sz="3600" dirty="0"/>
              <a:t>Heart of </a:t>
            </a:r>
            <a:r>
              <a:rPr lang="en-US" sz="3600" dirty="0" smtClean="0"/>
              <a:t>Care? </a:t>
            </a:r>
          </a:p>
          <a:p>
            <a:r>
              <a:rPr lang="en-US" sz="4000" dirty="0" smtClean="0"/>
              <a:t> </a:t>
            </a:r>
            <a:r>
              <a:rPr lang="en-US" sz="4000" dirty="0"/>
              <a:t>An obligation to implement care and protection of all forms of life, and to look after and respect the earth mother and sun father</a:t>
            </a:r>
          </a:p>
          <a:p>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10</a:t>
            </a:fld>
            <a:endParaRPr lang="en-US"/>
          </a:p>
        </p:txBody>
      </p:sp>
    </p:spTree>
    <p:extLst>
      <p:ext uri="{BB962C8B-B14F-4D97-AF65-F5344CB8AC3E}">
        <p14:creationId xmlns:p14="http://schemas.microsoft.com/office/powerpoint/2010/main" val="10075599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57967"/>
          </a:xfrm>
        </p:spPr>
        <p:txBody>
          <a:bodyPr/>
          <a:lstStyle/>
          <a:p>
            <a:r>
              <a:rPr lang="en-US" sz="4400" dirty="0" smtClean="0"/>
              <a:t>Mason Durie’s ANTENARRATIVE </a:t>
            </a:r>
            <a:endParaRPr lang="en-US" sz="4400" dirty="0"/>
          </a:p>
        </p:txBody>
      </p:sp>
      <p:sp>
        <p:nvSpPr>
          <p:cNvPr id="4" name="Slide Number Placeholder 3"/>
          <p:cNvSpPr>
            <a:spLocks noGrp="1"/>
          </p:cNvSpPr>
          <p:nvPr>
            <p:ph type="sldNum" sz="quarter" idx="12"/>
          </p:nvPr>
        </p:nvSpPr>
        <p:spPr/>
        <p:txBody>
          <a:bodyPr/>
          <a:lstStyle/>
          <a:p>
            <a:fld id="{D12AA694-00EB-4F4B-AABB-6F50FB178914}" type="slidenum">
              <a:rPr lang="en-US" smtClean="0"/>
              <a:t>11</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74471" y="1025647"/>
            <a:ext cx="8769529" cy="5681762"/>
          </a:xfrm>
          <a:prstGeom prst="rect">
            <a:avLst/>
          </a:prstGeom>
          <a:noFill/>
          <a:ln>
            <a:noFill/>
          </a:ln>
        </p:spPr>
      </p:pic>
      <p:sp>
        <p:nvSpPr>
          <p:cNvPr id="6" name="Rectangle 5"/>
          <p:cNvSpPr/>
          <p:nvPr/>
        </p:nvSpPr>
        <p:spPr>
          <a:xfrm>
            <a:off x="7359161" y="5092009"/>
            <a:ext cx="1784840" cy="1200329"/>
          </a:xfrm>
          <a:prstGeom prst="rect">
            <a:avLst/>
          </a:prstGeom>
          <a:solidFill>
            <a:schemeClr val="bg2">
              <a:lumMod val="20000"/>
              <a:lumOff val="80000"/>
            </a:schemeClr>
          </a:solidFill>
        </p:spPr>
        <p:txBody>
          <a:bodyPr wrap="square">
            <a:spAutoFit/>
          </a:bodyPr>
          <a:lstStyle/>
          <a:p>
            <a:r>
              <a:rPr lang="en-US" dirty="0" smtClean="0"/>
              <a:t>where </a:t>
            </a:r>
            <a:r>
              <a:rPr lang="en-US" dirty="0"/>
              <a:t>health &amp;</a:t>
            </a:r>
            <a:r>
              <a:rPr lang="en-US" dirty="0" smtClean="0"/>
              <a:t> </a:t>
            </a:r>
            <a:r>
              <a:rPr lang="en-US" dirty="0"/>
              <a:t>socioeconomic well being are inseparable </a:t>
            </a:r>
          </a:p>
        </p:txBody>
      </p:sp>
      <p:sp>
        <p:nvSpPr>
          <p:cNvPr id="7" name="Rectangle 6"/>
          <p:cNvSpPr/>
          <p:nvPr/>
        </p:nvSpPr>
        <p:spPr>
          <a:xfrm>
            <a:off x="374471" y="4786356"/>
            <a:ext cx="5229896" cy="1815882"/>
          </a:xfrm>
          <a:prstGeom prst="rect">
            <a:avLst/>
          </a:prstGeom>
          <a:solidFill>
            <a:srgbClr val="EEE4CD"/>
          </a:solidFill>
        </p:spPr>
        <p:txBody>
          <a:bodyPr wrap="square">
            <a:spAutoFit/>
          </a:bodyPr>
          <a:lstStyle/>
          <a:p>
            <a:r>
              <a:rPr lang="en-US" sz="2800" b="1" i="1" dirty="0" err="1"/>
              <a:t>Ngā</a:t>
            </a:r>
            <a:r>
              <a:rPr lang="en-US" sz="2800" b="1" i="1" dirty="0"/>
              <a:t> </a:t>
            </a:r>
            <a:r>
              <a:rPr lang="en-US" sz="2800" b="1" i="1" dirty="0" err="1"/>
              <a:t>Tini</a:t>
            </a:r>
            <a:r>
              <a:rPr lang="en-US" sz="2800" b="1" i="1" dirty="0"/>
              <a:t> </a:t>
            </a:r>
            <a:r>
              <a:rPr lang="en-US" sz="2800" b="1" i="1" dirty="0" err="1" smtClean="0"/>
              <a:t>Whetū</a:t>
            </a:r>
            <a:r>
              <a:rPr lang="en-US" sz="2800" i="1" dirty="0" smtClean="0"/>
              <a:t>:</a:t>
            </a:r>
            <a:r>
              <a:rPr lang="en-US" sz="2800" dirty="0" smtClean="0"/>
              <a:t> </a:t>
            </a:r>
            <a:r>
              <a:rPr lang="en-US" sz="2800" b="1" i="1" dirty="0" smtClean="0"/>
              <a:t>Navigating </a:t>
            </a:r>
            <a:r>
              <a:rPr lang="en-US" sz="2800" b="1" i="1" dirty="0"/>
              <a:t>Māori </a:t>
            </a:r>
            <a:r>
              <a:rPr lang="en-US" sz="2800" b="1" i="1" dirty="0" smtClean="0"/>
              <a:t>Futures </a:t>
            </a:r>
            <a:r>
              <a:rPr lang="en-US" sz="2800" i="1" dirty="0" smtClean="0"/>
              <a:t>with the Huge Scale of Globalization, its technological changes, and  climate change!</a:t>
            </a:r>
            <a:endParaRPr lang="en-US" sz="2800" dirty="0"/>
          </a:p>
        </p:txBody>
      </p:sp>
      <p:sp>
        <p:nvSpPr>
          <p:cNvPr id="8" name="Rectangle 7"/>
          <p:cNvSpPr/>
          <p:nvPr/>
        </p:nvSpPr>
        <p:spPr>
          <a:xfrm>
            <a:off x="390753" y="911686"/>
            <a:ext cx="6382280" cy="1015663"/>
          </a:xfrm>
          <a:prstGeom prst="rect">
            <a:avLst/>
          </a:prstGeom>
          <a:solidFill>
            <a:srgbClr val="EEE4CD"/>
          </a:solidFill>
        </p:spPr>
        <p:txBody>
          <a:bodyPr wrap="square">
            <a:spAutoFit/>
          </a:bodyPr>
          <a:lstStyle/>
          <a:p>
            <a:r>
              <a:rPr lang="en-US" sz="2000" dirty="0"/>
              <a:t>B</a:t>
            </a:r>
            <a:r>
              <a:rPr lang="en-US" sz="2000" dirty="0" smtClean="0"/>
              <a:t>y </a:t>
            </a:r>
            <a:r>
              <a:rPr lang="en-US" sz="2000" dirty="0"/>
              <a:t>2051 </a:t>
            </a:r>
            <a:r>
              <a:rPr lang="en-US" sz="2000" dirty="0" smtClean="0"/>
              <a:t>Māori </a:t>
            </a:r>
            <a:r>
              <a:rPr lang="en-US" sz="2000" dirty="0"/>
              <a:t>population will almost </a:t>
            </a:r>
            <a:r>
              <a:rPr lang="en-US" sz="2000" dirty="0" smtClean="0"/>
              <a:t>double </a:t>
            </a:r>
            <a:r>
              <a:rPr lang="en-US" sz="2000" dirty="0"/>
              <a:t>to close to </a:t>
            </a:r>
            <a:r>
              <a:rPr lang="en-US" sz="2000" dirty="0" smtClean="0"/>
              <a:t>one </a:t>
            </a:r>
            <a:r>
              <a:rPr lang="en-US" sz="2000" dirty="0"/>
              <a:t>million, or </a:t>
            </a:r>
            <a:r>
              <a:rPr lang="en-US" sz="2000" dirty="0" smtClean="0"/>
              <a:t>22% of </a:t>
            </a:r>
            <a:r>
              <a:rPr lang="en-US" sz="2000" dirty="0"/>
              <a:t>the total New Zealand population, and </a:t>
            </a:r>
            <a:r>
              <a:rPr lang="en-US" sz="2000" dirty="0" smtClean="0"/>
              <a:t>33% </a:t>
            </a:r>
            <a:r>
              <a:rPr lang="en-US" sz="2000" dirty="0"/>
              <a:t>of all children in the country will be Māori. </a:t>
            </a:r>
          </a:p>
        </p:txBody>
      </p:sp>
      <p:pic>
        <p:nvPicPr>
          <p:cNvPr id="3" name="Picture 2"/>
          <p:cNvPicPr>
            <a:picLocks noChangeAspect="1"/>
          </p:cNvPicPr>
          <p:nvPr/>
        </p:nvPicPr>
        <p:blipFill>
          <a:blip r:embed="rId3"/>
          <a:stretch>
            <a:fillRect/>
          </a:stretch>
        </p:blipFill>
        <p:spPr>
          <a:xfrm>
            <a:off x="1" y="1025647"/>
            <a:ext cx="9144000" cy="5681762"/>
          </a:xfrm>
          <a:prstGeom prst="rect">
            <a:avLst/>
          </a:prstGeom>
        </p:spPr>
      </p:pic>
      <p:pic>
        <p:nvPicPr>
          <p:cNvPr id="10" name="Picture 9"/>
          <p:cNvPicPr>
            <a:picLocks noChangeAspect="1"/>
          </p:cNvPicPr>
          <p:nvPr/>
        </p:nvPicPr>
        <p:blipFill>
          <a:blip r:embed="rId4"/>
          <a:stretch>
            <a:fillRect/>
          </a:stretch>
        </p:blipFill>
        <p:spPr>
          <a:xfrm>
            <a:off x="0" y="76200"/>
            <a:ext cx="9144000" cy="6700562"/>
          </a:xfrm>
          <a:prstGeom prst="rect">
            <a:avLst/>
          </a:prstGeom>
        </p:spPr>
      </p:pic>
      <p:sp>
        <p:nvSpPr>
          <p:cNvPr id="11" name="TextBox 10"/>
          <p:cNvSpPr txBox="1"/>
          <p:nvPr/>
        </p:nvSpPr>
        <p:spPr>
          <a:xfrm>
            <a:off x="3460093" y="3972349"/>
            <a:ext cx="2230541" cy="369332"/>
          </a:xfrm>
          <a:prstGeom prst="rect">
            <a:avLst/>
          </a:prstGeom>
          <a:noFill/>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Te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Whare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Tapa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Whā</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829978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anim calcmode="lin" valueType="num">
                                      <p:cBhvr>
                                        <p:cTn id="25" dur="2000" fill="hold"/>
                                        <p:tgtEl>
                                          <p:spTgt spid="3"/>
                                        </p:tgtEl>
                                        <p:attrNameLst>
                                          <p:attrName>ppt_w</p:attrName>
                                        </p:attrNameLst>
                                      </p:cBhvr>
                                      <p:tavLst>
                                        <p:tav tm="0" fmla="#ppt_w*sin(2.5*pi*$)">
                                          <p:val>
                                            <p:fltVal val="0"/>
                                          </p:val>
                                        </p:tav>
                                        <p:tav tm="100000">
                                          <p:val>
                                            <p:fltVal val="1"/>
                                          </p:val>
                                        </p:tav>
                                      </p:tavLst>
                                    </p:anim>
                                    <p:anim calcmode="lin" valueType="num">
                                      <p:cBhvr>
                                        <p:cTn id="2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by="(-#ppt_w*2)" calcmode="lin" valueType="num">
                                      <p:cBhvr rctx="PPT">
                                        <p:cTn id="39" dur="500" autoRev="1" fill="hold">
                                          <p:stCondLst>
                                            <p:cond delay="0"/>
                                          </p:stCondLst>
                                        </p:cTn>
                                        <p:tgtEl>
                                          <p:spTgt spid="11"/>
                                        </p:tgtEl>
                                        <p:attrNameLst>
                                          <p:attrName>ppt_w</p:attrName>
                                        </p:attrNameLst>
                                      </p:cBhvr>
                                    </p:anim>
                                    <p:anim by="(#ppt_w*0.50)" calcmode="lin" valueType="num">
                                      <p:cBhvr>
                                        <p:cTn id="40" dur="500" decel="50000" autoRev="1" fill="hold">
                                          <p:stCondLst>
                                            <p:cond delay="0"/>
                                          </p:stCondLst>
                                        </p:cTn>
                                        <p:tgtEl>
                                          <p:spTgt spid="11"/>
                                        </p:tgtEl>
                                        <p:attrNameLst>
                                          <p:attrName>ppt_x</p:attrName>
                                        </p:attrNameLst>
                                      </p:cBhvr>
                                    </p:anim>
                                    <p:anim from="(-#ppt_h/2)" to="(#ppt_y)" calcmode="lin" valueType="num">
                                      <p:cBhvr>
                                        <p:cTn id="41" dur="1000" fill="hold">
                                          <p:stCondLst>
                                            <p:cond delay="0"/>
                                          </p:stCondLst>
                                        </p:cTn>
                                        <p:tgtEl>
                                          <p:spTgt spid="11"/>
                                        </p:tgtEl>
                                        <p:attrNameLst>
                                          <p:attrName>ppt_y</p:attrName>
                                        </p:attrNameLst>
                                      </p:cBhvr>
                                    </p:anim>
                                    <p:animRot by="21600000">
                                      <p:cBhvr>
                                        <p:cTn id="42"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Story IWOK</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600" b="1" dirty="0"/>
              <a:t>Māori </a:t>
            </a:r>
            <a:r>
              <a:rPr lang="en-US" sz="3600" b="1" dirty="0" smtClean="0"/>
              <a:t>storytelling </a:t>
            </a:r>
            <a:r>
              <a:rPr lang="en-US" b="1" dirty="0" smtClean="0"/>
              <a:t>to share and enrich understanding </a:t>
            </a:r>
            <a:r>
              <a:rPr lang="en-US" sz="3600" b="1" dirty="0" smtClean="0"/>
              <a:t>re-indiginization recovery from Colonialism, and Neo-Colonialism Globalization </a:t>
            </a:r>
          </a:p>
          <a:p>
            <a:pPr marL="0" indent="0">
              <a:buNone/>
            </a:pPr>
            <a:r>
              <a:rPr lang="en-US" sz="3600" dirty="0" smtClean="0"/>
              <a:t>Joe Harawira </a:t>
            </a:r>
            <a:r>
              <a:rPr lang="en-US" sz="3600" b="1" dirty="0"/>
              <a:t>Māori </a:t>
            </a:r>
            <a:r>
              <a:rPr lang="en-US" sz="3600" b="1" dirty="0" smtClean="0"/>
              <a:t>storyteller about umbilical cord connection to Living Earth</a:t>
            </a:r>
            <a:endParaRPr lang="en-US" sz="3600" dirty="0"/>
          </a:p>
          <a:p>
            <a:pPr marL="0" indent="0">
              <a:buNone/>
            </a:pPr>
            <a:endParaRPr lang="en-US" sz="3600" dirty="0"/>
          </a:p>
        </p:txBody>
      </p:sp>
      <p:sp>
        <p:nvSpPr>
          <p:cNvPr id="4" name="Slide Number Placeholder 3"/>
          <p:cNvSpPr>
            <a:spLocks noGrp="1"/>
          </p:cNvSpPr>
          <p:nvPr>
            <p:ph type="sldNum" sz="quarter" idx="12"/>
          </p:nvPr>
        </p:nvSpPr>
        <p:spPr/>
        <p:txBody>
          <a:bodyPr/>
          <a:lstStyle/>
          <a:p>
            <a:fld id="{D12AA694-00EB-4F4B-AABB-6F50FB178914}" type="slidenum">
              <a:rPr lang="en-US" smtClean="0"/>
              <a:t>12</a:t>
            </a:fld>
            <a:endParaRPr lang="en-US"/>
          </a:p>
        </p:txBody>
      </p:sp>
    </p:spTree>
    <p:extLst>
      <p:ext uri="{BB962C8B-B14F-4D97-AF65-F5344CB8AC3E}">
        <p14:creationId xmlns:p14="http://schemas.microsoft.com/office/powerpoint/2010/main" val="5966608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1676400" y="609600"/>
            <a:ext cx="7467600" cy="1143000"/>
          </a:xfrm>
        </p:spPr>
        <p:txBody>
          <a:bodyPr>
            <a:normAutofit fontScale="90000"/>
          </a:bodyPr>
          <a:lstStyle/>
          <a:p>
            <a:pPr eaLnBrk="1" hangingPunct="1"/>
            <a:r>
              <a:rPr lang="en-US" sz="4000" dirty="0" smtClean="0">
                <a:ea typeface="ＭＳ Ｐゴシック" pitchFamily="34" charset="-128"/>
              </a:rPr>
              <a:t>Living Story is Reflexivity Webwork</a:t>
            </a:r>
          </a:p>
        </p:txBody>
      </p:sp>
      <p:sp>
        <p:nvSpPr>
          <p:cNvPr id="31750" name="Rectangle 3"/>
          <p:cNvSpPr>
            <a:spLocks noGrp="1" noChangeArrowheads="1"/>
          </p:cNvSpPr>
          <p:nvPr>
            <p:ph idx="1"/>
          </p:nvPr>
        </p:nvSpPr>
        <p:spPr>
          <a:xfrm>
            <a:off x="457200" y="1957868"/>
            <a:ext cx="8229600" cy="2027863"/>
          </a:xfrm>
        </p:spPr>
        <p:txBody>
          <a:bodyPr>
            <a:normAutofit lnSpcReduction="10000"/>
          </a:bodyPr>
          <a:lstStyle/>
          <a:p>
            <a:pPr eaLnBrk="1" hangingPunct="1">
              <a:buFontTx/>
              <a:buNone/>
            </a:pPr>
            <a:r>
              <a:rPr lang="en-US" dirty="0" smtClean="0">
                <a:latin typeface="Times New Roman" pitchFamily="18" charset="0"/>
                <a:ea typeface="ＭＳ Ｐゴシック" pitchFamily="34" charset="-128"/>
              </a:rPr>
              <a:t>“Each story is at once larger and smaller than itself, includes itself without including (or comprehending) itself, identifies with itself even as it remains utterly different…” (1979: 82).; Derrida </a:t>
            </a:r>
            <a:r>
              <a:rPr lang="en-US" dirty="0" smtClean="0">
                <a:ea typeface="ＭＳ Ｐゴシック" pitchFamily="34" charset="-128"/>
              </a:rPr>
              <a:t>, treats story more in terms of their reflexivity web of story to other stories (99-100).</a:t>
            </a:r>
            <a:endParaRPr lang="en-US" dirty="0" smtClean="0">
              <a:latin typeface="Times New Roman" pitchFamily="18" charset="0"/>
              <a:ea typeface="ＭＳ Ｐゴシック" pitchFamily="34" charset="-128"/>
            </a:endParaRPr>
          </a:p>
          <a:p>
            <a:pPr eaLnBrk="1" hangingPunct="1">
              <a:buFontTx/>
              <a:buNone/>
            </a:pPr>
            <a:endParaRPr lang="en-US" dirty="0" smtClean="0">
              <a:ea typeface="ＭＳ Ｐゴシック" pitchFamily="34" charset="-128"/>
            </a:endParaRPr>
          </a:p>
        </p:txBody>
      </p:sp>
      <p:sp>
        <p:nvSpPr>
          <p:cNvPr id="7" name="Slide Number Placeholder 5"/>
          <p:cNvSpPr>
            <a:spLocks noGrp="1"/>
          </p:cNvSpPr>
          <p:nvPr>
            <p:ph type="sldNum" sz="quarter" idx="12"/>
          </p:nvPr>
        </p:nvSpPr>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A04FAE0-0561-4E8A-BBA5-E188960DF80A}" type="slidenum">
              <a:rPr lang="en-US" sz="1200">
                <a:solidFill>
                  <a:srgbClr val="898989"/>
                </a:solidFill>
                <a:latin typeface="Calibri" pitchFamily="34" charset="0"/>
              </a:rPr>
              <a:pPr eaLnBrk="1" hangingPunct="1"/>
              <a:t>13</a:t>
            </a:fld>
            <a:endParaRPr lang="en-US" sz="1200">
              <a:solidFill>
                <a:srgbClr val="898989"/>
              </a:solidFill>
              <a:latin typeface="Calibri" pitchFamily="34" charset="0"/>
            </a:endParaRPr>
          </a:p>
        </p:txBody>
      </p:sp>
      <p:pic>
        <p:nvPicPr>
          <p:cNvPr id="317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05" y="423043"/>
            <a:ext cx="1268789" cy="153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37705" y="3886073"/>
            <a:ext cx="8859027" cy="2986084"/>
          </a:xfrm>
          <a:prstGeom prst="rect">
            <a:avLst/>
          </a:prstGeom>
        </p:spPr>
      </p:pic>
    </p:spTree>
    <p:extLst>
      <p:ext uri="{BB962C8B-B14F-4D97-AF65-F5344CB8AC3E}">
        <p14:creationId xmlns:p14="http://schemas.microsoft.com/office/powerpoint/2010/main" val="10420465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5705762" cy="1143000"/>
          </a:xfrm>
        </p:spPr>
        <p:txBody>
          <a:bodyPr/>
          <a:lstStyle/>
          <a:p>
            <a:r>
              <a:rPr lang="en-US" dirty="0" smtClean="0"/>
              <a:t>Mikhail Bakhtin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6600" dirty="0" smtClean="0"/>
              <a:t> “</a:t>
            </a:r>
            <a:r>
              <a:rPr lang="en-US" sz="6000" dirty="0" smtClean="0"/>
              <a:t>Narrative</a:t>
            </a:r>
            <a:r>
              <a:rPr lang="en-US" sz="6000" dirty="0"/>
              <a:t> genres are always enclosed in a solid and unshakable monological </a:t>
            </a:r>
            <a:r>
              <a:rPr lang="en-US" sz="6000" dirty="0" smtClean="0"/>
              <a:t>framework</a:t>
            </a:r>
            <a:r>
              <a:rPr lang="en-US" sz="4800" dirty="0" smtClean="0"/>
              <a:t>”</a:t>
            </a:r>
            <a:r>
              <a:rPr lang="en-US" dirty="0" smtClean="0"/>
              <a:t> - </a:t>
            </a:r>
            <a:r>
              <a:rPr lang="en-US" dirty="0"/>
              <a:t>Bakhtin (1973: </a:t>
            </a:r>
            <a:r>
              <a:rPr lang="en-US" dirty="0" smtClean="0"/>
              <a:t>13)</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14</a:t>
            </a:fld>
            <a:endParaRPr lang="en-US"/>
          </a:p>
        </p:txBody>
      </p:sp>
      <p:sp>
        <p:nvSpPr>
          <p:cNvPr id="5" name="TextBox 4"/>
          <p:cNvSpPr txBox="1"/>
          <p:nvPr/>
        </p:nvSpPr>
        <p:spPr>
          <a:xfrm>
            <a:off x="156569" y="1225689"/>
            <a:ext cx="8987431" cy="5632311"/>
          </a:xfrm>
          <a:prstGeom prst="rect">
            <a:avLst/>
          </a:prstGeom>
          <a:solidFill>
            <a:srgbClr val="EEE4CD"/>
          </a:solidFill>
        </p:spPr>
        <p:txBody>
          <a:bodyPr wrap="square" rtlCol="0">
            <a:spAutoFit/>
          </a:bodyPr>
          <a:lstStyle/>
          <a:p>
            <a:pPr marL="514350" indent="-514350"/>
            <a:r>
              <a:rPr lang="en-US" sz="7200" dirty="0">
                <a:ea typeface="ＭＳ Ｐゴシック" pitchFamily="34" charset="-128"/>
              </a:rPr>
              <a:t>How does one </a:t>
            </a:r>
            <a:r>
              <a:rPr lang="en-US" sz="7200" b="1" i="1" u="sng" dirty="0">
                <a:ea typeface="ＭＳ Ｐゴシック" pitchFamily="34" charset="-128"/>
              </a:rPr>
              <a:t>living story</a:t>
            </a:r>
            <a:r>
              <a:rPr lang="en-US" sz="7200" dirty="0">
                <a:ea typeface="ＭＳ Ｐゴシック" pitchFamily="34" charset="-128"/>
              </a:rPr>
              <a:t> lead to another, to yet another, as </a:t>
            </a:r>
            <a:r>
              <a:rPr lang="en-US" sz="7200" b="1" i="1" u="sng" dirty="0" smtClean="0">
                <a:ea typeface="ＭＳ Ｐゴシック" pitchFamily="34" charset="-128"/>
              </a:rPr>
              <a:t>webwork</a:t>
            </a:r>
            <a:r>
              <a:rPr lang="en-US" sz="7200" dirty="0" smtClean="0">
                <a:ea typeface="ＭＳ Ｐゴシック" pitchFamily="34" charset="-128"/>
              </a:rPr>
              <a:t> </a:t>
            </a:r>
            <a:r>
              <a:rPr lang="en-US" sz="7200" dirty="0">
                <a:ea typeface="ＭＳ Ｐゴシック" pitchFamily="34" charset="-128"/>
              </a:rPr>
              <a:t>of relationality </a:t>
            </a:r>
            <a:r>
              <a:rPr lang="en-US" sz="7200" dirty="0" smtClean="0">
                <a:ea typeface="ＭＳ Ｐゴシック" pitchFamily="34" charset="-128"/>
              </a:rPr>
              <a:t>unfolds?</a:t>
            </a:r>
            <a:endParaRPr lang="en-US" sz="7200" dirty="0">
              <a:ea typeface="ＭＳ Ｐゴシック" pitchFamily="34" charset="-128"/>
            </a:endParaRPr>
          </a:p>
        </p:txBody>
      </p:sp>
      <p:pic>
        <p:nvPicPr>
          <p:cNvPr id="6" name="Picture 5"/>
          <p:cNvPicPr>
            <a:picLocks noChangeAspect="1"/>
          </p:cNvPicPr>
          <p:nvPr/>
        </p:nvPicPr>
        <p:blipFill>
          <a:blip r:embed="rId2"/>
          <a:stretch>
            <a:fillRect/>
          </a:stretch>
        </p:blipFill>
        <p:spPr>
          <a:xfrm>
            <a:off x="6977980" y="0"/>
            <a:ext cx="2029496" cy="1468310"/>
          </a:xfrm>
          <a:prstGeom prst="rect">
            <a:avLst/>
          </a:prstGeom>
        </p:spPr>
      </p:pic>
      <p:sp>
        <p:nvSpPr>
          <p:cNvPr id="7" name="TextBox 6"/>
          <p:cNvSpPr txBox="1"/>
          <p:nvPr/>
        </p:nvSpPr>
        <p:spPr>
          <a:xfrm>
            <a:off x="156568" y="1225689"/>
            <a:ext cx="8987431" cy="5632311"/>
          </a:xfrm>
          <a:prstGeom prst="rect">
            <a:avLst/>
          </a:prstGeom>
          <a:solidFill>
            <a:srgbClr val="EAC968"/>
          </a:solidFill>
        </p:spPr>
        <p:txBody>
          <a:bodyPr wrap="square" rtlCol="0">
            <a:spAutoFit/>
          </a:bodyPr>
          <a:lstStyle/>
          <a:p>
            <a:r>
              <a:rPr lang="en-US" sz="7200" dirty="0">
                <a:latin typeface="Arial Black"/>
                <a:cs typeface="Arial Black"/>
              </a:rPr>
              <a:t>There is something called a 'dialogized story' (Bakhtin, 1981: 25) </a:t>
            </a:r>
          </a:p>
        </p:txBody>
      </p:sp>
    </p:spTree>
    <p:extLst>
      <p:ext uri="{BB962C8B-B14F-4D97-AF65-F5344CB8AC3E}">
        <p14:creationId xmlns:p14="http://schemas.microsoft.com/office/powerpoint/2010/main" val="3161522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pPr>
              <a:lnSpc>
                <a:spcPct val="80000"/>
              </a:lnSpc>
            </a:pPr>
            <a:r>
              <a:rPr lang="en-US" sz="2000" dirty="0" err="1"/>
              <a:t>Byrch</a:t>
            </a:r>
            <a:r>
              <a:rPr lang="en-US" sz="2000" dirty="0"/>
              <a:t>, C., Milne, M. J., Morgan, R., &amp; </a:t>
            </a:r>
            <a:r>
              <a:rPr lang="en-US" sz="2000" dirty="0" err="1"/>
              <a:t>Kearins</a:t>
            </a:r>
            <a:r>
              <a:rPr lang="en-US" sz="2000" dirty="0"/>
              <a:t>, K. (2015). Seeds of hope? Exploring business actors’ diverse understandings of sustainable development</a:t>
            </a:r>
            <a:r>
              <a:rPr lang="en-US" sz="1800" dirty="0"/>
              <a:t>. </a:t>
            </a:r>
            <a:r>
              <a:rPr lang="en-US" sz="1800" i="1" dirty="0"/>
              <a:t>Accounting, Auditing &amp; Accountability Journal</a:t>
            </a:r>
            <a:r>
              <a:rPr lang="en-US" sz="1800" dirty="0"/>
              <a:t>, </a:t>
            </a:r>
            <a:r>
              <a:rPr lang="en-US" sz="1800" i="1" dirty="0"/>
              <a:t>28</a:t>
            </a:r>
            <a:r>
              <a:rPr lang="en-US" sz="1800" dirty="0"/>
              <a:t>(5), 671-705.</a:t>
            </a:r>
          </a:p>
        </p:txBody>
      </p:sp>
      <p:sp>
        <p:nvSpPr>
          <p:cNvPr id="4" name="Slide Number Placeholder 3"/>
          <p:cNvSpPr>
            <a:spLocks noGrp="1"/>
          </p:cNvSpPr>
          <p:nvPr>
            <p:ph type="sldNum" sz="quarter" idx="12"/>
          </p:nvPr>
        </p:nvSpPr>
        <p:spPr/>
        <p:txBody>
          <a:bodyPr/>
          <a:lstStyle/>
          <a:p>
            <a:fld id="{D12AA694-00EB-4F4B-AABB-6F50FB178914}" type="slidenum">
              <a:rPr lang="en-US" smtClean="0"/>
              <a:t>15</a:t>
            </a:fld>
            <a:endParaRPr lang="en-US"/>
          </a:p>
        </p:txBody>
      </p:sp>
      <p:pic>
        <p:nvPicPr>
          <p:cNvPr id="5" name="Picture 4"/>
          <p:cNvPicPr>
            <a:picLocks noChangeAspect="1"/>
          </p:cNvPicPr>
          <p:nvPr/>
        </p:nvPicPr>
        <p:blipFill>
          <a:blip r:embed="rId2"/>
          <a:stretch>
            <a:fillRect/>
          </a:stretch>
        </p:blipFill>
        <p:spPr>
          <a:xfrm>
            <a:off x="0" y="1156852"/>
            <a:ext cx="9144000" cy="5578541"/>
          </a:xfrm>
          <a:prstGeom prst="rect">
            <a:avLst/>
          </a:prstGeom>
        </p:spPr>
      </p:pic>
      <p:sp>
        <p:nvSpPr>
          <p:cNvPr id="6" name="TextBox 5"/>
          <p:cNvSpPr txBox="1"/>
          <p:nvPr/>
        </p:nvSpPr>
        <p:spPr>
          <a:xfrm>
            <a:off x="4905794" y="4843826"/>
            <a:ext cx="1374318" cy="923330"/>
          </a:xfrm>
          <a:prstGeom prst="rect">
            <a:avLst/>
          </a:prstGeom>
          <a:noFill/>
        </p:spPr>
        <p:txBody>
          <a:bodyPr wrap="square" rtlCol="0">
            <a:spAutoFit/>
          </a:bodyPr>
          <a:lstStyle/>
          <a:p>
            <a:pPr algn="ctr"/>
            <a:r>
              <a:rPr lang="en-US" dirty="0" smtClean="0">
                <a:latin typeface="Arial Black"/>
                <a:cs typeface="Arial Black"/>
              </a:rPr>
              <a:t>TRIPLE BOTTOM LINE</a:t>
            </a:r>
            <a:endParaRPr lang="en-US" dirty="0">
              <a:latin typeface="Arial Black"/>
              <a:cs typeface="Arial Black"/>
            </a:endParaRPr>
          </a:p>
        </p:txBody>
      </p:sp>
      <p:sp>
        <p:nvSpPr>
          <p:cNvPr id="7" name="TextBox 6"/>
          <p:cNvSpPr txBox="1"/>
          <p:nvPr/>
        </p:nvSpPr>
        <p:spPr>
          <a:xfrm>
            <a:off x="2209346" y="2104801"/>
            <a:ext cx="1367169" cy="523220"/>
          </a:xfrm>
          <a:prstGeom prst="rect">
            <a:avLst/>
          </a:prstGeom>
          <a:noFill/>
        </p:spPr>
        <p:txBody>
          <a:bodyPr wrap="square" rtlCol="0">
            <a:spAutoFit/>
          </a:bodyPr>
          <a:lstStyle/>
          <a:p>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rPr>
              <a:t>IWOK</a:t>
            </a:r>
            <a:endParaRPr lang="en-US"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endParaRPr>
          </a:p>
        </p:txBody>
      </p:sp>
      <p:sp>
        <p:nvSpPr>
          <p:cNvPr id="8" name="TextBox 7"/>
          <p:cNvSpPr txBox="1"/>
          <p:nvPr/>
        </p:nvSpPr>
        <p:spPr>
          <a:xfrm>
            <a:off x="2668804" y="2478806"/>
            <a:ext cx="2236990" cy="646331"/>
          </a:xfrm>
          <a:prstGeom prst="rect">
            <a:avLst/>
          </a:prstGeom>
          <a:noFill/>
        </p:spPr>
        <p:txBody>
          <a:bodyPr wrap="square" rtlCol="0">
            <a:spAutoFit/>
          </a:bodyPr>
          <a:lstStyle/>
          <a:p>
            <a:pPr algn="ct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SMALL SCALE = BEAUTIFUL</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30301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8" presetClass="entr" presetSubtype="0" accel="50000" fill="hold" grpId="0" nodeType="clickEffect">
                                  <p:stCondLst>
                                    <p:cond delay="0"/>
                                  </p:stCondLst>
                                  <p:iterate type="lt">
                                    <p:tmPct val="50000"/>
                                  </p:iterate>
                                  <p:childTnLst>
                                    <p:set>
                                      <p:cBhvr>
                                        <p:cTn id="16" dur="1" fill="hold">
                                          <p:stCondLst>
                                            <p:cond delay="0"/>
                                          </p:stCondLst>
                                        </p:cTn>
                                        <p:tgtEl>
                                          <p:spTgt spid="7"/>
                                        </p:tgtEl>
                                        <p:attrNameLst>
                                          <p:attrName>style.visibility</p:attrName>
                                        </p:attrNameLst>
                                      </p:cBhvr>
                                      <p:to>
                                        <p:strVal val="visible"/>
                                      </p:to>
                                    </p:set>
                                    <p:set>
                                      <p:cBhvr>
                                        <p:cTn id="17" dur="455" fill="hold">
                                          <p:stCondLst>
                                            <p:cond delay="0"/>
                                          </p:stCondLst>
                                        </p:cTn>
                                        <p:tgtEl>
                                          <p:spTgt spid="7"/>
                                        </p:tgtEl>
                                        <p:attrNameLst>
                                          <p:attrName>style.rotation</p:attrName>
                                        </p:attrNameLst>
                                      </p:cBhvr>
                                      <p:to>
                                        <p:strVal val="-45.0"/>
                                      </p:to>
                                    </p:set>
                                    <p:anim calcmode="lin" valueType="num">
                                      <p:cBhvr>
                                        <p:cTn id="18"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9"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0" fill="hold"/>
                                        <p:tgtEl>
                                          <p:spTgt spid="8"/>
                                        </p:tgtEl>
                                        <p:attrNameLst>
                                          <p:attrName>ppt_w</p:attrName>
                                        </p:attrNameLst>
                                      </p:cBhvr>
                                      <p:tavLst>
                                        <p:tav tm="0" fmla="#ppt_w*sin(2.5*pi*$)">
                                          <p:val>
                                            <p:fltVal val="0"/>
                                          </p:val>
                                        </p:tav>
                                        <p:tav tm="100000">
                                          <p:val>
                                            <p:fltVal val="1"/>
                                          </p:val>
                                        </p:tav>
                                      </p:tavLst>
                                    </p:anim>
                                    <p:anim calcmode="lin" valueType="num">
                                      <p:cBhvr>
                                        <p:cTn id="27"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16</a:t>
            </a:fld>
            <a:endParaRPr lang="en-US"/>
          </a:p>
        </p:txBody>
      </p:sp>
      <p:sp>
        <p:nvSpPr>
          <p:cNvPr id="6" name="TextBox 5"/>
          <p:cNvSpPr txBox="1"/>
          <p:nvPr/>
        </p:nvSpPr>
        <p:spPr>
          <a:xfrm>
            <a:off x="1" y="1235049"/>
            <a:ext cx="9144000" cy="5847754"/>
          </a:xfrm>
          <a:prstGeom prst="rect">
            <a:avLst/>
          </a:prstGeom>
          <a:solidFill>
            <a:schemeClr val="bg2">
              <a:lumMod val="20000"/>
              <a:lumOff val="80000"/>
            </a:schemeClr>
          </a:solidFill>
        </p:spPr>
        <p:txBody>
          <a:bodyPr wrap="square" rtlCol="0">
            <a:spAutoFit/>
          </a:bodyPr>
          <a:lstStyle/>
          <a:p>
            <a:r>
              <a:rPr lang="en-US" sz="3400" dirty="0">
                <a:latin typeface="Arial Black"/>
                <a:cs typeface="Arial Black"/>
              </a:rPr>
              <a:t>The Futurist perspective, too, seems consistent with these critiques, with </a:t>
            </a:r>
            <a:r>
              <a:rPr lang="en-US" sz="3400" dirty="0" smtClean="0">
                <a:latin typeface="Arial Black"/>
                <a:cs typeface="Arial Black"/>
              </a:rPr>
              <a:t>an abandonment </a:t>
            </a:r>
            <a:r>
              <a:rPr lang="en-US" sz="3400" dirty="0">
                <a:latin typeface="Arial Black"/>
                <a:cs typeface="Arial Black"/>
              </a:rPr>
              <a:t>of economic growth, and a requirement for </a:t>
            </a:r>
            <a:r>
              <a:rPr lang="en-US" sz="3400" dirty="0" smtClean="0">
                <a:latin typeface="Arial Black"/>
                <a:cs typeface="Arial Black"/>
              </a:rPr>
              <a:t>behavioral </a:t>
            </a:r>
            <a:r>
              <a:rPr lang="en-US" sz="3400" dirty="0">
                <a:latin typeface="Arial Black"/>
                <a:cs typeface="Arial Black"/>
              </a:rPr>
              <a:t>rather </a:t>
            </a:r>
            <a:r>
              <a:rPr lang="en-US" sz="3400" dirty="0" smtClean="0">
                <a:latin typeface="Arial Black"/>
                <a:cs typeface="Arial Black"/>
              </a:rPr>
              <a:t>than technical </a:t>
            </a:r>
            <a:r>
              <a:rPr lang="en-US" sz="3400" dirty="0">
                <a:latin typeface="Arial Black"/>
                <a:cs typeface="Arial Black"/>
              </a:rPr>
              <a:t>change. There are elements in this perspective, however, that suggest </a:t>
            </a:r>
            <a:r>
              <a:rPr lang="en-US" sz="3400" dirty="0" smtClean="0">
                <a:latin typeface="Arial Black"/>
                <a:cs typeface="Arial Black"/>
              </a:rPr>
              <a:t>change may </a:t>
            </a:r>
            <a:r>
              <a:rPr lang="en-US" sz="3400" dirty="0">
                <a:latin typeface="Arial Black"/>
                <a:cs typeface="Arial Black"/>
              </a:rPr>
              <a:t>be beyond human agency; an ecological crisis may force a radical re-learning </a:t>
            </a:r>
            <a:r>
              <a:rPr lang="en-US" sz="3400" dirty="0" smtClean="0">
                <a:latin typeface="Arial Black"/>
                <a:cs typeface="Arial Black"/>
              </a:rPr>
              <a:t>that potentially </a:t>
            </a:r>
            <a:r>
              <a:rPr lang="en-US" sz="3400" dirty="0">
                <a:latin typeface="Arial Black"/>
                <a:cs typeface="Arial Black"/>
              </a:rPr>
              <a:t>excludes human </a:t>
            </a:r>
            <a:r>
              <a:rPr lang="en-US" sz="3400" dirty="0" smtClean="0">
                <a:latin typeface="Arial Black"/>
                <a:cs typeface="Arial Black"/>
              </a:rPr>
              <a:t>existence</a:t>
            </a:r>
            <a:r>
              <a:rPr lang="mr-IN" sz="3400" dirty="0" smtClean="0">
                <a:latin typeface="Arial Black"/>
                <a:cs typeface="Arial Black"/>
              </a:rPr>
              <a:t>…</a:t>
            </a:r>
            <a:endParaRPr lang="en-US" sz="3400" dirty="0">
              <a:latin typeface="Arial Black"/>
              <a:cs typeface="Arial Black"/>
            </a:endParaRPr>
          </a:p>
        </p:txBody>
      </p:sp>
      <p:pic>
        <p:nvPicPr>
          <p:cNvPr id="7" name="Picture 6"/>
          <p:cNvPicPr>
            <a:picLocks noChangeAspect="1"/>
          </p:cNvPicPr>
          <p:nvPr/>
        </p:nvPicPr>
        <p:blipFill>
          <a:blip r:embed="rId2"/>
          <a:stretch>
            <a:fillRect/>
          </a:stretch>
        </p:blipFill>
        <p:spPr>
          <a:xfrm>
            <a:off x="88900" y="1358900"/>
            <a:ext cx="8953500" cy="5499100"/>
          </a:xfrm>
          <a:prstGeom prst="rect">
            <a:avLst/>
          </a:prstGeom>
        </p:spPr>
      </p:pic>
    </p:spTree>
    <p:extLst>
      <p:ext uri="{BB962C8B-B14F-4D97-AF65-F5344CB8AC3E}">
        <p14:creationId xmlns:p14="http://schemas.microsoft.com/office/powerpoint/2010/main" val="2417741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0" fill="hold"/>
                                        <p:tgtEl>
                                          <p:spTgt spid="7"/>
                                        </p:tgtEl>
                                        <p:attrNameLst>
                                          <p:attrName>ppt_w</p:attrName>
                                        </p:attrNameLst>
                                      </p:cBhvr>
                                      <p:tavLst>
                                        <p:tav tm="0" fmla="#ppt_w*sin(2.5*pi*$)">
                                          <p:val>
                                            <p:fltVal val="0"/>
                                          </p:val>
                                        </p:tav>
                                        <p:tav tm="100000">
                                          <p:val>
                                            <p:fltVal val="1"/>
                                          </p:val>
                                        </p:tav>
                                      </p:tavLst>
                                    </p:anim>
                                    <p:anim calcmode="lin" valueType="num">
                                      <p:cBhvr>
                                        <p:cTn id="15"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17</a:t>
            </a:fld>
            <a:endParaRPr lang="en-US"/>
          </a:p>
        </p:txBody>
      </p:sp>
      <p:pic>
        <p:nvPicPr>
          <p:cNvPr id="6" name="Picture 5"/>
          <p:cNvPicPr>
            <a:picLocks noChangeAspect="1"/>
          </p:cNvPicPr>
          <p:nvPr/>
        </p:nvPicPr>
        <p:blipFill>
          <a:blip r:embed="rId2"/>
          <a:stretch>
            <a:fillRect/>
          </a:stretch>
        </p:blipFill>
        <p:spPr>
          <a:xfrm>
            <a:off x="0" y="260926"/>
            <a:ext cx="8287640" cy="6597074"/>
          </a:xfrm>
          <a:prstGeom prst="rect">
            <a:avLst/>
          </a:prstGeom>
        </p:spPr>
      </p:pic>
      <p:pic>
        <p:nvPicPr>
          <p:cNvPr id="2" name="Picture 1"/>
          <p:cNvPicPr>
            <a:picLocks noChangeAspect="1"/>
          </p:cNvPicPr>
          <p:nvPr/>
        </p:nvPicPr>
        <p:blipFill>
          <a:blip r:embed="rId3"/>
          <a:stretch>
            <a:fillRect/>
          </a:stretch>
        </p:blipFill>
        <p:spPr>
          <a:xfrm>
            <a:off x="7410880" y="1"/>
            <a:ext cx="1733119" cy="2539396"/>
          </a:xfrm>
          <a:prstGeom prst="rect">
            <a:avLst/>
          </a:prstGeom>
        </p:spPr>
      </p:pic>
    </p:spTree>
    <p:extLst>
      <p:ext uri="{BB962C8B-B14F-4D97-AF65-F5344CB8AC3E}">
        <p14:creationId xmlns:p14="http://schemas.microsoft.com/office/powerpoint/2010/main" val="3142613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274638"/>
            <a:ext cx="8450239" cy="1143000"/>
          </a:xfrm>
        </p:spPr>
        <p:txBody>
          <a:bodyPr/>
          <a:lstStyle/>
          <a:p>
            <a:r>
              <a:rPr lang="en-US" sz="4400" dirty="0" smtClean="0"/>
              <a:t>If you want to know </a:t>
            </a:r>
            <a:r>
              <a:rPr lang="en-US" sz="4400" dirty="0" smtClean="0"/>
              <a:t>about Corporate </a:t>
            </a:r>
            <a:r>
              <a:rPr lang="en-US" sz="4400" dirty="0" smtClean="0"/>
              <a:t>Narrative see </a:t>
            </a:r>
            <a:r>
              <a:rPr lang="en-US" sz="4400" dirty="0" smtClean="0"/>
              <a:t>VW </a:t>
            </a:r>
            <a:r>
              <a:rPr lang="en-US" sz="4400" dirty="0" smtClean="0"/>
              <a:t>Ads</a:t>
            </a:r>
            <a:endParaRPr lang="en-US" sz="4400" dirty="0"/>
          </a:p>
        </p:txBody>
      </p:sp>
      <p:sp>
        <p:nvSpPr>
          <p:cNvPr id="3" name="Content Placeholder 2"/>
          <p:cNvSpPr>
            <a:spLocks noGrp="1"/>
          </p:cNvSpPr>
          <p:nvPr>
            <p:ph idx="1"/>
          </p:nvPr>
        </p:nvSpPr>
        <p:spPr/>
        <p:txBody>
          <a:bodyPr/>
          <a:lstStyle/>
          <a:p>
            <a:r>
              <a:rPr lang="en-US" dirty="0" smtClean="0">
                <a:hlinkClick r:id="rId3"/>
              </a:rPr>
              <a:t>VW Diesel car commercials</a:t>
            </a:r>
            <a:endParaRPr lang="en-US" dirty="0"/>
          </a:p>
        </p:txBody>
      </p:sp>
      <p:pic>
        <p:nvPicPr>
          <p:cNvPr id="4" name="Picture 3"/>
          <p:cNvPicPr>
            <a:picLocks noChangeAspect="1"/>
          </p:cNvPicPr>
          <p:nvPr/>
        </p:nvPicPr>
        <p:blipFill>
          <a:blip r:embed="rId4"/>
          <a:stretch>
            <a:fillRect/>
          </a:stretch>
        </p:blipFill>
        <p:spPr>
          <a:xfrm>
            <a:off x="1953873" y="2904644"/>
            <a:ext cx="4064000" cy="2286000"/>
          </a:xfrm>
          <a:prstGeom prst="rect">
            <a:avLst/>
          </a:prstGeom>
        </p:spPr>
      </p:pic>
    </p:spTree>
    <p:extLst>
      <p:ext uri="{BB962C8B-B14F-4D97-AF65-F5344CB8AC3E}">
        <p14:creationId xmlns:p14="http://schemas.microsoft.com/office/powerpoint/2010/main" val="37294596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Federal prosecutors announced criminal charges </a:t>
            </a:r>
            <a:r>
              <a:rPr lang="en-US" dirty="0" smtClean="0"/>
              <a:t>against</a:t>
            </a:r>
            <a:r>
              <a:rPr lang="en-US" dirty="0"/>
              <a:t> six Volkswagen executives for their roles in the company's emissions-cheating </a:t>
            </a:r>
            <a:r>
              <a:rPr lang="en-US" dirty="0" smtClean="0"/>
              <a:t>scandal (Jan 11).</a:t>
            </a:r>
          </a:p>
          <a:p>
            <a:pPr lvl="0"/>
            <a:r>
              <a:rPr lang="en-US" sz="4000" dirty="0"/>
              <a:t>calls it a corporate culture fraud involving hundreds of VW executives, engineers, and managers. </a:t>
            </a:r>
            <a:endParaRPr lang="en-US" sz="4000" dirty="0" smtClean="0"/>
          </a:p>
          <a:p>
            <a:pPr lvl="0"/>
            <a:r>
              <a:rPr lang="en-US" sz="4000" dirty="0" smtClean="0"/>
              <a:t>TOTAL $25 Billion in Fines + civil suits &amp; buyback 550,000 cars</a:t>
            </a:r>
          </a:p>
          <a:p>
            <a:pPr lvl="0"/>
            <a:endParaRPr lang="en-US" sz="4000" dirty="0"/>
          </a:p>
          <a:p>
            <a:pPr lvl="0"/>
            <a:endParaRPr lang="en-US" dirty="0"/>
          </a:p>
        </p:txBody>
      </p:sp>
    </p:spTree>
    <p:extLst>
      <p:ext uri="{BB962C8B-B14F-4D97-AF65-F5344CB8AC3E}">
        <p14:creationId xmlns:p14="http://schemas.microsoft.com/office/powerpoint/2010/main" val="5553197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3924771" cy="1143000"/>
          </a:xfrm>
        </p:spPr>
        <p:txBody>
          <a:bodyPr/>
          <a:lstStyle/>
          <a:p>
            <a:r>
              <a:rPr lang="en-US" dirty="0" err="1" smtClean="0"/>
              <a:t>Hau</a:t>
            </a:r>
            <a:endParaRPr lang="en-US" dirty="0"/>
          </a:p>
        </p:txBody>
      </p:sp>
      <p:sp>
        <p:nvSpPr>
          <p:cNvPr id="3" name="Content Placeholder 2"/>
          <p:cNvSpPr>
            <a:spLocks noGrp="1"/>
          </p:cNvSpPr>
          <p:nvPr>
            <p:ph idx="1"/>
          </p:nvPr>
        </p:nvSpPr>
        <p:spPr>
          <a:xfrm>
            <a:off x="262155" y="1839653"/>
            <a:ext cx="4835625" cy="5018346"/>
          </a:xfrm>
        </p:spPr>
        <p:txBody>
          <a:bodyPr>
            <a:normAutofit lnSpcReduction="10000"/>
          </a:bodyPr>
          <a:lstStyle/>
          <a:p>
            <a:pPr marL="0" indent="0">
              <a:buNone/>
            </a:pPr>
            <a:r>
              <a:rPr lang="en-US" dirty="0"/>
              <a:t>The </a:t>
            </a:r>
            <a:r>
              <a:rPr lang="en-US" sz="3900" b="1" i="1" dirty="0" err="1"/>
              <a:t>H</a:t>
            </a:r>
            <a:r>
              <a:rPr lang="en-US" sz="3900" b="1" i="1" dirty="0" err="1" smtClean="0"/>
              <a:t>au</a:t>
            </a:r>
            <a:r>
              <a:rPr lang="en-US" dirty="0"/>
              <a:t> of a person, of land, of mountain, river, is its vital essence or </a:t>
            </a:r>
            <a:r>
              <a:rPr lang="en-US" dirty="0" smtClean="0"/>
              <a:t>power</a:t>
            </a:r>
          </a:p>
          <a:p>
            <a:pPr marL="0" indent="0">
              <a:buNone/>
            </a:pPr>
            <a:r>
              <a:rPr lang="en-US" b="1" dirty="0" smtClean="0"/>
              <a:t>I come from New Mexico called ‘The Land of Enchantment’</a:t>
            </a:r>
          </a:p>
          <a:p>
            <a:pPr marL="0" indent="0">
              <a:buNone/>
            </a:pPr>
            <a:r>
              <a:rPr lang="en-US" b="1" dirty="0" smtClean="0"/>
              <a:t>I am </a:t>
            </a:r>
            <a:r>
              <a:rPr lang="en-US" b="1" dirty="0" smtClean="0"/>
              <a:t>from </a:t>
            </a:r>
            <a:r>
              <a:rPr lang="en-US" b="1" dirty="0" smtClean="0"/>
              <a:t>Organ </a:t>
            </a:r>
            <a:r>
              <a:rPr lang="en-US" b="1" dirty="0" smtClean="0"/>
              <a:t>Mountain </a:t>
            </a:r>
            <a:r>
              <a:rPr lang="en-US" b="1" dirty="0" smtClean="0"/>
              <a:t>Range</a:t>
            </a:r>
          </a:p>
          <a:p>
            <a:pPr marL="0" indent="0">
              <a:buNone/>
            </a:pPr>
            <a:r>
              <a:rPr lang="en-US" b="1" dirty="0" smtClean="0"/>
              <a:t>I am from the Rio Grand River</a:t>
            </a:r>
          </a:p>
          <a:p>
            <a:pPr marL="0" indent="0">
              <a:buNone/>
            </a:pPr>
            <a:r>
              <a:rPr lang="en-US" b="1" dirty="0" smtClean="0"/>
              <a:t>I love </a:t>
            </a:r>
            <a:r>
              <a:rPr lang="en-US" sz="3500" b="1" i="1" dirty="0" smtClean="0"/>
              <a:t>Koru</a:t>
            </a:r>
            <a:r>
              <a:rPr lang="en-US" b="1" dirty="0" smtClean="0"/>
              <a:t> </a:t>
            </a:r>
            <a:r>
              <a:rPr lang="mr-IN" b="1" dirty="0" smtClean="0"/>
              <a:t>–</a:t>
            </a:r>
            <a:r>
              <a:rPr lang="en-US" b="1" dirty="0" smtClean="0"/>
              <a:t> Spiral of Silver </a:t>
            </a:r>
            <a:r>
              <a:rPr lang="en-US" b="1" dirty="0" err="1" smtClean="0"/>
              <a:t>Fren</a:t>
            </a:r>
            <a:r>
              <a:rPr lang="en-US" b="1" dirty="0" smtClean="0"/>
              <a:t> Leaves</a:t>
            </a: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2</a:t>
            </a:fld>
            <a:endParaRPr lang="en-US"/>
          </a:p>
        </p:txBody>
      </p:sp>
      <p:pic>
        <p:nvPicPr>
          <p:cNvPr id="5" name="Picture 4"/>
          <p:cNvPicPr>
            <a:picLocks noChangeAspect="1"/>
          </p:cNvPicPr>
          <p:nvPr/>
        </p:nvPicPr>
        <p:blipFill>
          <a:blip r:embed="rId2"/>
          <a:stretch>
            <a:fillRect/>
          </a:stretch>
        </p:blipFill>
        <p:spPr>
          <a:xfrm>
            <a:off x="5716824" y="3430824"/>
            <a:ext cx="3427175" cy="3427175"/>
          </a:xfrm>
          <a:prstGeom prst="rect">
            <a:avLst/>
          </a:prstGeom>
        </p:spPr>
      </p:pic>
      <p:pic>
        <p:nvPicPr>
          <p:cNvPr id="6" name="Picture 5"/>
          <p:cNvPicPr>
            <a:picLocks noChangeAspect="1"/>
          </p:cNvPicPr>
          <p:nvPr/>
        </p:nvPicPr>
        <p:blipFill>
          <a:blip r:embed="rId3"/>
          <a:stretch>
            <a:fillRect/>
          </a:stretch>
        </p:blipFill>
        <p:spPr>
          <a:xfrm>
            <a:off x="4975089" y="0"/>
            <a:ext cx="4168912" cy="2540270"/>
          </a:xfrm>
          <a:prstGeom prst="rect">
            <a:avLst/>
          </a:prstGeom>
        </p:spPr>
      </p:pic>
    </p:spTree>
    <p:extLst>
      <p:ext uri="{BB962C8B-B14F-4D97-AF65-F5344CB8AC3E}">
        <p14:creationId xmlns:p14="http://schemas.microsoft.com/office/powerpoint/2010/main" val="41105420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7681"/>
            <a:ext cx="8914457" cy="6858000"/>
          </a:xfrm>
          <a:prstGeom prst="rect">
            <a:avLst/>
          </a:prstGeom>
        </p:spPr>
      </p:pic>
      <p:sp>
        <p:nvSpPr>
          <p:cNvPr id="6" name="TextBox 5"/>
          <p:cNvSpPr txBox="1"/>
          <p:nvPr/>
        </p:nvSpPr>
        <p:spPr>
          <a:xfrm>
            <a:off x="1856070" y="797962"/>
            <a:ext cx="2979483" cy="1477328"/>
          </a:xfrm>
          <a:prstGeom prst="rect">
            <a:avLst/>
          </a:prstGeom>
          <a:noFill/>
        </p:spPr>
        <p:txBody>
          <a:bodyPr wrap="square" rtlCol="0">
            <a:spAutoFit/>
          </a:bodyPr>
          <a:lstStyle/>
          <a:p>
            <a:r>
              <a:rPr lang="en-US" b="1" dirty="0"/>
              <a:t>Main computer</a:t>
            </a:r>
            <a:endParaRPr lang="en-US" dirty="0"/>
          </a:p>
          <a:p>
            <a:r>
              <a:rPr lang="en-US" dirty="0"/>
              <a:t>Engine control </a:t>
            </a:r>
            <a:r>
              <a:rPr lang="en-US" dirty="0" smtClean="0"/>
              <a:t>module senses when car in LAB TEST  because steering wheel does not move</a:t>
            </a:r>
            <a:endParaRPr lang="en-US" dirty="0"/>
          </a:p>
        </p:txBody>
      </p:sp>
      <p:sp>
        <p:nvSpPr>
          <p:cNvPr id="7" name="TextBox 6"/>
          <p:cNvSpPr txBox="1"/>
          <p:nvPr/>
        </p:nvSpPr>
        <p:spPr>
          <a:xfrm>
            <a:off x="439927" y="1937334"/>
            <a:ext cx="1758382" cy="1754327"/>
          </a:xfrm>
          <a:prstGeom prst="rect">
            <a:avLst/>
          </a:prstGeom>
          <a:noFill/>
        </p:spPr>
        <p:txBody>
          <a:bodyPr wrap="square" rtlCol="0">
            <a:spAutoFit/>
          </a:bodyPr>
          <a:lstStyle/>
          <a:p>
            <a:r>
              <a:rPr lang="en-US" dirty="0"/>
              <a:t>Diesel oxidation</a:t>
            </a:r>
          </a:p>
          <a:p>
            <a:r>
              <a:rPr lang="en-US" dirty="0"/>
              <a:t>catalytic </a:t>
            </a:r>
            <a:r>
              <a:rPr lang="en-US" dirty="0" smtClean="0"/>
              <a:t>converter</a:t>
            </a:r>
            <a:endParaRPr lang="en-US" dirty="0"/>
          </a:p>
          <a:p>
            <a:r>
              <a:rPr lang="en-US" dirty="0"/>
              <a:t>&amp; Oxygen Sensor</a:t>
            </a:r>
          </a:p>
        </p:txBody>
      </p:sp>
      <p:sp>
        <p:nvSpPr>
          <p:cNvPr id="8" name="TextBox 7"/>
          <p:cNvSpPr txBox="1"/>
          <p:nvPr/>
        </p:nvSpPr>
        <p:spPr>
          <a:xfrm>
            <a:off x="2116901" y="3909665"/>
            <a:ext cx="1416476" cy="646331"/>
          </a:xfrm>
          <a:prstGeom prst="rect">
            <a:avLst/>
          </a:prstGeom>
          <a:noFill/>
        </p:spPr>
        <p:txBody>
          <a:bodyPr wrap="square" rtlCol="0">
            <a:spAutoFit/>
          </a:bodyPr>
          <a:lstStyle/>
          <a:p>
            <a:r>
              <a:rPr lang="en-US" dirty="0" smtClean="0"/>
              <a:t>Temperature Sensors</a:t>
            </a:r>
            <a:endParaRPr lang="en-US" dirty="0"/>
          </a:p>
        </p:txBody>
      </p:sp>
      <p:sp>
        <p:nvSpPr>
          <p:cNvPr id="9" name="TextBox 8"/>
          <p:cNvSpPr txBox="1"/>
          <p:nvPr/>
        </p:nvSpPr>
        <p:spPr>
          <a:xfrm>
            <a:off x="4656459" y="2307850"/>
            <a:ext cx="1953759" cy="646331"/>
          </a:xfrm>
          <a:prstGeom prst="rect">
            <a:avLst/>
          </a:prstGeom>
          <a:noFill/>
        </p:spPr>
        <p:txBody>
          <a:bodyPr wrap="square" rtlCol="0">
            <a:spAutoFit/>
          </a:bodyPr>
          <a:lstStyle/>
          <a:p>
            <a:r>
              <a:rPr lang="en-US" dirty="0" smtClean="0"/>
              <a:t>H2S Catalytic Convert</a:t>
            </a:r>
            <a:endParaRPr lang="en-US" dirty="0"/>
          </a:p>
        </p:txBody>
      </p:sp>
      <p:sp>
        <p:nvSpPr>
          <p:cNvPr id="10" name="TextBox 9"/>
          <p:cNvSpPr txBox="1"/>
          <p:nvPr/>
        </p:nvSpPr>
        <p:spPr>
          <a:xfrm>
            <a:off x="7310316" y="1400090"/>
            <a:ext cx="1269943" cy="369332"/>
          </a:xfrm>
          <a:prstGeom prst="rect">
            <a:avLst/>
          </a:prstGeom>
          <a:noFill/>
        </p:spPr>
        <p:txBody>
          <a:bodyPr wrap="square" rtlCol="0">
            <a:spAutoFit/>
          </a:bodyPr>
          <a:lstStyle/>
          <a:p>
            <a:r>
              <a:rPr lang="en-US" dirty="0" smtClean="0"/>
              <a:t>Muffler</a:t>
            </a:r>
            <a:endParaRPr lang="en-US" dirty="0"/>
          </a:p>
        </p:txBody>
      </p:sp>
      <p:sp>
        <p:nvSpPr>
          <p:cNvPr id="11" name="TextBox 10"/>
          <p:cNvSpPr txBox="1"/>
          <p:nvPr/>
        </p:nvSpPr>
        <p:spPr>
          <a:xfrm>
            <a:off x="4656459" y="3716896"/>
            <a:ext cx="4372298" cy="3108544"/>
          </a:xfrm>
          <a:prstGeom prst="rect">
            <a:avLst/>
          </a:prstGeom>
          <a:noFill/>
        </p:spPr>
        <p:txBody>
          <a:bodyPr wrap="square" rtlCol="0">
            <a:spAutoFit/>
          </a:bodyPr>
          <a:lstStyle/>
          <a:p>
            <a:r>
              <a:rPr lang="en-US" sz="2800" b="1" dirty="0"/>
              <a:t>Nitrogen oxide </a:t>
            </a:r>
            <a:r>
              <a:rPr lang="en-US" sz="2800" b="1" dirty="0" smtClean="0"/>
              <a:t>trap - </a:t>
            </a:r>
            <a:r>
              <a:rPr lang="en-US" sz="2800" dirty="0" smtClean="0"/>
              <a:t>Reduces toxic emissions. Engine </a:t>
            </a:r>
            <a:r>
              <a:rPr lang="en-US" sz="2800" dirty="0" err="1" smtClean="0"/>
              <a:t>ussse</a:t>
            </a:r>
            <a:r>
              <a:rPr lang="en-US" sz="2800" dirty="0" smtClean="0"/>
              <a:t> </a:t>
            </a:r>
            <a:r>
              <a:rPr lang="en-US" sz="2800" dirty="0"/>
              <a:t>more fuel </a:t>
            </a:r>
            <a:r>
              <a:rPr lang="en-US" sz="2800" dirty="0" smtClean="0"/>
              <a:t>for </a:t>
            </a:r>
            <a:r>
              <a:rPr lang="en-US" sz="2800" dirty="0"/>
              <a:t>trap to work. </a:t>
            </a:r>
            <a:r>
              <a:rPr lang="en-US" sz="2800" dirty="0" smtClean="0"/>
              <a:t>C</a:t>
            </a:r>
            <a:r>
              <a:rPr lang="en-US" sz="2800" b="1" dirty="0" smtClean="0"/>
              <a:t>omputer</a:t>
            </a:r>
            <a:r>
              <a:rPr lang="en-US" sz="2800" dirty="0" smtClean="0"/>
              <a:t> </a:t>
            </a:r>
            <a:r>
              <a:rPr lang="en-US" sz="2800" dirty="0"/>
              <a:t>save fuel by allowing more pollutants to pass </a:t>
            </a:r>
            <a:r>
              <a:rPr lang="en-US" sz="2800" dirty="0" smtClean="0"/>
              <a:t>through exhaust. </a:t>
            </a:r>
            <a:endParaRPr lang="en-US" sz="2800" dirty="0"/>
          </a:p>
        </p:txBody>
      </p:sp>
    </p:spTree>
    <p:extLst>
      <p:ext uri="{BB962C8B-B14F-4D97-AF65-F5344CB8AC3E}">
        <p14:creationId xmlns:p14="http://schemas.microsoft.com/office/powerpoint/2010/main" val="453003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5361"/>
            <a:ext cx="9144000" cy="7053361"/>
          </a:xfrm>
          <a:prstGeom prst="rect">
            <a:avLst/>
          </a:prstGeom>
        </p:spPr>
      </p:pic>
      <p:sp>
        <p:nvSpPr>
          <p:cNvPr id="6" name="TextBox 5"/>
          <p:cNvSpPr txBox="1"/>
          <p:nvPr/>
        </p:nvSpPr>
        <p:spPr>
          <a:xfrm>
            <a:off x="1628131" y="716325"/>
            <a:ext cx="5291431" cy="2585323"/>
          </a:xfrm>
          <a:prstGeom prst="rect">
            <a:avLst/>
          </a:prstGeom>
          <a:noFill/>
        </p:spPr>
        <p:txBody>
          <a:bodyPr wrap="square" rtlCol="0">
            <a:spAutoFit/>
          </a:bodyPr>
          <a:lstStyle/>
          <a:p>
            <a:r>
              <a:rPr lang="en-US" sz="2400" b="1" dirty="0"/>
              <a:t>VW is conglomerate of 10 other brands including Skoda, Audi, Opel, </a:t>
            </a:r>
            <a:r>
              <a:rPr lang="en-US" sz="2400" b="1" dirty="0" smtClean="0"/>
              <a:t>Porsche</a:t>
            </a:r>
            <a:r>
              <a:rPr lang="en-US" sz="2400" b="1" dirty="0"/>
              <a:t>, </a:t>
            </a:r>
            <a:r>
              <a:rPr lang="en-US" sz="2400" b="1" dirty="0" smtClean="0"/>
              <a:t>Bentley </a:t>
            </a:r>
            <a:r>
              <a:rPr lang="mr-IN" sz="2400" b="1" dirty="0" smtClean="0"/>
              <a:t>…</a:t>
            </a:r>
            <a:endParaRPr lang="en-US" sz="2400" b="1" dirty="0" smtClean="0"/>
          </a:p>
          <a:p>
            <a:endParaRPr lang="en-US" sz="2400" b="1" dirty="0"/>
          </a:p>
          <a:p>
            <a:r>
              <a:rPr lang="en-US" sz="2400" b="1" dirty="0" smtClean="0"/>
              <a:t>Now look at how many other diesel companies are above limits</a:t>
            </a:r>
            <a:endParaRPr lang="en-US" sz="2400" b="1" dirty="0"/>
          </a:p>
          <a:p>
            <a:endParaRPr lang="en-US" dirty="0"/>
          </a:p>
        </p:txBody>
      </p:sp>
    </p:spTree>
    <p:extLst>
      <p:ext uri="{BB962C8B-B14F-4D97-AF65-F5344CB8AC3E}">
        <p14:creationId xmlns:p14="http://schemas.microsoft.com/office/powerpoint/2010/main" val="3350141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572500" cy="1143000"/>
          </a:xfrm>
        </p:spPr>
        <p:txBody>
          <a:bodyPr/>
          <a:lstStyle/>
          <a:p>
            <a:r>
              <a:rPr lang="en-US" dirty="0" smtClean="0"/>
              <a:t>8,000 VW Diesel sold in NZ</a:t>
            </a:r>
            <a:endParaRPr lang="en-US" dirty="0"/>
          </a:p>
        </p:txBody>
      </p:sp>
      <p:sp>
        <p:nvSpPr>
          <p:cNvPr id="3" name="Content Placeholder 2"/>
          <p:cNvSpPr>
            <a:spLocks noGrp="1"/>
          </p:cNvSpPr>
          <p:nvPr>
            <p:ph idx="1"/>
          </p:nvPr>
        </p:nvSpPr>
        <p:spPr>
          <a:xfrm>
            <a:off x="571500" y="1905000"/>
            <a:ext cx="8001000" cy="4618878"/>
          </a:xfrm>
        </p:spPr>
        <p:txBody>
          <a:bodyPr>
            <a:noAutofit/>
          </a:bodyPr>
          <a:lstStyle/>
          <a:p>
            <a:r>
              <a:rPr lang="en-US" sz="4000" dirty="0"/>
              <a:t>There will be no compensation for Kiwi customers affected by last year's revelations the company cheated on diesel emissions tests, Volkswagen New Zealand's general manager says</a:t>
            </a:r>
            <a:r>
              <a:rPr lang="en-US" sz="4000" dirty="0" smtClean="0"/>
              <a:t>.</a:t>
            </a:r>
          </a:p>
          <a:p>
            <a:r>
              <a:rPr lang="en-US" sz="4000" dirty="0" smtClean="0"/>
              <a:t>Why?</a:t>
            </a:r>
            <a:endParaRPr lang="en-US" sz="4000" dirty="0"/>
          </a:p>
        </p:txBody>
      </p:sp>
      <p:sp>
        <p:nvSpPr>
          <p:cNvPr id="4" name="Slide Number Placeholder 3"/>
          <p:cNvSpPr>
            <a:spLocks noGrp="1"/>
          </p:cNvSpPr>
          <p:nvPr>
            <p:ph type="sldNum" sz="quarter" idx="12"/>
          </p:nvPr>
        </p:nvSpPr>
        <p:spPr/>
        <p:txBody>
          <a:bodyPr/>
          <a:lstStyle/>
          <a:p>
            <a:fld id="{D12AA694-00EB-4F4B-AABB-6F50FB178914}" type="slidenum">
              <a:rPr lang="en-US" smtClean="0"/>
              <a:t>22</a:t>
            </a:fld>
            <a:endParaRPr lang="en-US"/>
          </a:p>
        </p:txBody>
      </p:sp>
    </p:spTree>
    <p:extLst>
      <p:ext uri="{BB962C8B-B14F-4D97-AF65-F5344CB8AC3E}">
        <p14:creationId xmlns:p14="http://schemas.microsoft.com/office/powerpoint/2010/main" val="25371047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9024" y="274637"/>
            <a:ext cx="7272339" cy="604489"/>
          </a:xfrm>
        </p:spPr>
        <p:txBody>
          <a:bodyPr>
            <a:noAutofit/>
          </a:bodyPr>
          <a:lstStyle/>
          <a:p>
            <a:r>
              <a:rPr lang="en-GB" sz="3200" b="1" i="1" dirty="0" smtClean="0"/>
              <a:t>Is this ETHICS of EQUALITY PRINCIPLE?</a:t>
            </a:r>
            <a:r>
              <a:rPr lang="en-GB" sz="3200" b="1" i="1" dirty="0"/>
              <a:t/>
            </a:r>
            <a:br>
              <a:rPr lang="en-GB" sz="3200" b="1" i="1" dirty="0"/>
            </a:br>
            <a:endParaRPr lang="en-US" sz="2000" dirty="0"/>
          </a:p>
        </p:txBody>
      </p:sp>
      <p:graphicFrame>
        <p:nvGraphicFramePr>
          <p:cNvPr id="4" name="Chart 3"/>
          <p:cNvGraphicFramePr>
            <a:graphicFrameLocks/>
          </p:cNvGraphicFramePr>
          <p:nvPr>
            <p:extLst>
              <p:ext uri="{D42A27DB-BD31-4B8C-83A1-F6EECF244321}">
                <p14:modId xmlns:p14="http://schemas.microsoft.com/office/powerpoint/2010/main" val="4034131578"/>
              </p:ext>
            </p:extLst>
          </p:nvPr>
        </p:nvGraphicFramePr>
        <p:xfrm>
          <a:off x="0" y="879127"/>
          <a:ext cx="9036337" cy="5851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78486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77806"/>
          </a:xfrm>
        </p:spPr>
        <p:txBody>
          <a:bodyPr/>
          <a:lstStyle/>
          <a:p>
            <a:r>
              <a:rPr lang="en-US" dirty="0" smtClean="0"/>
              <a:t>Purchasing-Power-Parity PPP</a:t>
            </a:r>
            <a:endParaRPr lang="en-US" dirty="0"/>
          </a:p>
        </p:txBody>
      </p:sp>
      <p:sp>
        <p:nvSpPr>
          <p:cNvPr id="3" name="Content Placeholder 2"/>
          <p:cNvSpPr>
            <a:spLocks noGrp="1"/>
          </p:cNvSpPr>
          <p:nvPr>
            <p:ph idx="1"/>
          </p:nvPr>
        </p:nvSpPr>
        <p:spPr>
          <a:xfrm>
            <a:off x="0" y="1669925"/>
            <a:ext cx="9144000" cy="5188075"/>
          </a:xfrm>
        </p:spPr>
        <p:txBody>
          <a:bodyPr>
            <a:normAutofit fontScale="92500" lnSpcReduction="10000"/>
          </a:bodyPr>
          <a:lstStyle/>
          <a:p>
            <a:r>
              <a:rPr lang="en-US" dirty="0" smtClean="0"/>
              <a:t>WB’s narrative</a:t>
            </a:r>
            <a:r>
              <a:rPr lang="en-US" dirty="0" smtClean="0">
                <a:sym typeface="Wingdings"/>
              </a:rPr>
              <a:t></a:t>
            </a:r>
            <a:r>
              <a:rPr lang="en-US" dirty="0" smtClean="0"/>
              <a:t> </a:t>
            </a:r>
            <a:r>
              <a:rPr lang="en-US" dirty="0"/>
              <a:t>life of the poor is improving with </a:t>
            </a:r>
            <a:r>
              <a:rPr lang="en-US" dirty="0" smtClean="0"/>
              <a:t>globalization; world </a:t>
            </a:r>
            <a:r>
              <a:rPr lang="en-US" dirty="0"/>
              <a:t>has met and </a:t>
            </a:r>
            <a:r>
              <a:rPr lang="en-US" dirty="0" smtClean="0"/>
              <a:t>surpassed 1</a:t>
            </a:r>
            <a:r>
              <a:rPr lang="en-US" baseline="30000" dirty="0" smtClean="0"/>
              <a:t>st</a:t>
            </a:r>
            <a:r>
              <a:rPr lang="en-US" dirty="0" smtClean="0"/>
              <a:t> Millennium </a:t>
            </a:r>
            <a:r>
              <a:rPr lang="en-US" dirty="0"/>
              <a:t>Development </a:t>
            </a:r>
            <a:r>
              <a:rPr lang="en-US" dirty="0" smtClean="0"/>
              <a:t>Goal—</a:t>
            </a:r>
            <a:r>
              <a:rPr lang="en-US" dirty="0"/>
              <a:t>to cut the 1990 poverty rate in half by 2015</a:t>
            </a:r>
            <a:r>
              <a:rPr lang="en-US" dirty="0" smtClean="0"/>
              <a:t>, </a:t>
            </a:r>
            <a:r>
              <a:rPr lang="en-US" dirty="0"/>
              <a:t>moving 1.1 billion people out of extreme poverty, five years ahead of schedule, in 2010. </a:t>
            </a:r>
            <a:endParaRPr lang="en-US" dirty="0" smtClean="0"/>
          </a:p>
          <a:p>
            <a:r>
              <a:rPr lang="en-US" dirty="0" smtClean="0"/>
              <a:t>WB adjusts </a:t>
            </a:r>
            <a:r>
              <a:rPr lang="en-US" dirty="0"/>
              <a:t>poverty line in each particular country. </a:t>
            </a:r>
          </a:p>
          <a:p>
            <a:pPr lvl="1"/>
            <a:r>
              <a:rPr lang="en-US" dirty="0" smtClean="0"/>
              <a:t>2008</a:t>
            </a:r>
            <a:r>
              <a:rPr lang="en-US" dirty="0"/>
              <a:t>, WB made it $1.25 a day based on 2005 purchasing-power parity (PPP) in developing countries</a:t>
            </a:r>
            <a:r>
              <a:rPr lang="en-US" dirty="0" smtClean="0"/>
              <a:t>. </a:t>
            </a:r>
            <a:r>
              <a:rPr lang="en-US" dirty="0"/>
              <a:t>WB figure of $1.25 a day as poverty line in least developed nations (LDN’s) 1.3 billion of 7.4 billion people on the planet live in extreme poverty. </a:t>
            </a:r>
            <a:endParaRPr lang="en-US" dirty="0" smtClean="0"/>
          </a:p>
          <a:p>
            <a:pPr lvl="1"/>
            <a:r>
              <a:rPr lang="en-US" dirty="0" smtClean="0"/>
              <a:t>By </a:t>
            </a:r>
            <a:r>
              <a:rPr lang="en-US" dirty="0"/>
              <a:t>2015, WB made it $1.90 per day with 2100 PPP.  With this way of calculating the WB can say 10% of world lives in extreme poverty. </a:t>
            </a:r>
            <a:endParaRPr lang="en-US" dirty="0" smtClean="0"/>
          </a:p>
          <a:p>
            <a:pPr lvl="1"/>
            <a:r>
              <a:rPr lang="en-US" dirty="0" smtClean="0"/>
              <a:t>WB  </a:t>
            </a:r>
            <a:r>
              <a:rPr lang="en-US" dirty="0"/>
              <a:t>makes it look like Adam Smith 1777 Wealth of Nations market works for global capitalism that is providing for affordable housing, food, and health for all but extreme poverty. But is this the case? </a:t>
            </a:r>
          </a:p>
        </p:txBody>
      </p:sp>
      <p:sp>
        <p:nvSpPr>
          <p:cNvPr id="4" name="Slide Number Placeholder 3"/>
          <p:cNvSpPr>
            <a:spLocks noGrp="1"/>
          </p:cNvSpPr>
          <p:nvPr>
            <p:ph type="sldNum" sz="quarter" idx="12"/>
          </p:nvPr>
        </p:nvSpPr>
        <p:spPr/>
        <p:txBody>
          <a:bodyPr/>
          <a:lstStyle/>
          <a:p>
            <a:fld id="{D12AA694-00EB-4F4B-AABB-6F50FB178914}" type="slidenum">
              <a:rPr lang="en-US" smtClean="0"/>
              <a:t>24</a:t>
            </a:fld>
            <a:endParaRPr lang="en-US" dirty="0"/>
          </a:p>
        </p:txBody>
      </p:sp>
    </p:spTree>
    <p:extLst>
      <p:ext uri="{BB962C8B-B14F-4D97-AF65-F5344CB8AC3E}">
        <p14:creationId xmlns:p14="http://schemas.microsoft.com/office/powerpoint/2010/main" val="12310104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15451" y="911687"/>
            <a:ext cx="8639279" cy="5818570"/>
          </a:xfrm>
          <a:prstGeom prst="rect">
            <a:avLst/>
          </a:prstGeom>
          <a:noFill/>
          <a:ln>
            <a:noFill/>
          </a:ln>
        </p:spPr>
      </p:pic>
      <p:sp>
        <p:nvSpPr>
          <p:cNvPr id="2" name="Title 1"/>
          <p:cNvSpPr>
            <a:spLocks noGrp="1"/>
          </p:cNvSpPr>
          <p:nvPr>
            <p:ph type="title"/>
          </p:nvPr>
        </p:nvSpPr>
        <p:spPr>
          <a:xfrm>
            <a:off x="504720" y="274638"/>
            <a:ext cx="8450010" cy="457967"/>
          </a:xfrm>
        </p:spPr>
        <p:txBody>
          <a:bodyPr/>
          <a:lstStyle/>
          <a:p>
            <a:r>
              <a:rPr lang="en-US" sz="3600" dirty="0" smtClean="0"/>
              <a:t>Is this Equal-Opportunity?</a:t>
            </a:r>
            <a:endParaRPr lang="en-US" sz="3600" dirty="0"/>
          </a:p>
        </p:txBody>
      </p:sp>
    </p:spTree>
    <p:extLst>
      <p:ext uri="{BB962C8B-B14F-4D97-AF65-F5344CB8AC3E}">
        <p14:creationId xmlns:p14="http://schemas.microsoft.com/office/powerpoint/2010/main" val="36266762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274638"/>
            <a:ext cx="9008533" cy="1630362"/>
          </a:xfrm>
        </p:spPr>
        <p:txBody>
          <a:bodyPr/>
          <a:lstStyle/>
          <a:p>
            <a:r>
              <a:rPr lang="en-US" dirty="0" smtClean="0"/>
              <a:t>GDP is not measure of anything relevant to ecology</a:t>
            </a:r>
            <a:endParaRPr lang="en-US" dirty="0"/>
          </a:p>
        </p:txBody>
      </p:sp>
      <p:sp>
        <p:nvSpPr>
          <p:cNvPr id="3" name="Content Placeholder 2"/>
          <p:cNvSpPr>
            <a:spLocks noGrp="1"/>
          </p:cNvSpPr>
          <p:nvPr>
            <p:ph idx="1"/>
          </p:nvPr>
        </p:nvSpPr>
        <p:spPr>
          <a:xfrm>
            <a:off x="571500" y="1905000"/>
            <a:ext cx="8001000" cy="4648200"/>
          </a:xfrm>
        </p:spPr>
        <p:txBody>
          <a:bodyPr>
            <a:normAutofit fontScale="92500" lnSpcReduction="10000"/>
          </a:bodyPr>
          <a:lstStyle/>
          <a:p>
            <a:pPr marL="0" indent="0">
              <a:buNone/>
            </a:pPr>
            <a:r>
              <a:rPr lang="en-US" sz="4800" dirty="0"/>
              <a:t>The GDP rankings of nations is “ecologically irrelevant, since they do not account for the possible absolute increases in material flows from the ecosphere to the economy</a:t>
            </a:r>
            <a:r>
              <a:rPr lang="en-US" sz="3200" dirty="0"/>
              <a:t>” </a:t>
            </a:r>
            <a:r>
              <a:rPr lang="en-US" dirty="0"/>
              <a:t>(Milne &amp; Gray, 2013: 23)</a:t>
            </a:r>
            <a:r>
              <a:rPr lang="en-US" dirty="0" smtClean="0"/>
              <a:t>.</a:t>
            </a:r>
          </a:p>
          <a:p>
            <a:pPr marL="0" indent="0">
              <a:buNone/>
            </a:pPr>
            <a:endParaRPr lang="en-US" dirty="0"/>
          </a:p>
        </p:txBody>
      </p:sp>
    </p:spTree>
    <p:extLst>
      <p:ext uri="{BB962C8B-B14F-4D97-AF65-F5344CB8AC3E}">
        <p14:creationId xmlns:p14="http://schemas.microsoft.com/office/powerpoint/2010/main" val="40231929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252" y="274637"/>
            <a:ext cx="9013748" cy="1044053"/>
          </a:xfrm>
        </p:spPr>
        <p:txBody>
          <a:bodyPr/>
          <a:lstStyle/>
          <a:p>
            <a:r>
              <a:rPr lang="en-US" sz="3600" dirty="0" smtClean="0"/>
              <a:t>GDP &amp; Happy </a:t>
            </a:r>
            <a:r>
              <a:rPr lang="en-US" sz="3600" dirty="0"/>
              <a:t>Planet Index (HPI) for countries </a:t>
            </a:r>
            <a:r>
              <a:rPr lang="en-US" sz="3600" dirty="0" smtClean="0"/>
              <a:t>Boje visiting </a:t>
            </a:r>
            <a:r>
              <a:rPr lang="en-US" sz="3600" dirty="0"/>
              <a:t>on 2018 sabbatical </a:t>
            </a:r>
          </a:p>
        </p:txBody>
      </p:sp>
      <p:graphicFrame>
        <p:nvGraphicFramePr>
          <p:cNvPr id="2" name="Object 1"/>
          <p:cNvGraphicFramePr>
            <a:graphicFrameLocks noChangeAspect="1"/>
          </p:cNvGraphicFramePr>
          <p:nvPr>
            <p:extLst>
              <p:ext uri="{D42A27DB-BD31-4B8C-83A1-F6EECF244321}">
                <p14:modId xmlns:p14="http://schemas.microsoft.com/office/powerpoint/2010/main" val="1191150652"/>
              </p:ext>
            </p:extLst>
          </p:nvPr>
        </p:nvGraphicFramePr>
        <p:xfrm>
          <a:off x="130253" y="1365250"/>
          <a:ext cx="9086860" cy="5492750"/>
        </p:xfrm>
        <a:graphic>
          <a:graphicData uri="http://schemas.openxmlformats.org/presentationml/2006/ole">
            <mc:AlternateContent xmlns:mc="http://schemas.openxmlformats.org/markup-compatibility/2006">
              <mc:Choice xmlns:v="urn:schemas-microsoft-com:vml" Requires="v">
                <p:oleObj spid="_x0000_s3115" name="Document" r:id="rId3" imgW="7531100" imgH="4127500" progId="Word.Document.12">
                  <p:embed/>
                </p:oleObj>
              </mc:Choice>
              <mc:Fallback>
                <p:oleObj name="Document" r:id="rId3" imgW="7531100" imgH="4127500" progId="Word.Document.12">
                  <p:embed/>
                  <p:pic>
                    <p:nvPicPr>
                      <p:cNvPr id="0" name=""/>
                      <p:cNvPicPr/>
                      <p:nvPr/>
                    </p:nvPicPr>
                    <p:blipFill>
                      <a:blip r:embed="rId4"/>
                      <a:stretch>
                        <a:fillRect/>
                      </a:stretch>
                    </p:blipFill>
                    <p:spPr>
                      <a:xfrm>
                        <a:off x="130253" y="1365250"/>
                        <a:ext cx="9086860" cy="5492750"/>
                      </a:xfrm>
                      <a:prstGeom prst="rect">
                        <a:avLst/>
                      </a:prstGeom>
                    </p:spPr>
                  </p:pic>
                </p:oleObj>
              </mc:Fallback>
            </mc:AlternateContent>
          </a:graphicData>
        </a:graphic>
      </p:graphicFrame>
    </p:spTree>
    <p:extLst>
      <p:ext uri="{BB962C8B-B14F-4D97-AF65-F5344CB8AC3E}">
        <p14:creationId xmlns:p14="http://schemas.microsoft.com/office/powerpoint/2010/main" val="20420477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7"/>
            <a:ext cx="7784299" cy="555649"/>
          </a:xfrm>
        </p:spPr>
        <p:txBody>
          <a:bodyPr/>
          <a:lstStyle/>
          <a:p>
            <a:r>
              <a:rPr lang="en-US" sz="4400" dirty="0" smtClean="0"/>
              <a:t>Various Globalization Indices</a:t>
            </a:r>
            <a:endParaRPr lang="en-US" sz="4400" dirty="0"/>
          </a:p>
        </p:txBody>
      </p:sp>
      <p:pic>
        <p:nvPicPr>
          <p:cNvPr id="4" name="Picture 3"/>
          <p:cNvPicPr>
            <a:picLocks noChangeAspect="1"/>
          </p:cNvPicPr>
          <p:nvPr/>
        </p:nvPicPr>
        <p:blipFill>
          <a:blip r:embed="rId2"/>
          <a:stretch>
            <a:fillRect/>
          </a:stretch>
        </p:blipFill>
        <p:spPr>
          <a:xfrm>
            <a:off x="179095" y="990599"/>
            <a:ext cx="8694228" cy="5749369"/>
          </a:xfrm>
          <a:prstGeom prst="rect">
            <a:avLst/>
          </a:prstGeom>
        </p:spPr>
      </p:pic>
    </p:spTree>
    <p:extLst>
      <p:ext uri="{BB962C8B-B14F-4D97-AF65-F5344CB8AC3E}">
        <p14:creationId xmlns:p14="http://schemas.microsoft.com/office/powerpoint/2010/main" val="30050158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US companies dominate the 2015 Global 100 index of the world’s 100 most sustainable corporations</a:t>
            </a:r>
            <a:br>
              <a:rPr lang="en-US" sz="2800" dirty="0"/>
            </a:br>
            <a:endParaRPr lang="en-US" sz="2800" dirty="0"/>
          </a:p>
        </p:txBody>
      </p:sp>
      <p:sp>
        <p:nvSpPr>
          <p:cNvPr id="3" name="Slide Number Placeholder 2"/>
          <p:cNvSpPr>
            <a:spLocks noGrp="1"/>
          </p:cNvSpPr>
          <p:nvPr>
            <p:ph type="sldNum" sz="quarter" idx="12"/>
          </p:nvPr>
        </p:nvSpPr>
        <p:spPr/>
        <p:txBody>
          <a:bodyPr/>
          <a:lstStyle/>
          <a:p>
            <a:fld id="{D12AA694-00EB-4F4B-AABB-6F50FB178914}" type="slidenum">
              <a:rPr lang="en-US" smtClean="0"/>
              <a:t>29</a:t>
            </a:fld>
            <a:endParaRPr lang="en-US"/>
          </a:p>
        </p:txBody>
      </p:sp>
      <p:pic>
        <p:nvPicPr>
          <p:cNvPr id="8" name="Picture 7" descr="Pasted Graphic.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29" y="1083516"/>
            <a:ext cx="8382000" cy="5440362"/>
          </a:xfrm>
          <a:prstGeom prst="rect">
            <a:avLst/>
          </a:prstGeom>
        </p:spPr>
      </p:pic>
    </p:spTree>
    <p:extLst>
      <p:ext uri="{BB962C8B-B14F-4D97-AF65-F5344CB8AC3E}">
        <p14:creationId xmlns:p14="http://schemas.microsoft.com/office/powerpoint/2010/main" val="5238169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3</a:t>
            </a:fld>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extBox 1"/>
          <p:cNvSpPr txBox="1"/>
          <p:nvPr/>
        </p:nvSpPr>
        <p:spPr>
          <a:xfrm>
            <a:off x="0" y="117692"/>
            <a:ext cx="9144000" cy="6740308"/>
          </a:xfrm>
          <a:prstGeom prst="rect">
            <a:avLst/>
          </a:prstGeom>
          <a:solidFill>
            <a:schemeClr val="bg1"/>
          </a:solidFill>
        </p:spPr>
        <p:txBody>
          <a:bodyPr wrap="square" rtlCol="0">
            <a:spAutoFit/>
          </a:bodyPr>
          <a:lstStyle/>
          <a:p>
            <a:r>
              <a:rPr lang="en-US" sz="3600" dirty="0" smtClean="0">
                <a:latin typeface="Arial Black"/>
                <a:cs typeface="Arial Black"/>
              </a:rPr>
              <a:t>[In TRUMPLAND] there </a:t>
            </a:r>
            <a:r>
              <a:rPr lang="en-US" sz="3600" dirty="0">
                <a:latin typeface="Arial Black"/>
                <a:cs typeface="Arial Black"/>
              </a:rPr>
              <a:t>is a massive amount of economic anxiety. Unemployment is much too high, wages and income are too low, millions of Americans are struggling to find affordable health care and the gap between the very rich and everyone else is growing </a:t>
            </a:r>
            <a:r>
              <a:rPr lang="en-US" sz="3600" dirty="0" smtClean="0">
                <a:latin typeface="Arial Black"/>
                <a:cs typeface="Arial Black"/>
              </a:rPr>
              <a:t>wider</a:t>
            </a:r>
            <a:r>
              <a:rPr lang="mr-IN" sz="3600" dirty="0" smtClean="0">
                <a:latin typeface="Arial Black"/>
                <a:cs typeface="Arial Black"/>
              </a:rPr>
              <a:t>…</a:t>
            </a:r>
            <a:r>
              <a:rPr lang="en-US" sz="3600" dirty="0" smtClean="0">
                <a:latin typeface="Arial Black"/>
                <a:cs typeface="Arial Black"/>
              </a:rPr>
              <a:t> </a:t>
            </a:r>
            <a:r>
              <a:rPr lang="en-US" sz="3600" dirty="0"/>
              <a:t>Many of our people are physically exhausted as they work the longest hours of any industrialized country and have far less paid vacation time than other major </a:t>
            </a:r>
            <a:r>
              <a:rPr lang="en-US" sz="3600" dirty="0" smtClean="0"/>
              <a:t>countries</a:t>
            </a:r>
            <a:endParaRPr lang="en-US" sz="3600" dirty="0"/>
          </a:p>
        </p:txBody>
      </p:sp>
    </p:spTree>
    <p:extLst>
      <p:ext uri="{BB962C8B-B14F-4D97-AF65-F5344CB8AC3E}">
        <p14:creationId xmlns:p14="http://schemas.microsoft.com/office/powerpoint/2010/main" val="382469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Global 100 2018 </a:t>
            </a:r>
            <a:r>
              <a:rPr lang="en-US" sz="3200" dirty="0" smtClean="0"/>
              <a:t>#  </a:t>
            </a:r>
            <a:r>
              <a:rPr lang="en-US" sz="3200" dirty="0"/>
              <a:t>US corporations in top 20 dropped to 4, with 18 in top </a:t>
            </a:r>
            <a:r>
              <a:rPr lang="en-US" sz="3200" dirty="0" smtClean="0"/>
              <a:t>100</a:t>
            </a:r>
            <a:endParaRPr lang="en-US" sz="3200" dirty="0"/>
          </a:p>
        </p:txBody>
      </p:sp>
      <p:sp>
        <p:nvSpPr>
          <p:cNvPr id="4" name="Slide Number Placeholder 3"/>
          <p:cNvSpPr>
            <a:spLocks noGrp="1"/>
          </p:cNvSpPr>
          <p:nvPr>
            <p:ph type="sldNum" sz="quarter" idx="12"/>
          </p:nvPr>
        </p:nvSpPr>
        <p:spPr/>
        <p:txBody>
          <a:bodyPr/>
          <a:lstStyle/>
          <a:p>
            <a:fld id="{D12AA694-00EB-4F4B-AABB-6F50FB178914}" type="slidenum">
              <a:rPr lang="en-US" smtClean="0"/>
              <a:t>30</a:t>
            </a:fld>
            <a:endParaRPr lang="en-US"/>
          </a:p>
        </p:txBody>
      </p:sp>
      <p:pic>
        <p:nvPicPr>
          <p:cNvPr id="6" name="Picture 5"/>
          <p:cNvPicPr>
            <a:picLocks noChangeAspect="1"/>
          </p:cNvPicPr>
          <p:nvPr/>
        </p:nvPicPr>
        <p:blipFill>
          <a:blip r:embed="rId2"/>
          <a:stretch>
            <a:fillRect/>
          </a:stretch>
        </p:blipFill>
        <p:spPr>
          <a:xfrm>
            <a:off x="127000" y="1417638"/>
            <a:ext cx="8763000" cy="5245100"/>
          </a:xfrm>
          <a:prstGeom prst="rect">
            <a:avLst/>
          </a:prstGeom>
        </p:spPr>
      </p:pic>
    </p:spTree>
    <p:extLst>
      <p:ext uri="{BB962C8B-B14F-4D97-AF65-F5344CB8AC3E}">
        <p14:creationId xmlns:p14="http://schemas.microsoft.com/office/powerpoint/2010/main" val="14300718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457967"/>
          </a:xfrm>
        </p:spPr>
        <p:txBody>
          <a:bodyPr/>
          <a:lstStyle/>
          <a:p>
            <a:r>
              <a:rPr lang="en-US" sz="3200" dirty="0" smtClean="0"/>
              <a:t>What about Less </a:t>
            </a:r>
            <a:r>
              <a:rPr lang="en-US" sz="3200" dirty="0"/>
              <a:t>D</a:t>
            </a:r>
            <a:r>
              <a:rPr lang="en-US" sz="3200" dirty="0" smtClean="0"/>
              <a:t>eveloped Nations LDV’s</a:t>
            </a:r>
            <a:endParaRPr lang="en-US" sz="3200" dirty="0"/>
          </a:p>
        </p:txBody>
      </p:sp>
      <p:sp>
        <p:nvSpPr>
          <p:cNvPr id="3" name="Slide Number Placeholder 2"/>
          <p:cNvSpPr>
            <a:spLocks noGrp="1"/>
          </p:cNvSpPr>
          <p:nvPr>
            <p:ph type="sldNum" sz="quarter" idx="12"/>
          </p:nvPr>
        </p:nvSpPr>
        <p:spPr/>
        <p:txBody>
          <a:bodyPr/>
          <a:lstStyle/>
          <a:p>
            <a:fld id="{D12AA694-00EB-4F4B-AABB-6F50FB178914}" type="slidenum">
              <a:rPr lang="en-US" smtClean="0"/>
              <a:t>31</a:t>
            </a:fld>
            <a:endParaRPr lang="en-US"/>
          </a:p>
        </p:txBody>
      </p:sp>
      <p:pic>
        <p:nvPicPr>
          <p:cNvPr id="4" name="Picture 3"/>
          <p:cNvPicPr>
            <a:picLocks noChangeAspect="1"/>
          </p:cNvPicPr>
          <p:nvPr/>
        </p:nvPicPr>
        <p:blipFill>
          <a:blip r:embed="rId2"/>
          <a:stretch>
            <a:fillRect/>
          </a:stretch>
        </p:blipFill>
        <p:spPr>
          <a:xfrm>
            <a:off x="0" y="732606"/>
            <a:ext cx="9144000" cy="6125394"/>
          </a:xfrm>
          <a:prstGeom prst="rect">
            <a:avLst/>
          </a:prstGeom>
        </p:spPr>
      </p:pic>
    </p:spTree>
    <p:extLst>
      <p:ext uri="{BB962C8B-B14F-4D97-AF65-F5344CB8AC3E}">
        <p14:creationId xmlns:p14="http://schemas.microsoft.com/office/powerpoint/2010/main" val="17552608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620769"/>
          </a:xfrm>
        </p:spPr>
        <p:txBody>
          <a:bodyPr/>
          <a:lstStyle/>
          <a:p>
            <a:r>
              <a:rPr lang="en-US" sz="3600" dirty="0" smtClean="0"/>
              <a:t>Below the Happy Planet Index-Iceberg</a:t>
            </a:r>
            <a:endParaRPr lang="en-US" sz="3600" dirty="0"/>
          </a:p>
        </p:txBody>
      </p:sp>
      <p:sp>
        <p:nvSpPr>
          <p:cNvPr id="3" name="Slide Number Placeholder 2"/>
          <p:cNvSpPr>
            <a:spLocks noGrp="1"/>
          </p:cNvSpPr>
          <p:nvPr>
            <p:ph type="sldNum" sz="quarter" idx="12"/>
          </p:nvPr>
        </p:nvSpPr>
        <p:spPr/>
        <p:txBody>
          <a:bodyPr/>
          <a:lstStyle/>
          <a:p>
            <a:fld id="{D12AA694-00EB-4F4B-AABB-6F50FB178914}" type="slidenum">
              <a:rPr lang="en-US" smtClean="0"/>
              <a:t>32</a:t>
            </a:fld>
            <a:endParaRPr lang="en-US"/>
          </a:p>
        </p:txBody>
      </p:sp>
      <p:pic>
        <p:nvPicPr>
          <p:cNvPr id="5" name="Picture 4"/>
          <p:cNvPicPr>
            <a:picLocks noChangeAspect="1"/>
          </p:cNvPicPr>
          <p:nvPr/>
        </p:nvPicPr>
        <p:blipFill>
          <a:blip r:embed="rId2"/>
          <a:stretch>
            <a:fillRect/>
          </a:stretch>
        </p:blipFill>
        <p:spPr>
          <a:xfrm>
            <a:off x="0" y="1048031"/>
            <a:ext cx="9144000" cy="3982525"/>
          </a:xfrm>
          <a:prstGeom prst="rect">
            <a:avLst/>
          </a:prstGeom>
        </p:spPr>
      </p:pic>
    </p:spTree>
    <p:extLst>
      <p:ext uri="{BB962C8B-B14F-4D97-AF65-F5344CB8AC3E}">
        <p14:creationId xmlns:p14="http://schemas.microsoft.com/office/powerpoint/2010/main" val="1084569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685890"/>
          </a:xfrm>
        </p:spPr>
        <p:txBody>
          <a:bodyPr/>
          <a:lstStyle/>
          <a:p>
            <a:pPr>
              <a:lnSpc>
                <a:spcPct val="90000"/>
              </a:lnSpc>
            </a:pPr>
            <a:r>
              <a:rPr lang="en-US" sz="3200" dirty="0" smtClean="0"/>
              <a:t>How to turn it around with worker-driven Corporate Social Responsibility?</a:t>
            </a:r>
            <a:endParaRPr lang="en-US" sz="3200" dirty="0"/>
          </a:p>
        </p:txBody>
      </p:sp>
      <p:pic>
        <p:nvPicPr>
          <p:cNvPr id="4" name="Picture 3"/>
          <p:cNvPicPr>
            <a:picLocks noChangeAspect="1"/>
          </p:cNvPicPr>
          <p:nvPr/>
        </p:nvPicPr>
        <p:blipFill>
          <a:blip r:embed="rId2"/>
          <a:stretch>
            <a:fillRect/>
          </a:stretch>
        </p:blipFill>
        <p:spPr>
          <a:xfrm>
            <a:off x="584303" y="1221008"/>
            <a:ext cx="8025696" cy="5343949"/>
          </a:xfrm>
          <a:prstGeom prst="rect">
            <a:avLst/>
          </a:prstGeom>
        </p:spPr>
      </p:pic>
      <p:pic>
        <p:nvPicPr>
          <p:cNvPr id="3" name="Picture 2"/>
          <p:cNvPicPr>
            <a:picLocks noChangeAspect="1"/>
          </p:cNvPicPr>
          <p:nvPr/>
        </p:nvPicPr>
        <p:blipFill>
          <a:blip r:embed="rId3"/>
          <a:stretch>
            <a:fillRect/>
          </a:stretch>
        </p:blipFill>
        <p:spPr>
          <a:xfrm>
            <a:off x="0" y="1132878"/>
            <a:ext cx="9144000" cy="5432079"/>
          </a:xfrm>
          <a:prstGeom prst="rect">
            <a:avLst/>
          </a:prstGeom>
        </p:spPr>
      </p:pic>
    </p:spTree>
    <p:extLst>
      <p:ext uri="{BB962C8B-B14F-4D97-AF65-F5344CB8AC3E}">
        <p14:creationId xmlns:p14="http://schemas.microsoft.com/office/powerpoint/2010/main" val="137969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85800"/>
            <a:ext cx="9144000" cy="5486400"/>
          </a:xfrm>
          <a:prstGeom prst="rect">
            <a:avLst/>
          </a:prstGeom>
        </p:spPr>
      </p:pic>
    </p:spTree>
    <p:extLst>
      <p:ext uri="{BB962C8B-B14F-4D97-AF65-F5344CB8AC3E}">
        <p14:creationId xmlns:p14="http://schemas.microsoft.com/office/powerpoint/2010/main" val="40877437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lstStyle/>
          <a:p>
            <a:r>
              <a:rPr lang="en-US" sz="4000" dirty="0" smtClean="0"/>
              <a:t>Democratic Republic on of Congo (DRC)</a:t>
            </a:r>
            <a:endParaRPr lang="en-US" sz="4000" dirty="0"/>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3810300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36249571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146522"/>
            <a:ext cx="7272339" cy="553523"/>
          </a:xfrm>
        </p:spPr>
        <p:txBody>
          <a:bodyPr/>
          <a:lstStyle/>
          <a:p>
            <a:r>
              <a:rPr lang="en-US" sz="4000" dirty="0" smtClean="0"/>
              <a:t>Untold story of 3T’s in Cars</a:t>
            </a:r>
            <a:endParaRPr lang="en-US" sz="4000"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2083033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864970"/>
          </a:xfrm>
        </p:spPr>
        <p:txBody>
          <a:bodyPr/>
          <a:lstStyle/>
          <a:p>
            <a:r>
              <a:rPr lang="en-US" dirty="0" smtClean="0"/>
              <a:t>Dieselgate Debriefing</a:t>
            </a:r>
            <a:endParaRPr lang="en-US" dirty="0"/>
          </a:p>
        </p:txBody>
      </p:sp>
      <p:sp>
        <p:nvSpPr>
          <p:cNvPr id="3" name="Content Placeholder 2"/>
          <p:cNvSpPr>
            <a:spLocks noGrp="1"/>
          </p:cNvSpPr>
          <p:nvPr>
            <p:ph idx="1"/>
          </p:nvPr>
        </p:nvSpPr>
        <p:spPr>
          <a:xfrm>
            <a:off x="162813" y="1676852"/>
            <a:ext cx="8981187" cy="5181148"/>
          </a:xfrm>
        </p:spPr>
        <p:txBody>
          <a:bodyPr>
            <a:normAutofit fontScale="92500" lnSpcReduction="20000"/>
          </a:bodyPr>
          <a:lstStyle/>
          <a:p>
            <a:pPr marL="0" indent="0">
              <a:buNone/>
            </a:pPr>
            <a:r>
              <a:rPr lang="en-US" dirty="0"/>
              <a:t>E</a:t>
            </a:r>
            <a:r>
              <a:rPr lang="en-US" dirty="0" smtClean="0"/>
              <a:t>ach exchange, </a:t>
            </a:r>
            <a:r>
              <a:rPr lang="en-US" dirty="0"/>
              <a:t>triadic actors rewrote and revised the narrative-</a:t>
            </a:r>
            <a:r>
              <a:rPr lang="en-US" dirty="0" smtClean="0"/>
              <a:t>counternarrative</a:t>
            </a:r>
            <a:endParaRPr lang="en-US" dirty="0"/>
          </a:p>
          <a:p>
            <a:pPr marL="0" indent="0">
              <a:buNone/>
            </a:pPr>
            <a:r>
              <a:rPr lang="en-US" dirty="0" smtClean="0"/>
              <a:t>Each </a:t>
            </a:r>
            <a:r>
              <a:rPr lang="en-US" dirty="0"/>
              <a:t>negation came a counter-</a:t>
            </a:r>
            <a:r>
              <a:rPr lang="en-US" dirty="0" smtClean="0"/>
              <a:t>negation</a:t>
            </a:r>
          </a:p>
          <a:p>
            <a:pPr marL="0" indent="0">
              <a:buNone/>
            </a:pPr>
            <a:r>
              <a:rPr lang="en-US" dirty="0" smtClean="0"/>
              <a:t> Untold </a:t>
            </a:r>
            <a:r>
              <a:rPr lang="en-US" dirty="0"/>
              <a:t>stories (Hitchin, 2014) would surface, and get </a:t>
            </a:r>
            <a:r>
              <a:rPr lang="en-US" dirty="0" smtClean="0"/>
              <a:t>told</a:t>
            </a:r>
            <a:endParaRPr lang="en-US" dirty="0"/>
          </a:p>
          <a:p>
            <a:pPr marL="0" indent="0">
              <a:buNone/>
            </a:pPr>
            <a:r>
              <a:rPr lang="en-US" dirty="0"/>
              <a:t>S</a:t>
            </a:r>
            <a:r>
              <a:rPr lang="en-US" dirty="0" smtClean="0"/>
              <a:t>torytelling </a:t>
            </a:r>
            <a:r>
              <a:rPr lang="en-US" dirty="0"/>
              <a:t>system of negating each other’s negations began to break </a:t>
            </a:r>
            <a:r>
              <a:rPr lang="en-US" dirty="0" smtClean="0"/>
              <a:t>down</a:t>
            </a:r>
          </a:p>
          <a:p>
            <a:pPr marL="0" indent="0">
              <a:buNone/>
            </a:pPr>
            <a:r>
              <a:rPr lang="en-US" dirty="0" smtClean="0"/>
              <a:t>Those </a:t>
            </a:r>
            <a:r>
              <a:rPr lang="en-US" dirty="0"/>
              <a:t>in-the-know were obstructing and obfuscating </a:t>
            </a:r>
          </a:p>
          <a:p>
            <a:pPr marL="0" indent="0">
              <a:buNone/>
            </a:pPr>
            <a:r>
              <a:rPr lang="en-US" dirty="0" smtClean="0"/>
              <a:t>VW </a:t>
            </a:r>
            <a:r>
              <a:rPr lang="en-US" dirty="0"/>
              <a:t>executives, engineers, marketing and ad departments, and legal staff not-in-the-know. </a:t>
            </a:r>
            <a:endParaRPr lang="en-US" dirty="0" smtClean="0"/>
          </a:p>
          <a:p>
            <a:pPr marL="0" indent="0">
              <a:buNone/>
            </a:pPr>
            <a:r>
              <a:rPr lang="en-US" dirty="0" smtClean="0"/>
              <a:t>Questions </a:t>
            </a:r>
            <a:r>
              <a:rPr lang="en-US" dirty="0"/>
              <a:t>were being asked, and not answered very well. In a chain of command, its accepted practice, not to ask too many embarrassing questions. </a:t>
            </a:r>
          </a:p>
        </p:txBody>
      </p:sp>
    </p:spTree>
    <p:extLst>
      <p:ext uri="{BB962C8B-B14F-4D97-AF65-F5344CB8AC3E}">
        <p14:creationId xmlns:p14="http://schemas.microsoft.com/office/powerpoint/2010/main" val="3563425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Corporate Narratives</a:t>
            </a:r>
            <a:endParaRPr lang="en-US" dirty="0"/>
          </a:p>
        </p:txBody>
      </p:sp>
      <p:sp>
        <p:nvSpPr>
          <p:cNvPr id="3" name="Content Placeholder 2"/>
          <p:cNvSpPr>
            <a:spLocks noGrp="1"/>
          </p:cNvSpPr>
          <p:nvPr>
            <p:ph idx="1"/>
          </p:nvPr>
        </p:nvSpPr>
        <p:spPr/>
        <p:txBody>
          <a:bodyPr/>
          <a:lstStyle/>
          <a:p>
            <a:r>
              <a:rPr lang="en-US" dirty="0"/>
              <a:t>VW’s TDI clean diesel became the ‘Green Car of the Year’ and had it all: not too expensive, great mileage, and unlike diesel engines of the past it was clean. </a:t>
            </a:r>
            <a:r>
              <a:rPr lang="en-US" b="1" dirty="0"/>
              <a:t> </a:t>
            </a:r>
            <a:endParaRPr lang="en-US" dirty="0"/>
          </a:p>
          <a:p>
            <a:r>
              <a:rPr lang="en-US" b="1" dirty="0"/>
              <a:t> </a:t>
            </a:r>
            <a:r>
              <a:rPr lang="en-US" b="1" dirty="0" smtClean="0"/>
              <a:t>It is a Beginning-Middle-End (BME narrative) linear plot </a:t>
            </a:r>
          </a:p>
          <a:p>
            <a:r>
              <a:rPr lang="en-US" b="1" dirty="0" smtClean="0"/>
              <a:t>It is retrospective narrative sensemaking (Weick, 1995).</a:t>
            </a:r>
          </a:p>
          <a:p>
            <a:r>
              <a:rPr lang="en-US" b="1" dirty="0" smtClean="0"/>
              <a:t>It makes propositional claims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707347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88" y="168103"/>
            <a:ext cx="9041812" cy="990600"/>
          </a:xfrm>
        </p:spPr>
        <p:txBody>
          <a:bodyPr>
            <a:noAutofit/>
          </a:bodyPr>
          <a:lstStyle/>
          <a:p>
            <a:r>
              <a:rPr lang="en-US" sz="3200" dirty="0" smtClean="0"/>
              <a:t>Western Narrative and Counternarrative is DIALECTIC</a:t>
            </a:r>
            <a:endParaRPr lang="en-US" sz="3200" dirty="0"/>
          </a:p>
        </p:txBody>
      </p:sp>
      <p:sp>
        <p:nvSpPr>
          <p:cNvPr id="7" name="Slide Number Placeholder 6"/>
          <p:cNvSpPr>
            <a:spLocks noGrp="1"/>
          </p:cNvSpPr>
          <p:nvPr>
            <p:ph type="sldNum" sz="quarter" idx="12"/>
          </p:nvPr>
        </p:nvSpPr>
        <p:spPr/>
        <p:txBody>
          <a:bodyPr/>
          <a:lstStyle/>
          <a:p>
            <a:fld id="{D12AA694-00EB-4F4B-AABB-6F50FB178914}" type="slidenum">
              <a:rPr lang="en-US" smtClean="0"/>
              <a:t>4</a:t>
            </a:fld>
            <a:endParaRPr lang="en-US"/>
          </a:p>
        </p:txBody>
      </p:sp>
      <p:pic>
        <p:nvPicPr>
          <p:cNvPr id="4" name="Picture 3"/>
          <p:cNvPicPr>
            <a:picLocks noChangeAspect="1"/>
          </p:cNvPicPr>
          <p:nvPr/>
        </p:nvPicPr>
        <p:blipFill>
          <a:blip r:embed="rId3"/>
          <a:stretch>
            <a:fillRect/>
          </a:stretch>
        </p:blipFill>
        <p:spPr>
          <a:xfrm>
            <a:off x="5681180" y="1332654"/>
            <a:ext cx="3462820" cy="4168832"/>
          </a:xfrm>
          <a:prstGeom prst="rect">
            <a:avLst/>
          </a:prstGeom>
        </p:spPr>
      </p:pic>
      <p:sp>
        <p:nvSpPr>
          <p:cNvPr id="5" name="Title 1"/>
          <p:cNvSpPr txBox="1">
            <a:spLocks/>
          </p:cNvSpPr>
          <p:nvPr/>
        </p:nvSpPr>
        <p:spPr>
          <a:xfrm>
            <a:off x="419337" y="6113854"/>
            <a:ext cx="9041812" cy="5846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800" i="1" dirty="0" smtClean="0"/>
              <a:t>For every Narrative there is at least one counternarrative!</a:t>
            </a:r>
            <a:endParaRPr lang="en-US" sz="2800" i="1" dirty="0"/>
          </a:p>
        </p:txBody>
      </p:sp>
      <p:sp>
        <p:nvSpPr>
          <p:cNvPr id="3" name="TextBox 2"/>
          <p:cNvSpPr txBox="1"/>
          <p:nvPr/>
        </p:nvSpPr>
        <p:spPr>
          <a:xfrm>
            <a:off x="102189" y="1158703"/>
            <a:ext cx="5578991" cy="4832093"/>
          </a:xfrm>
          <a:prstGeom prst="rect">
            <a:avLst/>
          </a:prstGeom>
          <a:solidFill>
            <a:srgbClr val="EEE4CD"/>
          </a:solidFill>
        </p:spPr>
        <p:txBody>
          <a:bodyPr wrap="square" rtlCol="0">
            <a:spAutoFit/>
          </a:bodyPr>
          <a:lstStyle/>
          <a:p>
            <a:r>
              <a:rPr lang="en-US" sz="2700" dirty="0" smtClean="0"/>
              <a:t>“</a:t>
            </a:r>
            <a:r>
              <a:rPr lang="en-US" sz="2800" dirty="0" smtClean="0"/>
              <a:t>We </a:t>
            </a:r>
            <a:r>
              <a:rPr lang="en-US" sz="2800" dirty="0"/>
              <a:t>intend to offer a counter-narrative to those accounts of specific </a:t>
            </a:r>
            <a:r>
              <a:rPr lang="en-US" sz="2800" dirty="0" smtClean="0"/>
              <a:t>species extinction </a:t>
            </a:r>
            <a:r>
              <a:rPr lang="mr-IN" sz="2800" dirty="0" smtClean="0"/>
              <a:t>…</a:t>
            </a:r>
            <a:r>
              <a:rPr lang="en-US" sz="2800" dirty="0" smtClean="0"/>
              <a:t> that </a:t>
            </a:r>
            <a:r>
              <a:rPr lang="en-US" sz="2800" dirty="0"/>
              <a:t>places humanity’s ways </a:t>
            </a:r>
            <a:r>
              <a:rPr lang="en-US" sz="2800" dirty="0" smtClean="0"/>
              <a:t>of </a:t>
            </a:r>
            <a:r>
              <a:rPr lang="en-US" sz="2800" dirty="0" err="1" smtClean="0"/>
              <a:t>organising</a:t>
            </a:r>
            <a:r>
              <a:rPr lang="en-US" sz="2800" dirty="0" smtClean="0"/>
              <a:t> </a:t>
            </a:r>
            <a:r>
              <a:rPr lang="en-US" sz="2800" dirty="0"/>
              <a:t>at the core and </a:t>
            </a:r>
            <a:r>
              <a:rPr lang="en-US" sz="2800" dirty="0" err="1"/>
              <a:t>recognises</a:t>
            </a:r>
            <a:r>
              <a:rPr lang="en-US" sz="2800" dirty="0"/>
              <a:t> that only fundamental re-appraisal of (western</a:t>
            </a:r>
            <a:r>
              <a:rPr lang="en-US" sz="2800" dirty="0" smtClean="0"/>
              <a:t>) humanity’s </a:t>
            </a:r>
            <a:r>
              <a:rPr lang="en-US" sz="2800" dirty="0"/>
              <a:t>current taken-for-granted narratives offers any hope for biodiversity </a:t>
            </a:r>
            <a:r>
              <a:rPr lang="en-US" sz="2800" dirty="0" smtClean="0"/>
              <a:t>and sustainability</a:t>
            </a:r>
            <a:r>
              <a:rPr lang="en-US" sz="2400" dirty="0" smtClean="0"/>
              <a:t>” (Gray &amp; Milne, 2018</a:t>
            </a:r>
            <a:r>
              <a:rPr lang="en-US" sz="2700" dirty="0" smtClean="0"/>
              <a:t>)</a:t>
            </a:r>
            <a:endParaRPr lang="en-US" sz="2700" dirty="0"/>
          </a:p>
        </p:txBody>
      </p:sp>
      <p:sp>
        <p:nvSpPr>
          <p:cNvPr id="6" name="TextBox 5"/>
          <p:cNvSpPr txBox="1"/>
          <p:nvPr/>
        </p:nvSpPr>
        <p:spPr>
          <a:xfrm>
            <a:off x="0" y="1166571"/>
            <a:ext cx="5681180" cy="4770537"/>
          </a:xfrm>
          <a:prstGeom prst="rect">
            <a:avLst/>
          </a:prstGeom>
          <a:solidFill>
            <a:schemeClr val="bg2">
              <a:lumMod val="40000"/>
              <a:lumOff val="60000"/>
            </a:schemeClr>
          </a:solidFill>
        </p:spPr>
        <p:txBody>
          <a:bodyPr wrap="square" rtlCol="0">
            <a:spAutoFit/>
          </a:bodyPr>
          <a:lstStyle/>
          <a:p>
            <a:r>
              <a:rPr lang="en-US" sz="3200" dirty="0" smtClean="0"/>
              <a:t>“sustainability [will] hasten </a:t>
            </a:r>
            <a:r>
              <a:rPr lang="en-US" sz="3200" dirty="0"/>
              <a:t>humanity’s extinction; whilst modernity, too, </a:t>
            </a:r>
            <a:r>
              <a:rPr lang="en-US" sz="3200" dirty="0" smtClean="0"/>
              <a:t>seems intent </a:t>
            </a:r>
            <a:r>
              <a:rPr lang="en-US" sz="3200" dirty="0"/>
              <a:t>upon achieving this very aim through a destruction of ecology in the name of </a:t>
            </a:r>
            <a:r>
              <a:rPr lang="en-US" sz="4400" dirty="0"/>
              <a:t>self</a:t>
            </a:r>
            <a:r>
              <a:rPr lang="en-US" sz="4400" dirty="0" smtClean="0"/>
              <a:t>-congratulatory</a:t>
            </a:r>
            <a:r>
              <a:rPr lang="en-US" sz="2400" dirty="0" smtClean="0"/>
              <a:t> </a:t>
            </a:r>
            <a:r>
              <a:rPr lang="en-US" sz="3200" dirty="0"/>
              <a:t>accounts of human </a:t>
            </a:r>
            <a:r>
              <a:rPr lang="en-US" sz="3200" dirty="0" smtClean="0"/>
              <a:t>progress”</a:t>
            </a:r>
            <a:r>
              <a:rPr lang="en-US" sz="2000" dirty="0" smtClean="0"/>
              <a:t> </a:t>
            </a:r>
            <a:r>
              <a:rPr lang="en-US" sz="2400" dirty="0" smtClean="0"/>
              <a:t>(Gray &amp; Milne bracket mine)</a:t>
            </a:r>
            <a:endParaRPr lang="en-US" sz="2400" dirty="0"/>
          </a:p>
        </p:txBody>
      </p:sp>
      <p:pic>
        <p:nvPicPr>
          <p:cNvPr id="8" name="Picture 7"/>
          <p:cNvPicPr>
            <a:picLocks noChangeAspect="1"/>
          </p:cNvPicPr>
          <p:nvPr/>
        </p:nvPicPr>
        <p:blipFill>
          <a:blip r:embed="rId4"/>
          <a:stretch>
            <a:fillRect/>
          </a:stretch>
        </p:blipFill>
        <p:spPr>
          <a:xfrm>
            <a:off x="0" y="1089535"/>
            <a:ext cx="9144000" cy="5768465"/>
          </a:xfrm>
          <a:prstGeom prst="rect">
            <a:avLst/>
          </a:prstGeom>
        </p:spPr>
      </p:pic>
    </p:spTree>
    <p:extLst>
      <p:ext uri="{BB962C8B-B14F-4D97-AF65-F5344CB8AC3E}">
        <p14:creationId xmlns:p14="http://schemas.microsoft.com/office/powerpoint/2010/main" val="1641042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05886" cy="1143000"/>
          </a:xfrm>
        </p:spPr>
        <p:txBody>
          <a:bodyPr/>
          <a:lstStyle/>
          <a:p>
            <a:r>
              <a:rPr lang="en-US" dirty="0" smtClean="0"/>
              <a:t>Narrative-Counternarrative Dialectic</a:t>
            </a:r>
            <a:endParaRPr lang="en-US" dirty="0"/>
          </a:p>
        </p:txBody>
      </p:sp>
      <p:sp>
        <p:nvSpPr>
          <p:cNvPr id="3" name="Content Placeholder 2"/>
          <p:cNvSpPr>
            <a:spLocks noGrp="1"/>
          </p:cNvSpPr>
          <p:nvPr>
            <p:ph idx="1"/>
          </p:nvPr>
        </p:nvSpPr>
        <p:spPr>
          <a:xfrm>
            <a:off x="571500" y="1905000"/>
            <a:ext cx="8572500" cy="4953000"/>
          </a:xfrm>
        </p:spPr>
        <p:txBody>
          <a:bodyPr>
            <a:normAutofit lnSpcReduction="10000"/>
          </a:bodyPr>
          <a:lstStyle/>
          <a:p>
            <a:pPr marL="0" indent="0">
              <a:buNone/>
            </a:pPr>
            <a:r>
              <a:rPr lang="en-US" dirty="0" smtClean="0"/>
              <a:t>Counternarrative (Negation). VW diesel been </a:t>
            </a:r>
            <a:r>
              <a:rPr lang="en-US" dirty="0" err="1" smtClean="0"/>
              <a:t>proactvcely</a:t>
            </a:r>
            <a:r>
              <a:rPr lang="en-US" dirty="0" smtClean="0"/>
              <a:t>, systematically reengineered to deceive emission testing. </a:t>
            </a:r>
          </a:p>
          <a:p>
            <a:pPr marL="0" indent="0">
              <a:buNone/>
            </a:pPr>
            <a:r>
              <a:rPr lang="en-US" dirty="0" smtClean="0"/>
              <a:t>Narrative (Negation of their negation). VW conforms to European emission laws that say it can shut off emission device if engine is threatened or if unsafe for occupants.</a:t>
            </a:r>
          </a:p>
          <a:p>
            <a:pPr marL="0" indent="0">
              <a:buNone/>
            </a:pPr>
            <a:r>
              <a:rPr lang="en-US" dirty="0" smtClean="0"/>
              <a:t>Counternarrative (Negation of their negation). Defeat devices are illegal in US and Europe.</a:t>
            </a:r>
          </a:p>
          <a:p>
            <a:pPr marL="0" indent="0">
              <a:buNone/>
            </a:pPr>
            <a:r>
              <a:rPr lang="en-US" dirty="0" smtClean="0"/>
              <a:t>Narrative (Negation of their negation). Most VW employees had no idea a defeat device was installed. We will take it out</a:t>
            </a:r>
          </a:p>
          <a:p>
            <a:pPr marL="0" indent="0">
              <a:buNone/>
            </a:pPr>
            <a:r>
              <a:rPr lang="en-US" dirty="0" smtClean="0"/>
              <a:t>Counternarrative (Negation of their negation). Hey, your software fix did not remove defeat device. </a:t>
            </a:r>
            <a:endParaRPr lang="en-US" dirty="0"/>
          </a:p>
        </p:txBody>
      </p:sp>
    </p:spTree>
    <p:extLst>
      <p:ext uri="{BB962C8B-B14F-4D97-AF65-F5344CB8AC3E}">
        <p14:creationId xmlns:p14="http://schemas.microsoft.com/office/powerpoint/2010/main" val="27941524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Autofit/>
          </a:bodyPr>
          <a:lstStyle/>
          <a:p>
            <a:pPr marL="0" indent="0">
              <a:buNone/>
            </a:pPr>
            <a:r>
              <a:rPr lang="en-US" sz="3200" dirty="0" smtClean="0"/>
              <a:t>Post</a:t>
            </a:r>
            <a:r>
              <a:rPr lang="en-US" sz="3200" dirty="0"/>
              <a:t>-Fordist discourse is being overlaid with sustainability development business economic discourse, and merged with globalization development progress narrative, and regurgitated in management and organization pedagogy.  The counternarratives of deep ecology, environmental justice and IWOK get little play in the business colleges of USA.</a:t>
            </a:r>
          </a:p>
        </p:txBody>
      </p:sp>
    </p:spTree>
    <p:extLst>
      <p:ext uri="{BB962C8B-B14F-4D97-AF65-F5344CB8AC3E}">
        <p14:creationId xmlns:p14="http://schemas.microsoft.com/office/powerpoint/2010/main" val="27585594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4000" dirty="0"/>
              <a:t>The lifestyle of US billionaires is unsustainable. The lifestyle of middle US citizens is unsustainable. Any one with any eco-science training can testify to the unsustainable impacts of business on water, air, soil, biodiversity, and climate change.</a:t>
            </a:r>
          </a:p>
          <a:p>
            <a:pPr marL="0" indent="0">
              <a:buNone/>
            </a:pPr>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42</a:t>
            </a:fld>
            <a:endParaRPr lang="en-US"/>
          </a:p>
        </p:txBody>
      </p:sp>
    </p:spTree>
    <p:extLst>
      <p:ext uri="{BB962C8B-B14F-4D97-AF65-F5344CB8AC3E}">
        <p14:creationId xmlns:p14="http://schemas.microsoft.com/office/powerpoint/2010/main" val="15482601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572500" cy="1143000"/>
          </a:xfrm>
        </p:spPr>
        <p:txBody>
          <a:bodyPr/>
          <a:lstStyle/>
          <a:p>
            <a:r>
              <a:rPr lang="en-US" dirty="0" smtClean="0"/>
              <a:t>THE END - Questions</a:t>
            </a:r>
            <a:endParaRPr lang="en-US" dirty="0"/>
          </a:p>
        </p:txBody>
      </p:sp>
      <p:sp>
        <p:nvSpPr>
          <p:cNvPr id="3" name="Content Placeholder 2"/>
          <p:cNvSpPr>
            <a:spLocks noGrp="1"/>
          </p:cNvSpPr>
          <p:nvPr>
            <p:ph idx="1"/>
          </p:nvPr>
        </p:nvSpPr>
        <p:spPr>
          <a:xfrm>
            <a:off x="571500" y="1905000"/>
            <a:ext cx="8187470" cy="4618878"/>
          </a:xfrm>
        </p:spPr>
        <p:txBody>
          <a:bodyPr>
            <a:normAutofit/>
          </a:bodyPr>
          <a:lstStyle/>
          <a:p>
            <a:r>
              <a:rPr lang="en-US" sz="4400" dirty="0" err="1"/>
              <a:t>Kaua</a:t>
            </a:r>
            <a:r>
              <a:rPr lang="en-US" sz="4400" dirty="0"/>
              <a:t> e </a:t>
            </a:r>
            <a:r>
              <a:rPr lang="en-US" sz="4400" dirty="0" err="1"/>
              <a:t>takahia</a:t>
            </a:r>
            <a:r>
              <a:rPr lang="en-US" sz="4400" dirty="0"/>
              <a:t> </a:t>
            </a:r>
            <a:r>
              <a:rPr lang="en-US" sz="4400" dirty="0" err="1"/>
              <a:t>te</a:t>
            </a:r>
            <a:r>
              <a:rPr lang="en-US" sz="4400" dirty="0"/>
              <a:t> </a:t>
            </a:r>
            <a:r>
              <a:rPr lang="en-US" sz="4400" dirty="0" err="1"/>
              <a:t>mana</a:t>
            </a:r>
            <a:r>
              <a:rPr lang="en-US" sz="4400" dirty="0"/>
              <a:t> o </a:t>
            </a:r>
            <a:r>
              <a:rPr lang="en-US" sz="4400" dirty="0" err="1"/>
              <a:t>te</a:t>
            </a:r>
            <a:r>
              <a:rPr lang="en-US" sz="4400" dirty="0"/>
              <a:t> </a:t>
            </a:r>
            <a:r>
              <a:rPr lang="en-US" sz="4400" dirty="0" err="1" smtClean="0"/>
              <a:t>tangata</a:t>
            </a:r>
            <a:r>
              <a:rPr lang="en-US" sz="4400" dirty="0"/>
              <a:t> </a:t>
            </a:r>
            <a:r>
              <a:rPr lang="en-US" sz="3600" dirty="0" smtClean="0">
                <a:sym typeface="Wingdings"/>
              </a:rPr>
              <a:t> </a:t>
            </a:r>
            <a:r>
              <a:rPr lang="en-US" sz="3200" dirty="0" smtClean="0"/>
              <a:t>People are often the experts in their own living stories  (my translation)</a:t>
            </a:r>
            <a:endParaRPr lang="en-US" sz="3200" dirty="0"/>
          </a:p>
          <a:p>
            <a:r>
              <a:rPr lang="en-US" sz="4400" dirty="0" smtClean="0"/>
              <a:t>“</a:t>
            </a:r>
            <a:r>
              <a:rPr lang="en-US" sz="4400" dirty="0" err="1" smtClean="0"/>
              <a:t>Nga</a:t>
            </a:r>
            <a:r>
              <a:rPr lang="en-US" sz="4400" dirty="0" smtClean="0"/>
              <a:t> </a:t>
            </a:r>
            <a:r>
              <a:rPr lang="en-US" sz="4400" dirty="0" err="1"/>
              <a:t>Huia</a:t>
            </a:r>
            <a:r>
              <a:rPr lang="en-US" sz="4400" dirty="0"/>
              <a:t> Te Awe Kotuku – Don’t trample on the </a:t>
            </a:r>
            <a:r>
              <a:rPr lang="en-US" sz="4400" dirty="0" smtClean="0"/>
              <a:t> integrity [</a:t>
            </a:r>
            <a:r>
              <a:rPr lang="en-US" sz="4400" dirty="0" err="1" smtClean="0"/>
              <a:t>mana</a:t>
            </a:r>
            <a:r>
              <a:rPr lang="en-US" sz="4400" dirty="0" smtClean="0"/>
              <a:t>] </a:t>
            </a:r>
            <a:r>
              <a:rPr lang="en-US" sz="4400" dirty="0"/>
              <a:t>of the </a:t>
            </a:r>
            <a:r>
              <a:rPr lang="en-US" sz="4400" dirty="0" smtClean="0"/>
              <a:t>people”</a:t>
            </a:r>
            <a:r>
              <a:rPr lang="en-US" sz="4400" dirty="0"/>
              <a:t> </a:t>
            </a:r>
            <a:r>
              <a:rPr lang="en-US" dirty="0" smtClean="0">
                <a:sym typeface="Wingdings"/>
              </a:rPr>
              <a:t></a:t>
            </a:r>
            <a:r>
              <a:rPr lang="en-US" dirty="0" smtClean="0"/>
              <a:t> </a:t>
            </a:r>
            <a:r>
              <a:rPr lang="en-US" dirty="0"/>
              <a:t>Tuhiwai Smith 1999: </a:t>
            </a:r>
            <a:r>
              <a:rPr lang="en-US" dirty="0" smtClean="0"/>
              <a:t>120, bracketed addition, mine</a:t>
            </a:r>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43</a:t>
            </a:fld>
            <a:endParaRPr lang="en-US"/>
          </a:p>
        </p:txBody>
      </p:sp>
    </p:spTree>
    <p:extLst>
      <p:ext uri="{BB962C8B-B14F-4D97-AF65-F5344CB8AC3E}">
        <p14:creationId xmlns:p14="http://schemas.microsoft.com/office/powerpoint/2010/main" val="17522578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mtClean="0">
                <a:ea typeface="ＭＳ Ｐゴシック" pitchFamily="34" charset="-128"/>
              </a:rPr>
              <a:t>LIVING STORY EXERCISE</a:t>
            </a:r>
          </a:p>
        </p:txBody>
      </p:sp>
      <p:sp>
        <p:nvSpPr>
          <p:cNvPr id="57347" name="Content Placeholder 2"/>
          <p:cNvSpPr>
            <a:spLocks noGrp="1"/>
          </p:cNvSpPr>
          <p:nvPr>
            <p:ph idx="1"/>
          </p:nvPr>
        </p:nvSpPr>
        <p:spPr/>
        <p:txBody>
          <a:bodyPr/>
          <a:lstStyle/>
          <a:p>
            <a:pPr marL="514350" indent="-514350" eaLnBrk="1" hangingPunct="1">
              <a:lnSpc>
                <a:spcPct val="90000"/>
              </a:lnSpc>
              <a:buFont typeface="Arial" pitchFamily="34" charset="0"/>
              <a:buNone/>
            </a:pPr>
            <a:r>
              <a:rPr lang="en-US" dirty="0" smtClean="0">
                <a:ea typeface="ＭＳ Ｐゴシック" pitchFamily="34" charset="-128"/>
              </a:rPr>
              <a:t>In Pairs,  One person tells a Living Story WEB that is several of these:</a:t>
            </a:r>
            <a:r>
              <a:rPr lang="en-US" sz="3600" dirty="0" smtClean="0">
                <a:solidFill>
                  <a:schemeClr val="accent2"/>
                </a:solidFill>
                <a:ea typeface="ＭＳ Ｐゴシック" pitchFamily="34" charset="-128"/>
              </a:rPr>
              <a:t> </a:t>
            </a:r>
            <a:r>
              <a:rPr lang="en-US" sz="2400" dirty="0" smtClean="0">
                <a:solidFill>
                  <a:schemeClr val="accent2"/>
                </a:solidFill>
                <a:ea typeface="ＭＳ Ｐゴシック" pitchFamily="34" charset="-128"/>
              </a:rPr>
              <a:t>Dispersed, Polylogical, Web of Relationships, Multi-plotted, Non-linear, Now &amp; Here, In the Middle; living stories are </a:t>
            </a:r>
            <a:r>
              <a:rPr lang="en-US" sz="2400" dirty="0" err="1" smtClean="0">
                <a:solidFill>
                  <a:schemeClr val="accent2"/>
                </a:solidFill>
                <a:ea typeface="ＭＳ Ｐゴシック" pitchFamily="34" charset="-128"/>
              </a:rPr>
              <a:t>relationalities</a:t>
            </a:r>
            <a:r>
              <a:rPr lang="en-US" sz="2400" dirty="0" smtClean="0">
                <a:solidFill>
                  <a:schemeClr val="accent2"/>
                </a:solidFill>
                <a:ea typeface="ＭＳ Ｐゴシック" pitchFamily="34" charset="-128"/>
              </a:rPr>
              <a:t> </a:t>
            </a:r>
            <a:endParaRPr lang="en-US" sz="2400" dirty="0" smtClean="0">
              <a:ea typeface="ＭＳ Ｐゴシック" pitchFamily="34" charset="-128"/>
            </a:endParaRPr>
          </a:p>
          <a:p>
            <a:pPr marL="514350" indent="-514350" eaLnBrk="1" hangingPunct="1">
              <a:buFont typeface="Arial" pitchFamily="34" charset="0"/>
              <a:buNone/>
            </a:pPr>
            <a:r>
              <a:rPr lang="en-US" sz="2800" dirty="0" smtClean="0">
                <a:ea typeface="ＭＳ Ｐゴシック" pitchFamily="34" charset="-128"/>
              </a:rPr>
              <a:t>LISTENER/ELICITOR- How does one living story lead to another, to yet another, as web of relationality unfolds</a:t>
            </a:r>
          </a:p>
        </p:txBody>
      </p:sp>
      <p:sp>
        <p:nvSpPr>
          <p:cNvPr id="2" name="Slide Number Placeholder 1"/>
          <p:cNvSpPr>
            <a:spLocks noGrp="1"/>
          </p:cNvSpPr>
          <p:nvPr>
            <p:ph type="sldNum" sz="quarter" idx="12"/>
          </p:nvPr>
        </p:nvSpPr>
        <p:spPr/>
        <p:txBody>
          <a:bodyPr/>
          <a:lstStyle/>
          <a:p>
            <a:fld id="{D12AA694-00EB-4F4B-AABB-6F50FB178914}" type="slidenum">
              <a:rPr lang="en-US" smtClean="0"/>
              <a:t>44</a:t>
            </a:fld>
            <a:endParaRPr lang="en-US"/>
          </a:p>
        </p:txBody>
      </p:sp>
    </p:spTree>
    <p:extLst>
      <p:ext uri="{BB962C8B-B14F-4D97-AF65-F5344CB8AC3E}">
        <p14:creationId xmlns:p14="http://schemas.microsoft.com/office/powerpoint/2010/main" val="30718885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2AA694-00EB-4F4B-AABB-6F50FB178914}" type="slidenum">
              <a:rPr lang="en-US" smtClean="0"/>
              <a:t>45</a:t>
            </a:fld>
            <a:endParaRPr lang="en-US"/>
          </a:p>
        </p:txBody>
      </p:sp>
      <p:pic>
        <p:nvPicPr>
          <p:cNvPr id="4" name="Picture 3"/>
          <p:cNvPicPr>
            <a:picLocks noChangeAspect="1"/>
          </p:cNvPicPr>
          <p:nvPr/>
        </p:nvPicPr>
        <p:blipFill>
          <a:blip r:embed="rId2"/>
          <a:stretch>
            <a:fillRect/>
          </a:stretch>
        </p:blipFill>
        <p:spPr>
          <a:xfrm>
            <a:off x="0" y="18288"/>
            <a:ext cx="7877549" cy="6858001"/>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949" y="18288"/>
            <a:ext cx="1543051" cy="23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5983" y="1844630"/>
            <a:ext cx="1197059" cy="523220"/>
          </a:xfrm>
          <a:prstGeom prst="rect">
            <a:avLst/>
          </a:prstGeom>
          <a:solidFill>
            <a:srgbClr val="EAC968"/>
          </a:solidFill>
        </p:spPr>
        <p:txBody>
          <a:bodyPr wrap="square" rtlCol="0">
            <a:spAutoFit/>
          </a:bodyPr>
          <a:lstStyle/>
          <a:p>
            <a:r>
              <a:rPr lang="en-US" sz="1400" dirty="0" smtClean="0">
                <a:latin typeface="Arial Black"/>
                <a:cs typeface="Arial Black"/>
              </a:rPr>
              <a:t>BAKHTIN</a:t>
            </a:r>
          </a:p>
          <a:p>
            <a:endParaRPr lang="en-US" sz="1400" dirty="0">
              <a:latin typeface="Arial Black"/>
              <a:cs typeface="Arial Black"/>
            </a:endParaRPr>
          </a:p>
        </p:txBody>
      </p:sp>
      <p:pic>
        <p:nvPicPr>
          <p:cNvPr id="6" name="Picture 5"/>
          <p:cNvPicPr>
            <a:picLocks noChangeAspect="1"/>
          </p:cNvPicPr>
          <p:nvPr/>
        </p:nvPicPr>
        <p:blipFill>
          <a:blip r:embed="rId4"/>
          <a:stretch>
            <a:fillRect/>
          </a:stretch>
        </p:blipFill>
        <p:spPr>
          <a:xfrm>
            <a:off x="4897613" y="3422650"/>
            <a:ext cx="1102282" cy="386514"/>
          </a:xfrm>
          <a:prstGeom prst="rect">
            <a:avLst/>
          </a:prstGeom>
        </p:spPr>
      </p:pic>
    </p:spTree>
    <p:extLst>
      <p:ext uri="{BB962C8B-B14F-4D97-AF65-F5344CB8AC3E}">
        <p14:creationId xmlns:p14="http://schemas.microsoft.com/office/powerpoint/2010/main" val="19056713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0" name="Rectangle 104"/>
          <p:cNvSpPr>
            <a:spLocks noGrp="1" noChangeArrowheads="1"/>
          </p:cNvSpPr>
          <p:nvPr>
            <p:ph type="title"/>
          </p:nvPr>
        </p:nvSpPr>
        <p:spPr>
          <a:xfrm>
            <a:off x="406400" y="171450"/>
            <a:ext cx="8280400" cy="867966"/>
          </a:xfrm>
        </p:spPr>
        <p:txBody>
          <a:bodyPr/>
          <a:lstStyle/>
          <a:p>
            <a:r>
              <a:rPr lang="en-US" sz="2800">
                <a:solidFill>
                  <a:schemeClr val="tx1"/>
                </a:solidFill>
              </a:rPr>
              <a:t>Table 1.1 Antenarrative Approaches</a:t>
            </a:r>
          </a:p>
        </p:txBody>
      </p:sp>
      <p:graphicFrame>
        <p:nvGraphicFramePr>
          <p:cNvPr id="9483" name="Group 267"/>
          <p:cNvGraphicFramePr>
            <a:graphicFrameLocks noGrp="1"/>
          </p:cNvGraphicFramePr>
          <p:nvPr>
            <p:ph type="tbl" idx="1"/>
            <p:extLst>
              <p:ext uri="{D42A27DB-BD31-4B8C-83A1-F6EECF244321}">
                <p14:modId xmlns:p14="http://schemas.microsoft.com/office/powerpoint/2010/main" val="2665664393"/>
              </p:ext>
            </p:extLst>
          </p:nvPr>
        </p:nvGraphicFramePr>
        <p:xfrm>
          <a:off x="203200" y="926307"/>
          <a:ext cx="8737600" cy="5509975"/>
        </p:xfrm>
        <a:graphic>
          <a:graphicData uri="http://schemas.openxmlformats.org/drawingml/2006/table">
            <a:tbl>
              <a:tblPr/>
              <a:tblGrid>
                <a:gridCol w="1860551"/>
                <a:gridCol w="6877049"/>
              </a:tblGrid>
              <a:tr h="5257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48" charset="0"/>
                          <a:cs typeface="Times New Roman" pitchFamily="-48" charset="0"/>
                        </a:rPr>
                        <a:t>1  .Deconstruction	</a:t>
                      </a:r>
                      <a:endParaRPr kumimoji="0" lang="en-US" sz="36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It is antenarrative in action, in ongoing acts of narrative self-deconstruction. The narrative is not fixed, but moves and flows with networks of embedded meaning. The analyst joins in the antenarrative by becoming part of the ongoing textual deconstruction of interpenetrating processes and weaves of reconstructing, </a:t>
                      </a:r>
                      <a:r>
                        <a:rPr kumimoji="0" lang="en-US" sz="800" b="0" i="0" u="none" strike="noStrike" cap="none" normalizeH="0" baseline="0" dirty="0" err="1" smtClean="0">
                          <a:ln>
                            <a:noFill/>
                          </a:ln>
                          <a:solidFill>
                            <a:schemeClr val="tx1"/>
                          </a:solidFill>
                          <a:effectLst/>
                          <a:latin typeface="Times New Roman" pitchFamily="-48" charset="0"/>
                          <a:cs typeface="Times New Roman" pitchFamily="-48" charset="0"/>
                        </a:rPr>
                        <a:t>unravelling</a:t>
                      </a: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 and constructing stories.</a:t>
                      </a:r>
                      <a:endParaRPr kumimoji="0" lang="en-US" sz="14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7543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48" charset="0"/>
                          <a:cs typeface="Times New Roman" pitchFamily="-48" charset="0"/>
                        </a:rPr>
                        <a:t>2.  Grand narrative</a:t>
                      </a:r>
                      <a:endParaRPr kumimoji="0" lang="en-US" sz="36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48" charset="0"/>
                          <a:cs typeface="Times New Roman" pitchFamily="-48" charset="0"/>
                        </a:rPr>
                        <a:t>It is antenarrative in how one story can be told in ways that erase a prior way of telling the story. The ambition is to shatter grand narrative into many small stories and to problematize any linear mono-voiced grand narrative of the past by replacing it with an open polysemous (many-meanings) and multivocal (many-voiced) web of little stories. Not everyone wants grand narratives banished, which gives the tension between dominant or grand narrative, and the ante-narrating of little stories.</a:t>
                      </a:r>
                      <a:endParaRPr kumimoji="0" lang="en-US" sz="14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8686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48" charset="0"/>
                          <a:cs typeface="Times New Roman" pitchFamily="-48" charset="0"/>
                        </a:rPr>
                        <a:t>3  Microstoria</a:t>
                      </a:r>
                      <a:endParaRPr kumimoji="0" lang="en-US" sz="36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Antenarrative because they are quite against the narrating in deconstruction, postmodern, grounded theory, and </a:t>
                      </a:r>
                      <a:r>
                        <a:rPr kumimoji="0" lang="en-US" sz="800" b="0" i="0" u="none" strike="noStrike" cap="none" normalizeH="0" baseline="0" dirty="0" err="1" smtClean="0">
                          <a:ln>
                            <a:noFill/>
                          </a:ln>
                          <a:solidFill>
                            <a:schemeClr val="tx1"/>
                          </a:solidFill>
                          <a:effectLst/>
                          <a:latin typeface="Times New Roman" pitchFamily="-48" charset="0"/>
                          <a:cs typeface="Times New Roman" pitchFamily="-48" charset="0"/>
                        </a:rPr>
                        <a:t>macro¬history</a:t>
                      </a: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 They prefer to situate their 'little' story approach in Peircean 'abduction' (abduction stands between induction and deduction). They prefer local antenarrative knowledge, the 'little people's' histories and seem to ignore the macro narrative 'great man' accounts that are so fashionable in organization studies. Finally they resist interpreting 'little' people's stories of times long past into contemporary modern or postmodern narrative fashion.</a:t>
                      </a:r>
                      <a:endParaRPr kumimoji="0" lang="en-US" sz="14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5417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48" charset="0"/>
                          <a:cs typeface="Times New Roman" pitchFamily="-48" charset="0"/>
                        </a:rPr>
                        <a:t>4.  Story network</a:t>
                      </a:r>
                      <a:endParaRPr kumimoji="0" lang="en-US" sz="36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Stories can become nodes or links in a narrative network analysis, mere architectural display. By contrast, in antenarrative analysis the analyst traces the storytelling behavior in the organizing situation. The organization is seen as a storytelling system in which stories are the medium of exchange. Antenarrative focuses on the ground that moves not on the map and analytic portrayal.</a:t>
                      </a:r>
                      <a:endParaRPr kumimoji="0" lang="en-US" sz="14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5257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48" charset="0"/>
                          <a:cs typeface="Times New Roman" pitchFamily="-48" charset="0"/>
                        </a:rPr>
                        <a:t>5.  Intertextuality</a:t>
                      </a:r>
                      <a:endParaRPr kumimoji="0" lang="en-US" sz="36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48" charset="0"/>
                          <a:cs typeface="Times New Roman" pitchFamily="-48" charset="0"/>
                        </a:rPr>
                        <a:t>It posits its own antenarrative network, a dialogic conversation among writers and readers of texts. Intertextuality gets at the process issues that narrative network analysis seems to miss. Intertext is a plurality, the polyphony of voices, a veritable textual system that is stereographic and almost living to use Barthes images.</a:t>
                      </a:r>
                      <a:endParaRPr kumimoji="0" lang="en-US" sz="14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640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48" charset="0"/>
                          <a:cs typeface="Times New Roman" pitchFamily="-48" charset="0"/>
                        </a:rPr>
                        <a:t>6.  Causality</a:t>
                      </a:r>
                      <a:endParaRPr kumimoji="0" lang="en-US" sz="36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The antenarrative alternative is to study situated acts of storytelling that retrospectively erect and re-erect causality attributions. The causal field is messy and often unfathomable, and acts of narration camouflage the antenarrative fabric. To study the non-linear antenarrative pathways of story reconstruction before retrospective sense making is an alternative to causal map methodology.</a:t>
                      </a:r>
                      <a:endParaRPr kumimoji="0" lang="en-US" sz="14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5257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48" charset="0"/>
                          <a:cs typeface="Times New Roman" pitchFamily="-48" charset="0"/>
                        </a:rPr>
                        <a:t>7.  Plot</a:t>
                      </a:r>
                      <a:endParaRPr kumimoji="0" lang="en-US" sz="36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48" charset="0"/>
                          <a:cs typeface="Times New Roman" pitchFamily="-48" charset="0"/>
                        </a:rPr>
                        <a:t>Plot analysis is based in Ricoeur's theory of </a:t>
                      </a:r>
                      <a:r>
                        <a:rPr kumimoji="0" lang="en-US" sz="800" b="0" i="1" u="none" strike="noStrike" cap="none" normalizeH="0" baseline="0" smtClean="0">
                          <a:ln>
                            <a:noFill/>
                          </a:ln>
                          <a:solidFill>
                            <a:schemeClr val="tx1"/>
                          </a:solidFill>
                          <a:effectLst/>
                          <a:latin typeface="Times New Roman" pitchFamily="-48" charset="0"/>
                          <a:cs typeface="Times New Roman" pitchFamily="-48" charset="0"/>
                        </a:rPr>
                        <a:t>em</a:t>
                      </a:r>
                      <a:r>
                        <a:rPr kumimoji="0" lang="en-US" sz="800" b="0" i="0" u="none" strike="noStrike" cap="none" normalizeH="0" baseline="0" smtClean="0">
                          <a:ln>
                            <a:noFill/>
                          </a:ln>
                          <a:solidFill>
                            <a:schemeClr val="tx1"/>
                          </a:solidFill>
                          <a:effectLst/>
                          <a:latin typeface="Times New Roman" pitchFamily="-48" charset="0"/>
                          <a:cs typeface="Times New Roman" pitchFamily="-48" charset="0"/>
                        </a:rPr>
                        <a:t>plot</a:t>
                      </a:r>
                      <a:r>
                        <a:rPr kumimoji="0" lang="en-US" sz="800" b="0" i="1" u="none" strike="noStrike" cap="none" normalizeH="0" baseline="0" smtClean="0">
                          <a:ln>
                            <a:noFill/>
                          </a:ln>
                          <a:solidFill>
                            <a:schemeClr val="tx1"/>
                          </a:solidFill>
                          <a:effectLst/>
                          <a:latin typeface="Times New Roman" pitchFamily="-48" charset="0"/>
                          <a:cs typeface="Times New Roman" pitchFamily="-48" charset="0"/>
                        </a:rPr>
                        <a:t>ment</a:t>
                      </a:r>
                      <a:r>
                        <a:rPr kumimoji="0" lang="en-US" sz="800" b="0" i="0" u="none" strike="noStrike" cap="none" normalizeH="0" baseline="0" smtClean="0">
                          <a:ln>
                            <a:noFill/>
                          </a:ln>
                          <a:solidFill>
                            <a:schemeClr val="tx1"/>
                          </a:solidFill>
                          <a:effectLst/>
                          <a:latin typeface="Times New Roman" pitchFamily="-48" charset="0"/>
                          <a:cs typeface="Times New Roman" pitchFamily="-48" charset="0"/>
                        </a:rPr>
                        <a:t>, which allows for conditions of antenarrative, such as when there is not sufficient pre-understanding or coherence to grasp together a plot. Relevant to organization studies are questions of who gets to author the narrative in emplotments of complex organizations and what other emplotments are feasible?</a:t>
                      </a:r>
                      <a:endParaRPr kumimoji="0" lang="en-US" sz="1400" b="0" i="0" u="none" strike="noStrike" cap="none" normalizeH="0" baseline="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48" charset="0"/>
                          <a:cs typeface="Times New Roman" pitchFamily="-48" charset="0"/>
                        </a:rPr>
                        <a:t>8.  Theme</a:t>
                      </a:r>
                      <a:endParaRPr kumimoji="0" lang="en-US" sz="36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48" charset="0"/>
                          <a:cs typeface="Times New Roman" pitchFamily="-48" charset="0"/>
                        </a:rPr>
                        <a:t>An antenarrative approach to theme is opposed to taxonomic classification. Taxonomy cells are little narrative cells to trap stories. Antenarrative cannot be caged in taxonomy or the hierarchy of classification. Antenarrative highlights the storytelling moves and flows beyond such limits. Theme analysis would divest story of time, place, plurality and connectivity. Theme and taxonomy from an antenarrative view are a terrorist discourse, an analysis reduced to stereotypes, and a foreclosure on storytelling polysemy and a degradation of living exchange. It is the excess and in-between of theme analysis that concerns us here. Beyond the logic of theme the cells of taxonomy are the messy plenitude. Antenarrative theme analysis steps outside containment to engage fragmentation, becoming and undoing.</a:t>
                      </a:r>
                      <a:endParaRPr kumimoji="0" lang="en-US" sz="1400" b="0" i="0" u="none" strike="noStrike" cap="none" normalizeH="0" baseline="0" dirty="0" smtClean="0">
                        <a:ln>
                          <a:noFill/>
                        </a:ln>
                        <a:solidFill>
                          <a:schemeClr val="tx1"/>
                        </a:solidFill>
                        <a:effectLst/>
                        <a:latin typeface="Arial" charset="0"/>
                      </a:endParaRPr>
                    </a:p>
                  </a:txBody>
                  <a:tcPr marL="121920" marR="12192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
        <p:nvSpPr>
          <p:cNvPr id="34" name="Footer Placeholder 4"/>
          <p:cNvSpPr>
            <a:spLocks noGrp="1"/>
          </p:cNvSpPr>
          <p:nvPr>
            <p:ph type="ftr" sz="quarter" idx="11"/>
          </p:nvPr>
        </p:nvSpPr>
        <p:spPr/>
        <p:txBody>
          <a:bodyPr/>
          <a:lstStyle/>
          <a:p>
            <a:r>
              <a:rPr lang="en-US"/>
              <a:t>Copyright D. M. Boje 2007</a:t>
            </a:r>
          </a:p>
        </p:txBody>
      </p:sp>
      <p:sp>
        <p:nvSpPr>
          <p:cNvPr id="35" name="Slide Number Placeholder 5"/>
          <p:cNvSpPr>
            <a:spLocks noGrp="1"/>
          </p:cNvSpPr>
          <p:nvPr>
            <p:ph type="sldNum" sz="quarter" idx="12"/>
          </p:nvPr>
        </p:nvSpPr>
        <p:spPr/>
        <p:txBody>
          <a:bodyPr/>
          <a:lstStyle/>
          <a:p>
            <a:fld id="{B52425C7-0392-49C6-BFE4-B901F4CFF61D}" type="slidenum">
              <a:rPr lang="en-US"/>
              <a:pPr/>
              <a:t>46</a:t>
            </a:fld>
            <a:endParaRPr lang="en-US"/>
          </a:p>
        </p:txBody>
      </p:sp>
      <p:sp>
        <p:nvSpPr>
          <p:cNvPr id="9482" name="Text Box 266"/>
          <p:cNvSpPr txBox="1">
            <a:spLocks noChangeArrowheads="1"/>
          </p:cNvSpPr>
          <p:nvPr/>
        </p:nvSpPr>
        <p:spPr bwMode="auto">
          <a:xfrm>
            <a:off x="2768600" y="6515100"/>
            <a:ext cx="2937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Sage publications 2001:10-11</a:t>
            </a:r>
          </a:p>
        </p:txBody>
      </p:sp>
    </p:spTree>
    <p:extLst>
      <p:ext uri="{BB962C8B-B14F-4D97-AF65-F5344CB8AC3E}">
        <p14:creationId xmlns:p14="http://schemas.microsoft.com/office/powerpoint/2010/main" val="177787743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2AA694-00EB-4F4B-AABB-6F50FB178914}" type="slidenum">
              <a:rPr lang="en-US" smtClean="0"/>
              <a:t>47</a:t>
            </a:fld>
            <a:endParaRPr lang="en-US"/>
          </a:p>
        </p:txBody>
      </p:sp>
      <p:pic>
        <p:nvPicPr>
          <p:cNvPr id="4" name="Picture 3"/>
          <p:cNvPicPr>
            <a:picLocks noChangeAspect="1"/>
          </p:cNvPicPr>
          <p:nvPr/>
        </p:nvPicPr>
        <p:blipFill>
          <a:blip r:embed="rId2"/>
          <a:stretch>
            <a:fillRect/>
          </a:stretch>
        </p:blipFill>
        <p:spPr>
          <a:xfrm>
            <a:off x="0" y="0"/>
            <a:ext cx="7160664" cy="7026153"/>
          </a:xfrm>
          <a:prstGeom prst="rect">
            <a:avLst/>
          </a:prstGeom>
        </p:spPr>
      </p:pic>
      <p:pic>
        <p:nvPicPr>
          <p:cNvPr id="5" name="Picture 4"/>
          <p:cNvPicPr>
            <a:picLocks noChangeAspect="1"/>
          </p:cNvPicPr>
          <p:nvPr/>
        </p:nvPicPr>
        <p:blipFill>
          <a:blip r:embed="rId3"/>
          <a:stretch>
            <a:fillRect/>
          </a:stretch>
        </p:blipFill>
        <p:spPr>
          <a:xfrm>
            <a:off x="6915856" y="3673750"/>
            <a:ext cx="2228144" cy="3184250"/>
          </a:xfrm>
          <a:prstGeom prst="rect">
            <a:avLst/>
          </a:prstGeom>
        </p:spPr>
      </p:pic>
    </p:spTree>
    <p:extLst>
      <p:ext uri="{BB962C8B-B14F-4D97-AF65-F5344CB8AC3E}">
        <p14:creationId xmlns:p14="http://schemas.microsoft.com/office/powerpoint/2010/main" val="21425065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2AA694-00EB-4F4B-AABB-6F50FB178914}" type="slidenum">
              <a:rPr lang="en-US" smtClean="0"/>
              <a:t>48</a:t>
            </a:fld>
            <a:endParaRPr lang="en-US"/>
          </a:p>
        </p:txBody>
      </p:sp>
      <p:pic>
        <p:nvPicPr>
          <p:cNvPr id="4" name="Picture 3"/>
          <p:cNvPicPr>
            <a:picLocks noChangeAspect="1"/>
          </p:cNvPicPr>
          <p:nvPr/>
        </p:nvPicPr>
        <p:blipFill>
          <a:blip r:embed="rId2"/>
          <a:stretch>
            <a:fillRect/>
          </a:stretch>
        </p:blipFill>
        <p:spPr>
          <a:xfrm>
            <a:off x="0" y="18288"/>
            <a:ext cx="6992508" cy="6839712"/>
          </a:xfrm>
          <a:prstGeom prst="rect">
            <a:avLst/>
          </a:prstGeom>
        </p:spPr>
      </p:pic>
      <p:pic>
        <p:nvPicPr>
          <p:cNvPr id="5" name="Picture 4"/>
          <p:cNvPicPr>
            <a:picLocks noChangeAspect="1"/>
          </p:cNvPicPr>
          <p:nvPr/>
        </p:nvPicPr>
        <p:blipFill>
          <a:blip r:embed="rId3"/>
          <a:stretch>
            <a:fillRect/>
          </a:stretch>
        </p:blipFill>
        <p:spPr>
          <a:xfrm>
            <a:off x="6898496" y="1"/>
            <a:ext cx="2156604" cy="2435412"/>
          </a:xfrm>
          <a:prstGeom prst="rect">
            <a:avLst/>
          </a:prstGeom>
        </p:spPr>
      </p:pic>
      <p:pic>
        <p:nvPicPr>
          <p:cNvPr id="9" name="Picture 8"/>
          <p:cNvPicPr>
            <a:picLocks noChangeAspect="1"/>
          </p:cNvPicPr>
          <p:nvPr/>
        </p:nvPicPr>
        <p:blipFill>
          <a:blip r:embed="rId4"/>
          <a:stretch>
            <a:fillRect/>
          </a:stretch>
        </p:blipFill>
        <p:spPr>
          <a:xfrm>
            <a:off x="6945814" y="2435413"/>
            <a:ext cx="2109286" cy="1882587"/>
          </a:xfrm>
          <a:prstGeom prst="rect">
            <a:avLst/>
          </a:prstGeom>
        </p:spPr>
      </p:pic>
      <p:pic>
        <p:nvPicPr>
          <p:cNvPr id="10" name="Picture 9"/>
          <p:cNvPicPr>
            <a:picLocks noChangeAspect="1"/>
          </p:cNvPicPr>
          <p:nvPr/>
        </p:nvPicPr>
        <p:blipFill>
          <a:blip r:embed="rId5"/>
          <a:stretch>
            <a:fillRect/>
          </a:stretch>
        </p:blipFill>
        <p:spPr>
          <a:xfrm>
            <a:off x="6838046" y="4318000"/>
            <a:ext cx="2305954" cy="2420471"/>
          </a:xfrm>
          <a:prstGeom prst="rect">
            <a:avLst/>
          </a:prstGeom>
        </p:spPr>
      </p:pic>
    </p:spTree>
    <p:extLst>
      <p:ext uri="{BB962C8B-B14F-4D97-AF65-F5344CB8AC3E}">
        <p14:creationId xmlns:p14="http://schemas.microsoft.com/office/powerpoint/2010/main" val="13443649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228600"/>
            <a:ext cx="7772400" cy="525066"/>
          </a:xfrm>
        </p:spPr>
        <p:txBody>
          <a:bodyPr>
            <a:normAutofit fontScale="90000"/>
          </a:bodyPr>
          <a:lstStyle/>
          <a:p>
            <a:r>
              <a:rPr lang="en-US" dirty="0" smtClean="0"/>
              <a:t>Deconstruction </a:t>
            </a:r>
            <a:r>
              <a:rPr lang="en-US" sz="4900" dirty="0" smtClean="0"/>
              <a:t>(Boje, 2008b)</a:t>
            </a:r>
            <a:endParaRPr lang="en-US" dirty="0"/>
          </a:p>
        </p:txBody>
      </p:sp>
      <p:sp>
        <p:nvSpPr>
          <p:cNvPr id="6" name="Slide Number Placeholder 5"/>
          <p:cNvSpPr>
            <a:spLocks noGrp="1"/>
          </p:cNvSpPr>
          <p:nvPr>
            <p:ph type="sldNum" sz="quarter" idx="12"/>
          </p:nvPr>
        </p:nvSpPr>
        <p:spPr/>
        <p:txBody>
          <a:bodyPr/>
          <a:lstStyle/>
          <a:p>
            <a:fld id="{A0D5F0C3-B557-4210-9A9F-1546587F4C4F}" type="slidenum">
              <a:rPr lang="en-US"/>
              <a:pPr/>
              <a:t>49</a:t>
            </a:fld>
            <a:endParaRPr lang="en-US"/>
          </a:p>
        </p:txBody>
      </p:sp>
      <p:graphicFrame>
        <p:nvGraphicFramePr>
          <p:cNvPr id="51205" name="Object 5"/>
          <p:cNvGraphicFramePr>
            <a:graphicFrameLocks noChangeAspect="1"/>
          </p:cNvGraphicFramePr>
          <p:nvPr>
            <p:extLst>
              <p:ext uri="{D42A27DB-BD31-4B8C-83A1-F6EECF244321}">
                <p14:modId xmlns:p14="http://schemas.microsoft.com/office/powerpoint/2010/main" val="417217878"/>
              </p:ext>
            </p:extLst>
          </p:nvPr>
        </p:nvGraphicFramePr>
        <p:xfrm>
          <a:off x="265113" y="866775"/>
          <a:ext cx="8782050" cy="5919788"/>
        </p:xfrm>
        <a:graphic>
          <a:graphicData uri="http://schemas.openxmlformats.org/presentationml/2006/ole">
            <mc:AlternateContent xmlns:mc="http://schemas.openxmlformats.org/markup-compatibility/2006">
              <mc:Choice xmlns:v="urn:schemas-microsoft-com:vml" Requires="v">
                <p:oleObj spid="_x0000_s1060" name="Document" r:id="rId4" imgW="6178281" imgH="6837957" progId="Word.Document.8">
                  <p:embed/>
                </p:oleObj>
              </mc:Choice>
              <mc:Fallback>
                <p:oleObj name="Document" r:id="rId4" imgW="6178281" imgH="6837957" progId="Word.Document.8">
                  <p:embed/>
                  <p:pic>
                    <p:nvPicPr>
                      <p:cNvPr id="0" name=""/>
                      <p:cNvPicPr>
                        <a:picLocks noChangeAspect="1" noChangeArrowheads="1"/>
                      </p:cNvPicPr>
                      <p:nvPr/>
                    </p:nvPicPr>
                    <p:blipFill>
                      <a:blip r:embed="rId5"/>
                      <a:srcRect/>
                      <a:stretch>
                        <a:fillRect/>
                      </a:stretch>
                    </p:blipFill>
                    <p:spPr bwMode="auto">
                      <a:xfrm>
                        <a:off x="265113" y="866775"/>
                        <a:ext cx="8782050" cy="591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241575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06663" y="274638"/>
            <a:ext cx="6180137" cy="1143000"/>
          </a:xfrm>
        </p:spPr>
        <p:txBody>
          <a:bodyPr/>
          <a:lstStyle/>
          <a:p>
            <a:pPr eaLnBrk="1" hangingPunct="1"/>
            <a:r>
              <a:rPr lang="en-US" sz="4800" dirty="0" smtClean="0">
                <a:ea typeface="ＭＳ Ｐゴシック" pitchFamily="34" charset="-128"/>
              </a:rPr>
              <a:t>Western NARRATIVE </a:t>
            </a:r>
            <a:r>
              <a:rPr lang="en-US" sz="4800" dirty="0" smtClean="0">
                <a:ea typeface="ＭＳ Ｐゴシック" pitchFamily="34" charset="-128"/>
              </a:rPr>
              <a:t>IS </a:t>
            </a:r>
            <a:r>
              <a:rPr lang="en-US" sz="4800" dirty="0" smtClean="0">
                <a:ea typeface="ＭＳ Ｐゴシック" pitchFamily="34" charset="-128"/>
              </a:rPr>
              <a:t>too LINEAR</a:t>
            </a:r>
            <a:endParaRPr lang="en-US" sz="4800" dirty="0" smtClean="0">
              <a:ea typeface="ＭＳ Ｐゴシック" pitchFamily="34" charset="-128"/>
            </a:endParaRPr>
          </a:p>
        </p:txBody>
      </p:sp>
      <p:sp>
        <p:nvSpPr>
          <p:cNvPr id="26627" name="Rectangle 3"/>
          <p:cNvSpPr>
            <a:spLocks noGrp="1" noChangeArrowheads="1"/>
          </p:cNvSpPr>
          <p:nvPr>
            <p:ph idx="1"/>
          </p:nvPr>
        </p:nvSpPr>
        <p:spPr>
          <a:xfrm>
            <a:off x="457200" y="1981200"/>
            <a:ext cx="8229600" cy="1600200"/>
          </a:xfrm>
        </p:spPr>
        <p:txBody>
          <a:bodyPr>
            <a:normAutofit fontScale="92500"/>
          </a:bodyPr>
          <a:lstStyle/>
          <a:p>
            <a:pPr lvl="2" eaLnBrk="1" hangingPunct="1">
              <a:buFontTx/>
              <a:buNone/>
            </a:pPr>
            <a:r>
              <a:rPr lang="en-US" sz="3200" dirty="0" smtClean="0">
                <a:latin typeface="Times" pitchFamily="80" charset="0"/>
                <a:ea typeface="ＭＳ Ｐゴシック" pitchFamily="34" charset="-128"/>
              </a:rPr>
              <a:t>Narrative requires story to be “… a whole … a whole is that which has beginning, middle, and end” </a:t>
            </a:r>
            <a:r>
              <a:rPr lang="en-US" dirty="0" smtClean="0">
                <a:latin typeface="Times" pitchFamily="80" charset="0"/>
                <a:ea typeface="ＭＳ Ｐゴシック" pitchFamily="34" charset="-128"/>
              </a:rPr>
              <a:t>(Aristotle, 350 BCE: 1450b: 25, p. 233).</a:t>
            </a:r>
            <a:endParaRPr lang="en-US" i="1" dirty="0" smtClean="0">
              <a:latin typeface="Times" pitchFamily="80" charset="0"/>
              <a:ea typeface="ＭＳ Ｐゴシック" pitchFamily="34" charset="-128"/>
            </a:endParaRPr>
          </a:p>
          <a:p>
            <a:pPr eaLnBrk="1" hangingPunct="1">
              <a:buFont typeface="Arial" pitchFamily="34" charset="0"/>
              <a:buNone/>
            </a:pPr>
            <a:endParaRPr lang="en-US" dirty="0" smtClean="0">
              <a:ea typeface="ＭＳ Ｐゴシック" pitchFamily="34" charset="-128"/>
            </a:endParaRPr>
          </a:p>
        </p:txBody>
      </p:sp>
      <p:sp>
        <p:nvSpPr>
          <p:cNvPr id="2" name="Slide Number Placeholder 1"/>
          <p:cNvSpPr>
            <a:spLocks noGrp="1"/>
          </p:cNvSpPr>
          <p:nvPr>
            <p:ph type="sldNum" sz="quarter" idx="12"/>
          </p:nvPr>
        </p:nvSpPr>
        <p:spPr/>
        <p:txBody>
          <a:bodyPr/>
          <a:lstStyle/>
          <a:p>
            <a:fld id="{D12AA694-00EB-4F4B-AABB-6F50FB178914}" type="slidenum">
              <a:rPr lang="en-US" smtClean="0"/>
              <a:t>5</a:t>
            </a:fld>
            <a:endParaRPr lang="en-US"/>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32" y="0"/>
            <a:ext cx="22193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738" y="3581400"/>
            <a:ext cx="812006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7212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eaLnBrk="1" hangingPunct="1"/>
            <a:r>
              <a:rPr lang="en-US" sz="4400" dirty="0" smtClean="0">
                <a:ea typeface="ＭＳ Ｐゴシック" pitchFamily="34" charset="-128"/>
              </a:rPr>
              <a:t>Beginning-Middle-End (BME) NARRATIVE Exercise</a:t>
            </a:r>
          </a:p>
        </p:txBody>
      </p:sp>
      <p:sp>
        <p:nvSpPr>
          <p:cNvPr id="23555" name="Rectangle 3"/>
          <p:cNvSpPr>
            <a:spLocks noGrp="1" noChangeArrowheads="1"/>
          </p:cNvSpPr>
          <p:nvPr>
            <p:ph idx="1"/>
          </p:nvPr>
        </p:nvSpPr>
        <p:spPr/>
        <p:txBody>
          <a:bodyPr>
            <a:normAutofit fontScale="92500" lnSpcReduction="10000"/>
          </a:bodyPr>
          <a:lstStyle/>
          <a:p>
            <a:pPr eaLnBrk="1" hangingPunct="1"/>
            <a:r>
              <a:rPr lang="en-US" sz="2800" b="1" dirty="0" smtClean="0">
                <a:latin typeface="Times" pitchFamily="80" charset="0"/>
                <a:ea typeface="ＭＳ Ｐゴシック" pitchFamily="34" charset="-128"/>
              </a:rPr>
              <a:t>IN PAIRS</a:t>
            </a:r>
          </a:p>
          <a:p>
            <a:pPr eaLnBrk="1" hangingPunct="1"/>
            <a:r>
              <a:rPr lang="en-US" sz="2800" b="1" dirty="0" smtClean="0">
                <a:latin typeface="Times" pitchFamily="80" charset="0"/>
                <a:ea typeface="ＭＳ Ｐゴシック" pitchFamily="34" charset="-128"/>
              </a:rPr>
              <a:t>Instructions – Take a few minutes to draw a map, with peaks and valleys, your lifeline from birth till now. Peak events are high points, and valleys are the lows.  </a:t>
            </a:r>
          </a:p>
          <a:p>
            <a:pPr eaLnBrk="1" hangingPunct="1"/>
            <a:endParaRPr lang="en-US" sz="2800" b="1" dirty="0" smtClean="0">
              <a:latin typeface="Times" pitchFamily="80" charset="0"/>
              <a:ea typeface="ＭＳ Ｐゴシック" pitchFamily="34" charset="-128"/>
            </a:endParaRPr>
          </a:p>
          <a:p>
            <a:pPr eaLnBrk="1" hangingPunct="1"/>
            <a:r>
              <a:rPr lang="en-US" sz="2800" b="1" dirty="0" smtClean="0">
                <a:latin typeface="Times" pitchFamily="80" charset="0"/>
                <a:ea typeface="ＭＳ Ｐゴシック" pitchFamily="34" charset="-128"/>
              </a:rPr>
              <a:t>Next: In two minutes, tell your NARRATIVE as a Beginning, Middle, and End</a:t>
            </a:r>
          </a:p>
          <a:p>
            <a:pPr eaLnBrk="1" hangingPunct="1">
              <a:buFontTx/>
              <a:buNone/>
            </a:pPr>
            <a:endParaRPr lang="en-US" sz="2800" dirty="0" smtClean="0">
              <a:ea typeface="ＭＳ Ｐゴシック" pitchFamily="34" charset="-128"/>
            </a:endParaRPr>
          </a:p>
        </p:txBody>
      </p:sp>
      <p:sp>
        <p:nvSpPr>
          <p:cNvPr id="2" name="Slide Number Placeholder 1"/>
          <p:cNvSpPr>
            <a:spLocks noGrp="1"/>
          </p:cNvSpPr>
          <p:nvPr>
            <p:ph type="sldNum" sz="quarter" idx="12"/>
          </p:nvPr>
        </p:nvSpPr>
        <p:spPr/>
        <p:txBody>
          <a:bodyPr/>
          <a:lstStyle/>
          <a:p>
            <a:fld id="{D12AA694-00EB-4F4B-AABB-6F50FB178914}" type="slidenum">
              <a:rPr lang="en-US" smtClean="0"/>
              <a:t>50</a:t>
            </a:fld>
            <a:endParaRPr lang="en-US"/>
          </a:p>
        </p:txBody>
      </p:sp>
    </p:spTree>
    <p:extLst>
      <p:ext uri="{BB962C8B-B14F-4D97-AF65-F5344CB8AC3E}">
        <p14:creationId xmlns:p14="http://schemas.microsoft.com/office/powerpoint/2010/main" val="31849291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51</a:t>
            </a:fld>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65868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Qualitative-Multiplicity of our IWOK Living Stories</a:t>
            </a:r>
            <a:endParaRPr lang="en-US" dirty="0"/>
          </a:p>
        </p:txBody>
      </p:sp>
      <p:sp>
        <p:nvSpPr>
          <p:cNvPr id="5" name="Slide Number Placeholder 4"/>
          <p:cNvSpPr>
            <a:spLocks noGrp="1"/>
          </p:cNvSpPr>
          <p:nvPr>
            <p:ph type="sldNum" sz="quarter" idx="12"/>
          </p:nvPr>
        </p:nvSpPr>
        <p:spPr/>
        <p:txBody>
          <a:bodyPr/>
          <a:lstStyle/>
          <a:p>
            <a:fld id="{D12AA694-00EB-4F4B-AABB-6F50FB178914}" type="slidenum">
              <a:rPr lang="en-US" smtClean="0"/>
              <a:t>52</a:t>
            </a:fld>
            <a:endParaRPr lang="en-US"/>
          </a:p>
        </p:txBody>
      </p:sp>
      <p:pic>
        <p:nvPicPr>
          <p:cNvPr id="4" name="Picture 3"/>
          <p:cNvPicPr>
            <a:picLocks noChangeAspect="1"/>
          </p:cNvPicPr>
          <p:nvPr/>
        </p:nvPicPr>
        <p:blipFill>
          <a:blip r:embed="rId2"/>
          <a:stretch>
            <a:fillRect/>
          </a:stretch>
        </p:blipFill>
        <p:spPr>
          <a:xfrm>
            <a:off x="0" y="1676995"/>
            <a:ext cx="9144000" cy="5334000"/>
          </a:xfrm>
          <a:prstGeom prst="rect">
            <a:avLst/>
          </a:prstGeom>
        </p:spPr>
      </p:pic>
      <p:sp>
        <p:nvSpPr>
          <p:cNvPr id="3" name="Rectangle 2"/>
          <p:cNvSpPr/>
          <p:nvPr/>
        </p:nvSpPr>
        <p:spPr>
          <a:xfrm>
            <a:off x="2050276" y="1524000"/>
            <a:ext cx="7093724" cy="1569660"/>
          </a:xfrm>
          <a:prstGeom prst="rect">
            <a:avLst/>
          </a:prstGeom>
        </p:spPr>
        <p:txBody>
          <a:bodyPr wrap="square">
            <a:spAutoFit/>
          </a:bodyPr>
          <a:lstStyle/>
          <a:p>
            <a:pPr>
              <a:buNone/>
            </a:pPr>
            <a:r>
              <a:rPr lang="en-US" sz="2400" b="1" i="1" dirty="0">
                <a:latin typeface="Times" pitchFamily="80" charset="0"/>
                <a:ea typeface="ＭＳ Ｐゴシック" pitchFamily="34" charset="-128"/>
              </a:rPr>
              <a:t>Living Story</a:t>
            </a:r>
            <a:r>
              <a:rPr lang="en-US" sz="2400" b="1" dirty="0">
                <a:latin typeface="Times" pitchFamily="80" charset="0"/>
                <a:ea typeface="ＭＳ Ｐゴシック" pitchFamily="34" charset="-128"/>
              </a:rPr>
              <a:t> </a:t>
            </a:r>
            <a:r>
              <a:rPr lang="en-US" sz="2400" dirty="0">
                <a:latin typeface="Times" pitchFamily="80" charset="0"/>
                <a:ea typeface="ＭＳ Ｐゴシック" pitchFamily="34" charset="-128"/>
              </a:rPr>
              <a:t>is unfolding present, in a </a:t>
            </a:r>
            <a:r>
              <a:rPr lang="en-US" sz="2400" b="1" i="1" dirty="0">
                <a:latin typeface="Times" pitchFamily="80" charset="0"/>
                <a:ea typeface="ＭＳ Ｐゴシック" pitchFamily="34" charset="-128"/>
              </a:rPr>
              <a:t>web of</a:t>
            </a:r>
            <a:r>
              <a:rPr lang="en-US" sz="2400" dirty="0">
                <a:latin typeface="Times" pitchFamily="80" charset="0"/>
                <a:ea typeface="ＭＳ Ｐゴシック" pitchFamily="34" charset="-128"/>
              </a:rPr>
              <a:t> </a:t>
            </a:r>
            <a:r>
              <a:rPr lang="en-US" sz="2400" b="1" i="1" dirty="0">
                <a:latin typeface="Times" pitchFamily="80" charset="0"/>
                <a:ea typeface="ＭＳ Ｐゴシック" pitchFamily="34" charset="-128"/>
              </a:rPr>
              <a:t>answerable spheres of relationship</a:t>
            </a:r>
            <a:r>
              <a:rPr lang="en-US" sz="2400" dirty="0">
                <a:latin typeface="Times" pitchFamily="80" charset="0"/>
                <a:ea typeface="ＭＳ Ｐゴシック" pitchFamily="34" charset="-128"/>
              </a:rPr>
              <a:t>: family, work, community, friendship, education, etc. without beginning or end, just in the middle</a:t>
            </a:r>
            <a:r>
              <a:rPr lang="en-US" sz="2400" dirty="0"/>
              <a:t> </a:t>
            </a:r>
            <a:r>
              <a:rPr lang="en-US" dirty="0">
                <a:latin typeface="Times" pitchFamily="80" charset="0"/>
                <a:ea typeface="ＭＳ Ｐゴシック" pitchFamily="34" charset="-128"/>
              </a:rPr>
              <a:t>(Boje, </a:t>
            </a:r>
            <a:r>
              <a:rPr lang="en-US" dirty="0" smtClean="0">
                <a:latin typeface="Times" pitchFamily="80" charset="0"/>
                <a:ea typeface="ＭＳ Ｐゴシック" pitchFamily="34" charset="-128"/>
              </a:rPr>
              <a:t>2008)</a:t>
            </a:r>
            <a:endParaRPr lang="en-US" dirty="0"/>
          </a:p>
        </p:txBody>
      </p:sp>
    </p:spTree>
    <p:extLst>
      <p:ext uri="{BB962C8B-B14F-4D97-AF65-F5344CB8AC3E}">
        <p14:creationId xmlns:p14="http://schemas.microsoft.com/office/powerpoint/2010/main" val="40953952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2AA694-00EB-4F4B-AABB-6F50FB178914}" type="slidenum">
              <a:rPr lang="en-US" smtClean="0"/>
              <a:t>53</a:t>
            </a:fld>
            <a:endParaRPr lang="en-US"/>
          </a:p>
        </p:txBody>
      </p:sp>
      <p:pic>
        <p:nvPicPr>
          <p:cNvPr id="6" name="Picture 5"/>
          <p:cNvPicPr>
            <a:picLocks noChangeAspect="1"/>
          </p:cNvPicPr>
          <p:nvPr/>
        </p:nvPicPr>
        <p:blipFill>
          <a:blip r:embed="rId2"/>
          <a:stretch>
            <a:fillRect/>
          </a:stretch>
        </p:blipFill>
        <p:spPr>
          <a:xfrm>
            <a:off x="227939" y="0"/>
            <a:ext cx="8916061" cy="6858000"/>
          </a:xfrm>
          <a:prstGeom prst="rect">
            <a:avLst/>
          </a:prstGeom>
        </p:spPr>
      </p:pic>
    </p:spTree>
    <p:extLst>
      <p:ext uri="{BB962C8B-B14F-4D97-AF65-F5344CB8AC3E}">
        <p14:creationId xmlns:p14="http://schemas.microsoft.com/office/powerpoint/2010/main" val="1970935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Bangladesh</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sz="3200" dirty="0" smtClean="0"/>
              <a:t>Nike</a:t>
            </a:r>
            <a:r>
              <a:rPr lang="en-US" sz="3200" dirty="0"/>
              <a:t>, Patagonia &amp;</a:t>
            </a:r>
            <a:r>
              <a:rPr lang="en-US" sz="3200" dirty="0" smtClean="0"/>
              <a:t> </a:t>
            </a:r>
            <a:r>
              <a:rPr lang="en-US" sz="3200" dirty="0"/>
              <a:t>H&amp;M Group </a:t>
            </a:r>
            <a:r>
              <a:rPr lang="en-US" sz="3200" dirty="0" smtClean="0"/>
              <a:t>committed </a:t>
            </a:r>
            <a:r>
              <a:rPr lang="en-US" sz="3200" dirty="0"/>
              <a:t>to adhere </a:t>
            </a:r>
            <a:r>
              <a:rPr lang="en-US" sz="3200" dirty="0" smtClean="0"/>
              <a:t>to </a:t>
            </a:r>
            <a:r>
              <a:rPr lang="en-US" sz="3200" dirty="0"/>
              <a:t>transparency </a:t>
            </a:r>
            <a:r>
              <a:rPr lang="en-US" sz="3200" dirty="0" smtClean="0"/>
              <a:t>pledge. </a:t>
            </a:r>
            <a:r>
              <a:rPr lang="en-US" sz="3200" dirty="0"/>
              <a:t>Others, such as Columbia Sportswear and the Walt Disney </a:t>
            </a:r>
            <a:r>
              <a:rPr lang="en-US" sz="3200" dirty="0" smtClean="0"/>
              <a:t>also </a:t>
            </a:r>
            <a:r>
              <a:rPr lang="en-US" sz="3200" dirty="0" smtClean="0"/>
              <a:t>publish </a:t>
            </a:r>
            <a:r>
              <a:rPr lang="en-US" sz="3200" dirty="0"/>
              <a:t>names and addresses of supplier factories, </a:t>
            </a:r>
            <a:r>
              <a:rPr lang="en-US" sz="3200" dirty="0" smtClean="0"/>
              <a:t>acknowledge 2017 NGO report </a:t>
            </a:r>
            <a:r>
              <a:rPr lang="en-US" sz="3200" dirty="0"/>
              <a:t>moving ‘in the right direction.’ </a:t>
            </a:r>
            <a:r>
              <a:rPr lang="en-US" sz="3200" dirty="0" smtClean="0"/>
              <a:t>But companies </a:t>
            </a:r>
            <a:r>
              <a:rPr lang="en-US" sz="3200" dirty="0"/>
              <a:t>listed in the ‘No Commitment to Publish Supplier Factory Information’ category include Hugo Boss, Mango and Wal-</a:t>
            </a:r>
            <a:r>
              <a:rPr lang="en-US" sz="3200" dirty="0" smtClean="0"/>
              <a:t>Mart</a:t>
            </a:r>
            <a:r>
              <a:rPr lang="en-US" dirty="0" smtClean="0"/>
              <a:t> </a:t>
            </a:r>
            <a:r>
              <a:rPr lang="en-US" sz="2000" dirty="0"/>
              <a:t>(NPR 2017) </a:t>
            </a:r>
          </a:p>
        </p:txBody>
      </p:sp>
      <p:sp>
        <p:nvSpPr>
          <p:cNvPr id="3" name="Slide Number Placeholder 2"/>
          <p:cNvSpPr>
            <a:spLocks noGrp="1"/>
          </p:cNvSpPr>
          <p:nvPr>
            <p:ph type="sldNum" sz="quarter" idx="12"/>
          </p:nvPr>
        </p:nvSpPr>
        <p:spPr/>
        <p:txBody>
          <a:bodyPr/>
          <a:lstStyle/>
          <a:p>
            <a:fld id="{D12AA694-00EB-4F4B-AABB-6F50FB178914}" type="slidenum">
              <a:rPr lang="en-US" smtClean="0"/>
              <a:t>54</a:t>
            </a:fld>
            <a:endParaRPr lang="en-US"/>
          </a:p>
        </p:txBody>
      </p:sp>
    </p:spTree>
    <p:extLst>
      <p:ext uri="{BB962C8B-B14F-4D97-AF65-F5344CB8AC3E}">
        <p14:creationId xmlns:p14="http://schemas.microsoft.com/office/powerpoint/2010/main" val="41266785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274638"/>
            <a:ext cx="8759354" cy="457968"/>
          </a:xfrm>
        </p:spPr>
        <p:txBody>
          <a:bodyPr/>
          <a:lstStyle/>
          <a:p>
            <a:r>
              <a:rPr lang="en-US" sz="4400" dirty="0" smtClean="0"/>
              <a:t>Globalization  Sweatshops of Haiti</a:t>
            </a:r>
            <a:endParaRPr lang="en-US" sz="4400" dirty="0"/>
          </a:p>
        </p:txBody>
      </p:sp>
      <p:pic>
        <p:nvPicPr>
          <p:cNvPr id="4" name="Picture 3"/>
          <p:cNvPicPr>
            <a:picLocks noChangeAspect="1"/>
          </p:cNvPicPr>
          <p:nvPr/>
        </p:nvPicPr>
        <p:blipFill>
          <a:blip r:embed="rId3"/>
          <a:stretch>
            <a:fillRect/>
          </a:stretch>
        </p:blipFill>
        <p:spPr>
          <a:xfrm>
            <a:off x="610827" y="1074487"/>
            <a:ext cx="7963326" cy="5555591"/>
          </a:xfrm>
          <a:prstGeom prst="rect">
            <a:avLst/>
          </a:prstGeom>
        </p:spPr>
      </p:pic>
      <p:pic>
        <p:nvPicPr>
          <p:cNvPr id="5" name="Picture 4"/>
          <p:cNvPicPr>
            <a:picLocks noChangeAspect="1"/>
          </p:cNvPicPr>
          <p:nvPr/>
        </p:nvPicPr>
        <p:blipFill>
          <a:blip r:embed="rId4"/>
          <a:stretch>
            <a:fillRect/>
          </a:stretch>
        </p:blipFill>
        <p:spPr>
          <a:xfrm>
            <a:off x="610827" y="954268"/>
            <a:ext cx="8281089" cy="5501481"/>
          </a:xfrm>
          <a:prstGeom prst="rect">
            <a:avLst/>
          </a:prstGeom>
        </p:spPr>
      </p:pic>
    </p:spTree>
    <p:extLst>
      <p:ext uri="{BB962C8B-B14F-4D97-AF65-F5344CB8AC3E}">
        <p14:creationId xmlns:p14="http://schemas.microsoft.com/office/powerpoint/2010/main" val="2169190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52" y="274638"/>
            <a:ext cx="8612822" cy="669610"/>
          </a:xfrm>
        </p:spPr>
        <p:txBody>
          <a:bodyPr/>
          <a:lstStyle/>
          <a:p>
            <a:r>
              <a:rPr lang="en-US" sz="3600" dirty="0" smtClean="0"/>
              <a:t>Living story of Central African Republic </a:t>
            </a:r>
            <a:endParaRPr lang="en-US" sz="3600" dirty="0"/>
          </a:p>
        </p:txBody>
      </p:sp>
      <p:pic>
        <p:nvPicPr>
          <p:cNvPr id="3" name="Picture 2"/>
          <p:cNvPicPr>
            <a:picLocks noChangeAspect="1"/>
          </p:cNvPicPr>
          <p:nvPr/>
        </p:nvPicPr>
        <p:blipFill>
          <a:blip r:embed="rId3"/>
          <a:stretch>
            <a:fillRect/>
          </a:stretch>
        </p:blipFill>
        <p:spPr>
          <a:xfrm>
            <a:off x="0" y="1239324"/>
            <a:ext cx="9144000" cy="5486400"/>
          </a:xfrm>
          <a:prstGeom prst="rect">
            <a:avLst/>
          </a:prstGeom>
        </p:spPr>
      </p:pic>
    </p:spTree>
    <p:extLst>
      <p:ext uri="{BB962C8B-B14F-4D97-AF65-F5344CB8AC3E}">
        <p14:creationId xmlns:p14="http://schemas.microsoft.com/office/powerpoint/2010/main" val="111051689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293042"/>
            <a:ext cx="8068805" cy="6349246"/>
          </a:xfrm>
          <a:prstGeom prst="rect">
            <a:avLst/>
          </a:prstGeom>
        </p:spPr>
      </p:pic>
    </p:spTree>
    <p:extLst>
      <p:ext uri="{BB962C8B-B14F-4D97-AF65-F5344CB8AC3E}">
        <p14:creationId xmlns:p14="http://schemas.microsoft.com/office/powerpoint/2010/main" val="10160243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Reclaiming IWOK</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4400" dirty="0" err="1"/>
              <a:t>Sanson</a:t>
            </a:r>
            <a:r>
              <a:rPr lang="en-US" sz="4400" dirty="0"/>
              <a:t>, </a:t>
            </a:r>
            <a:r>
              <a:rPr lang="en-US" sz="4400" dirty="0" err="1"/>
              <a:t>Dawne</a:t>
            </a:r>
            <a:r>
              <a:rPr lang="en-US" sz="4400" dirty="0"/>
              <a:t> (Irene). (2012). Taking The Spirits Seriously: Neo-Shamanism and Contemporary Shamanic Healing in New Zealand</a:t>
            </a:r>
            <a:r>
              <a:rPr lang="en-US" dirty="0">
                <a:hlinkClick r:id="rId2" action="ppaction://hlinkfile"/>
              </a:rPr>
              <a:t>. Doctoral dissertati</a:t>
            </a:r>
            <a:r>
              <a:rPr lang="en-US" dirty="0"/>
              <a:t>on at Massey University, </a:t>
            </a:r>
            <a:r>
              <a:rPr lang="en-US" dirty="0" smtClean="0"/>
              <a:t>Auckland</a:t>
            </a:r>
            <a:endParaRPr lang="en-US" dirty="0"/>
          </a:p>
          <a:p>
            <a:pPr marL="0" indent="0">
              <a:buNone/>
            </a:pPr>
            <a:r>
              <a:rPr lang="en-US" sz="4700" b="1" dirty="0"/>
              <a:t>Māori storytelling of </a:t>
            </a:r>
            <a:r>
              <a:rPr lang="en-US" sz="4700" dirty="0"/>
              <a:t>spirits of living in the lower spirit-world in their material form of this [middle] world. </a:t>
            </a:r>
            <a:endParaRPr lang="en-US" sz="4700" dirty="0" smtClean="0"/>
          </a:p>
          <a:p>
            <a:pPr marL="0" indent="0">
              <a:buNone/>
            </a:pPr>
            <a:r>
              <a:rPr lang="en-US" sz="4400" b="1" dirty="0"/>
              <a:t>Mātauranga Māori</a:t>
            </a:r>
            <a:r>
              <a:rPr lang="en-US" sz="4400" dirty="0"/>
              <a:t>  </a:t>
            </a:r>
            <a:endParaRPr lang="en-US" sz="4700" b="1" dirty="0"/>
          </a:p>
        </p:txBody>
      </p:sp>
      <p:sp>
        <p:nvSpPr>
          <p:cNvPr id="4" name="Slide Number Placeholder 3"/>
          <p:cNvSpPr>
            <a:spLocks noGrp="1"/>
          </p:cNvSpPr>
          <p:nvPr>
            <p:ph type="sldNum" sz="quarter" idx="12"/>
          </p:nvPr>
        </p:nvSpPr>
        <p:spPr/>
        <p:txBody>
          <a:bodyPr/>
          <a:lstStyle/>
          <a:p>
            <a:fld id="{D12AA694-00EB-4F4B-AABB-6F50FB178914}" type="slidenum">
              <a:rPr lang="en-US" smtClean="0"/>
              <a:t>58</a:t>
            </a:fld>
            <a:endParaRPr lang="en-US"/>
          </a:p>
        </p:txBody>
      </p:sp>
    </p:spTree>
    <p:extLst>
      <p:ext uri="{BB962C8B-B14F-4D97-AF65-F5344CB8AC3E}">
        <p14:creationId xmlns:p14="http://schemas.microsoft.com/office/powerpoint/2010/main" val="6039629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752600" y="274638"/>
            <a:ext cx="6934200" cy="1143000"/>
          </a:xfrm>
        </p:spPr>
        <p:txBody>
          <a:bodyPr>
            <a:normAutofit fontScale="90000"/>
          </a:bodyPr>
          <a:lstStyle/>
          <a:p>
            <a:r>
              <a:rPr lang="en-US" sz="3600" dirty="0" smtClean="0"/>
              <a:t>Western Narrative Plot too Petrified </a:t>
            </a:r>
            <a:endParaRPr lang="en-US" dirty="0"/>
          </a:p>
        </p:txBody>
      </p:sp>
      <p:sp>
        <p:nvSpPr>
          <p:cNvPr id="96259" name="Rectangle 3"/>
          <p:cNvSpPr>
            <a:spLocks noGrp="1" noChangeArrowheads="1"/>
          </p:cNvSpPr>
          <p:nvPr>
            <p:ph idx="1"/>
          </p:nvPr>
        </p:nvSpPr>
        <p:spPr>
          <a:xfrm>
            <a:off x="381000" y="2092902"/>
            <a:ext cx="8763000" cy="4765098"/>
          </a:xfrm>
        </p:spPr>
        <p:txBody>
          <a:bodyPr>
            <a:normAutofit/>
          </a:bodyPr>
          <a:lstStyle/>
          <a:p>
            <a:pPr marL="0" indent="0">
              <a:lnSpc>
                <a:spcPct val="90000"/>
              </a:lnSpc>
              <a:buNone/>
            </a:pPr>
            <a:r>
              <a:rPr lang="en-US" dirty="0" smtClean="0">
                <a:latin typeface="Times New Roman" pitchFamily="-48" charset="0"/>
              </a:rPr>
              <a:t>Barbara </a:t>
            </a:r>
            <a:r>
              <a:rPr lang="en-US" dirty="0">
                <a:latin typeface="Times New Roman" pitchFamily="-48" charset="0"/>
              </a:rPr>
              <a:t>Czarniawska (1997: 78</a:t>
            </a:r>
            <a:r>
              <a:rPr lang="en-US" dirty="0" smtClean="0">
                <a:latin typeface="Times New Roman" pitchFamily="-48" charset="0"/>
              </a:rPr>
              <a:t>)</a:t>
            </a:r>
            <a:r>
              <a:rPr lang="en-US" sz="3000" dirty="0" smtClean="0">
                <a:latin typeface="Times New Roman" pitchFamily="-48" charset="0"/>
                <a:sym typeface="Wingdings"/>
              </a:rPr>
              <a:t></a:t>
            </a:r>
            <a:r>
              <a:rPr lang="en-US" sz="3000" dirty="0" smtClean="0">
                <a:latin typeface="Times New Roman" pitchFamily="-48" charset="0"/>
              </a:rPr>
              <a:t> narrative </a:t>
            </a:r>
            <a:r>
              <a:rPr lang="en-US" sz="3000" dirty="0" smtClean="0">
                <a:latin typeface="Arial"/>
              </a:rPr>
              <a:t>“</a:t>
            </a:r>
            <a:r>
              <a:rPr lang="mr-IN" sz="3000" dirty="0" smtClean="0">
                <a:latin typeface="Times New Roman" pitchFamily="-48" charset="0"/>
              </a:rPr>
              <a:t>…</a:t>
            </a:r>
            <a:r>
              <a:rPr lang="en-US" sz="3000" i="1" dirty="0" smtClean="0">
                <a:latin typeface="Times New Roman" pitchFamily="-48" charset="0"/>
              </a:rPr>
              <a:t> </a:t>
            </a:r>
            <a:r>
              <a:rPr lang="en-US" sz="3000" dirty="0">
                <a:latin typeface="Times New Roman" pitchFamily="-48" charset="0"/>
              </a:rPr>
              <a:t>consists of a plot comprising causally related episodes that culminate in a solution to a problem</a:t>
            </a:r>
            <a:r>
              <a:rPr lang="en-US" dirty="0">
                <a:latin typeface="Times New Roman" pitchFamily="-48" charset="0"/>
              </a:rPr>
              <a:t>.</a:t>
            </a:r>
            <a:r>
              <a:rPr lang="en-US" dirty="0">
                <a:latin typeface="Arial"/>
              </a:rPr>
              <a:t>”</a:t>
            </a:r>
            <a:r>
              <a:rPr lang="en-US" dirty="0">
                <a:latin typeface="Times New Roman" pitchFamily="-48" charset="0"/>
              </a:rPr>
              <a:t> </a:t>
            </a:r>
          </a:p>
          <a:p>
            <a:pPr marL="0" indent="0">
              <a:lnSpc>
                <a:spcPct val="90000"/>
              </a:lnSpc>
              <a:buNone/>
            </a:pPr>
            <a:r>
              <a:rPr lang="en-US" dirty="0" smtClean="0"/>
              <a:t>“</a:t>
            </a:r>
            <a:r>
              <a:rPr lang="en-US" dirty="0"/>
              <a:t>… </a:t>
            </a:r>
            <a:r>
              <a:rPr lang="en-US" sz="3000" dirty="0"/>
              <a:t>e</a:t>
            </a:r>
            <a:r>
              <a:rPr lang="en-US" sz="3200" dirty="0"/>
              <a:t>very narrative becomes new with each retelling, and the ‘petrification’ of stories is not the result of the myopia of the researcher but of intense stabilizing work by the narrators” in organizations</a:t>
            </a:r>
            <a:r>
              <a:rPr lang="en-US" dirty="0"/>
              <a:t>” (2004: 38) </a:t>
            </a:r>
            <a:endParaRPr lang="en-GB"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4790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635007" y="204390"/>
            <a:ext cx="7508993" cy="1357730"/>
          </a:xfrm>
        </p:spPr>
        <p:txBody>
          <a:bodyPr/>
          <a:lstStyle/>
          <a:p>
            <a:r>
              <a:rPr lang="en-US" sz="4000" dirty="0" smtClean="0"/>
              <a:t>Weick-Sensemaking Narrative is too Retrospective &amp; Linear</a:t>
            </a:r>
            <a:endParaRPr lang="en-US" sz="4000" dirty="0"/>
          </a:p>
        </p:txBody>
      </p:sp>
      <p:sp>
        <p:nvSpPr>
          <p:cNvPr id="97283" name="Rectangle 3"/>
          <p:cNvSpPr>
            <a:spLocks noGrp="1" noChangeArrowheads="1"/>
          </p:cNvSpPr>
          <p:nvPr>
            <p:ph idx="1"/>
          </p:nvPr>
        </p:nvSpPr>
        <p:spPr>
          <a:xfrm>
            <a:off x="441899" y="2146090"/>
            <a:ext cx="8229600" cy="4736262"/>
          </a:xfrm>
        </p:spPr>
        <p:txBody>
          <a:bodyPr>
            <a:normAutofit/>
          </a:bodyPr>
          <a:lstStyle/>
          <a:p>
            <a:pPr marL="0" indent="0">
              <a:buNone/>
            </a:pPr>
            <a:r>
              <a:rPr lang="en-US" sz="3200" dirty="0" smtClean="0"/>
              <a:t>“</a:t>
            </a:r>
            <a:r>
              <a:rPr lang="en-US" sz="3200" dirty="0"/>
              <a:t>typically searching for a causal chain”, “the plot follows - either </a:t>
            </a:r>
            <a:r>
              <a:rPr lang="en-US" sz="3200" dirty="0" smtClean="0"/>
              <a:t>the sequence </a:t>
            </a:r>
            <a:r>
              <a:rPr lang="en-US" sz="3200" dirty="0"/>
              <a:t>beginning-middle-end or the sequence situation-transformation-situation. </a:t>
            </a:r>
            <a:r>
              <a:rPr lang="en-US" sz="3200" dirty="0" smtClean="0"/>
              <a:t>But sequence </a:t>
            </a:r>
            <a:r>
              <a:rPr lang="en-US" sz="3200" dirty="0"/>
              <a:t>is the source of sense” </a:t>
            </a:r>
            <a:r>
              <a:rPr lang="en-US" sz="3200" dirty="0" smtClean="0"/>
              <a:t>(Weick, 1995: 128)</a:t>
            </a:r>
            <a:endParaRPr lang="en-US" sz="3200" dirty="0" smtClean="0">
              <a:latin typeface="Times New Roman" pitchFamily="-48" charset="0"/>
            </a:endParaRPr>
          </a:p>
        </p:txBody>
      </p:sp>
      <p:sp>
        <p:nvSpPr>
          <p:cNvPr id="6" name="Slide Number Placeholder 5"/>
          <p:cNvSpPr>
            <a:spLocks noGrp="1"/>
          </p:cNvSpPr>
          <p:nvPr>
            <p:ph type="sldNum" sz="quarter" idx="12"/>
          </p:nvPr>
        </p:nvSpPr>
        <p:spPr/>
        <p:txBody>
          <a:bodyPr/>
          <a:lstStyle/>
          <a:p>
            <a:fld id="{EEA18B93-2166-4156-B498-DE6347D68F52}" type="slidenum">
              <a:rPr lang="en-US"/>
              <a:pPr/>
              <a:t>7</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04" y="79244"/>
            <a:ext cx="1344903" cy="183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3387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3980329" cy="5729681"/>
          </a:xfrm>
        </p:spPr>
        <p:txBody>
          <a:bodyPr>
            <a:noAutofit/>
          </a:bodyPr>
          <a:lstStyle/>
          <a:p>
            <a:r>
              <a:rPr lang="en-US" sz="4000" dirty="0" smtClean="0"/>
              <a:t>Western Narrative needs to learn IWOK </a:t>
            </a:r>
            <a:r>
              <a:rPr lang="mr-IN" sz="4000" dirty="0" smtClean="0"/>
              <a:t>–</a:t>
            </a:r>
            <a:r>
              <a:rPr lang="en-US" sz="4000" dirty="0" smtClean="0"/>
              <a:t> Indigenous Ways of Knowing </a:t>
            </a:r>
            <a:r>
              <a:rPr lang="en-US" sz="4000" dirty="0" smtClean="0">
                <a:sym typeface="Wingdings"/>
              </a:rPr>
              <a:t></a:t>
            </a:r>
            <a:r>
              <a:rPr lang="en-US" sz="4000" dirty="0" smtClean="0"/>
              <a:t> </a:t>
            </a:r>
            <a:r>
              <a:rPr lang="en-US" sz="4000" dirty="0" smtClean="0"/>
              <a:t>Living Story Webs of Relations to Community &amp; Earth</a:t>
            </a:r>
            <a:endParaRPr lang="en-US" sz="4000" dirty="0"/>
          </a:p>
        </p:txBody>
      </p:sp>
      <p:sp>
        <p:nvSpPr>
          <p:cNvPr id="3" name="Slide Number Placeholder 2"/>
          <p:cNvSpPr>
            <a:spLocks noGrp="1"/>
          </p:cNvSpPr>
          <p:nvPr>
            <p:ph type="sldNum" sz="quarter" idx="12"/>
          </p:nvPr>
        </p:nvSpPr>
        <p:spPr/>
        <p:txBody>
          <a:bodyPr/>
          <a:lstStyle/>
          <a:p>
            <a:fld id="{D12AA694-00EB-4F4B-AABB-6F50FB178914}" type="slidenum">
              <a:rPr lang="en-US" smtClean="0"/>
              <a:t>8</a:t>
            </a:fld>
            <a:endParaRPr lang="en-US"/>
          </a:p>
        </p:txBody>
      </p:sp>
      <p:pic>
        <p:nvPicPr>
          <p:cNvPr id="5" name="Picture 4"/>
          <p:cNvPicPr>
            <a:picLocks noChangeAspect="1"/>
          </p:cNvPicPr>
          <p:nvPr/>
        </p:nvPicPr>
        <p:blipFill>
          <a:blip r:embed="rId2"/>
          <a:stretch>
            <a:fillRect/>
          </a:stretch>
        </p:blipFill>
        <p:spPr>
          <a:xfrm>
            <a:off x="4868117" y="473973"/>
            <a:ext cx="4172042" cy="6251798"/>
          </a:xfrm>
          <a:prstGeom prst="rect">
            <a:avLst/>
          </a:prstGeom>
        </p:spPr>
      </p:pic>
    </p:spTree>
    <p:extLst>
      <p:ext uri="{BB962C8B-B14F-4D97-AF65-F5344CB8AC3E}">
        <p14:creationId xmlns:p14="http://schemas.microsoft.com/office/powerpoint/2010/main" val="28214964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Narrative can learn </a:t>
            </a:r>
            <a:r>
              <a:rPr lang="en-US" dirty="0" smtClean="0">
                <a:sym typeface="Wingdings"/>
              </a:rPr>
              <a:t></a:t>
            </a:r>
            <a:r>
              <a:rPr lang="en-US" dirty="0" smtClean="0"/>
              <a:t>“</a:t>
            </a:r>
            <a:r>
              <a:rPr lang="en-US" dirty="0"/>
              <a:t>Tikanga” </a:t>
            </a:r>
          </a:p>
        </p:txBody>
      </p:sp>
      <p:sp>
        <p:nvSpPr>
          <p:cNvPr id="3" name="Content Placeholder 2"/>
          <p:cNvSpPr>
            <a:spLocks noGrp="1"/>
          </p:cNvSpPr>
          <p:nvPr>
            <p:ph idx="1"/>
          </p:nvPr>
        </p:nvSpPr>
        <p:spPr>
          <a:xfrm>
            <a:off x="571500" y="1904999"/>
            <a:ext cx="5065344" cy="4802409"/>
          </a:xfrm>
        </p:spPr>
        <p:txBody>
          <a:bodyPr>
            <a:normAutofit fontScale="85000" lnSpcReduction="20000"/>
          </a:bodyPr>
          <a:lstStyle/>
          <a:p>
            <a:r>
              <a:rPr lang="en-US" sz="5400" dirty="0" smtClean="0"/>
              <a:t> Indigenous </a:t>
            </a:r>
            <a:r>
              <a:rPr lang="en-US" sz="5400" dirty="0"/>
              <a:t>wisdom as </a:t>
            </a:r>
            <a:r>
              <a:rPr lang="en-US" sz="5400" dirty="0" smtClean="0"/>
              <a:t>everyday living story practice</a:t>
            </a:r>
          </a:p>
          <a:p>
            <a:r>
              <a:rPr lang="en-US" sz="5400" dirty="0" smtClean="0"/>
              <a:t>IWOK = Indigenous Ways of Knowing</a:t>
            </a:r>
            <a:endParaRPr lang="en-US" sz="5400" dirty="0"/>
          </a:p>
          <a:p>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9</a:t>
            </a:fld>
            <a:endParaRPr lang="en-US"/>
          </a:p>
        </p:txBody>
      </p:sp>
      <p:pic>
        <p:nvPicPr>
          <p:cNvPr id="5" name="Picture 4"/>
          <p:cNvPicPr>
            <a:picLocks noChangeAspect="1"/>
          </p:cNvPicPr>
          <p:nvPr/>
        </p:nvPicPr>
        <p:blipFill>
          <a:blip r:embed="rId3"/>
          <a:stretch>
            <a:fillRect/>
          </a:stretch>
        </p:blipFill>
        <p:spPr>
          <a:xfrm>
            <a:off x="5636844" y="1905000"/>
            <a:ext cx="2984500" cy="3048000"/>
          </a:xfrm>
          <a:prstGeom prst="rect">
            <a:avLst/>
          </a:prstGeom>
        </p:spPr>
      </p:pic>
    </p:spTree>
    <p:extLst>
      <p:ext uri="{BB962C8B-B14F-4D97-AF65-F5344CB8AC3E}">
        <p14:creationId xmlns:p14="http://schemas.microsoft.com/office/powerpoint/2010/main" val="96647195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6735</TotalTime>
  <Words>3968</Words>
  <Application>Microsoft Macintosh PowerPoint</Application>
  <PresentationFormat>On-screen Show (4:3)</PresentationFormat>
  <Paragraphs>274</Paragraphs>
  <Slides>58</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Travelogue</vt:lpstr>
      <vt:lpstr>Document</vt:lpstr>
      <vt:lpstr>From Western Narrative to  IWOK Māori living story: Forecaring for Human Extinction</vt:lpstr>
      <vt:lpstr>Hau</vt:lpstr>
      <vt:lpstr>PowerPoint Presentation</vt:lpstr>
      <vt:lpstr>Western Narrative and Counternarrative is DIALECTIC</vt:lpstr>
      <vt:lpstr>Western NARRATIVE IS too LINEAR</vt:lpstr>
      <vt:lpstr>Western Narrative Plot too Petrified </vt:lpstr>
      <vt:lpstr>Weick-Sensemaking Narrative is too Retrospective &amp; Linear</vt:lpstr>
      <vt:lpstr>Western Narrative needs to learn IWOK – Indigenous Ways of Knowing  Living Story Webs of Relations to Community &amp; Earth</vt:lpstr>
      <vt:lpstr>Western Narrative can learn “Tikanga” </vt:lpstr>
      <vt:lpstr>Kaitiakitanga</vt:lpstr>
      <vt:lpstr>Mason Durie’s ANTENARRATIVE </vt:lpstr>
      <vt:lpstr>Living Story IWOK</vt:lpstr>
      <vt:lpstr>Living Story is Reflexivity Webwork</vt:lpstr>
      <vt:lpstr>Mikhail Bakhtin</vt:lpstr>
      <vt:lpstr>Byrch, C., Milne, M. J., Morgan, R., &amp; Kearins, K. (2015). Seeds of hope? Exploring business actors’ diverse understandings of sustainable development. Accounting, Auditing &amp; Accountability Journal, 28(5), 671-705.</vt:lpstr>
      <vt:lpstr>PowerPoint Presentation</vt:lpstr>
      <vt:lpstr>PowerPoint Presentation</vt:lpstr>
      <vt:lpstr>If you want to know about Corporate Narrative see VW Ads</vt:lpstr>
      <vt:lpstr>2017</vt:lpstr>
      <vt:lpstr>PowerPoint Presentation</vt:lpstr>
      <vt:lpstr>PowerPoint Presentation</vt:lpstr>
      <vt:lpstr>8,000 VW Diesel sold in NZ</vt:lpstr>
      <vt:lpstr>Is this ETHICS of EQUALITY PRINCIPLE? </vt:lpstr>
      <vt:lpstr>Purchasing-Power-Parity PPP</vt:lpstr>
      <vt:lpstr>Is this Equal-Opportunity?</vt:lpstr>
      <vt:lpstr>GDP is not measure of anything relevant to ecology</vt:lpstr>
      <vt:lpstr>GDP &amp; Happy Planet Index (HPI) for countries Boje visiting on 2018 sabbatical </vt:lpstr>
      <vt:lpstr>Various Globalization Indices</vt:lpstr>
      <vt:lpstr>US companies dominate the 2015 Global 100 index of the world’s 100 most sustainable corporations </vt:lpstr>
      <vt:lpstr>Global 100 2018 #  US corporations in top 20 dropped to 4, with 18 in top 100</vt:lpstr>
      <vt:lpstr>What about Less Developed Nations LDV’s</vt:lpstr>
      <vt:lpstr>Below the Happy Planet Index-Iceberg</vt:lpstr>
      <vt:lpstr>How to turn it around with worker-driven Corporate Social Responsibility?</vt:lpstr>
      <vt:lpstr>PowerPoint Presentation</vt:lpstr>
      <vt:lpstr>Democratic Republic on of Congo (DRC)</vt:lpstr>
      <vt:lpstr>Cell-phone’s 3T’s + Gold</vt:lpstr>
      <vt:lpstr>Untold story of 3T’s in Cars</vt:lpstr>
      <vt:lpstr>Dieselgate Debriefing</vt:lpstr>
      <vt:lpstr>Analyzing Corporate Narratives</vt:lpstr>
      <vt:lpstr>Narrative-Counternarrative Dialectic</vt:lpstr>
      <vt:lpstr>Conclusion</vt:lpstr>
      <vt:lpstr>In Sum</vt:lpstr>
      <vt:lpstr>THE END - Questions</vt:lpstr>
      <vt:lpstr>LIVING STORY EXERCISE</vt:lpstr>
      <vt:lpstr>PowerPoint Presentation</vt:lpstr>
      <vt:lpstr>Table 1.1 Antenarrative Approaches</vt:lpstr>
      <vt:lpstr>PowerPoint Presentation</vt:lpstr>
      <vt:lpstr>PowerPoint Presentation</vt:lpstr>
      <vt:lpstr>Deconstruction (Boje, 2008b)</vt:lpstr>
      <vt:lpstr>Beginning-Middle-End (BME) NARRATIVE Exercise</vt:lpstr>
      <vt:lpstr>PowerPoint Presentation</vt:lpstr>
      <vt:lpstr>Qualitative-Multiplicity of our IWOK Living Stories</vt:lpstr>
      <vt:lpstr>PowerPoint Presentation</vt:lpstr>
      <vt:lpstr>Bangladesh</vt:lpstr>
      <vt:lpstr>Globalization  Sweatshops of Haiti</vt:lpstr>
      <vt:lpstr>Living story of Central African Republic </vt:lpstr>
      <vt:lpstr>PowerPoint Presentation</vt:lpstr>
      <vt:lpstr>Reclaiming IWOK</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Publish in Narrative Studies</dc:title>
  <dc:creator>David Boje</dc:creator>
  <cp:lastModifiedBy>David Boje</cp:lastModifiedBy>
  <cp:revision>80</cp:revision>
  <dcterms:created xsi:type="dcterms:W3CDTF">2015-05-11T04:56:43Z</dcterms:created>
  <dcterms:modified xsi:type="dcterms:W3CDTF">2018-03-05T23:27:44Z</dcterms:modified>
</cp:coreProperties>
</file>