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44"/>
  </p:notesMasterIdLst>
  <p:sldIdLst>
    <p:sldId id="256" r:id="rId2"/>
    <p:sldId id="287" r:id="rId3"/>
    <p:sldId id="289" r:id="rId4"/>
    <p:sldId id="291" r:id="rId5"/>
    <p:sldId id="296" r:id="rId6"/>
    <p:sldId id="297" r:id="rId7"/>
    <p:sldId id="290" r:id="rId8"/>
    <p:sldId id="294" r:id="rId9"/>
    <p:sldId id="295" r:id="rId10"/>
    <p:sldId id="292" r:id="rId11"/>
    <p:sldId id="288" r:id="rId12"/>
    <p:sldId id="293" r:id="rId13"/>
    <p:sldId id="286" r:id="rId14"/>
    <p:sldId id="283" r:id="rId15"/>
    <p:sldId id="285" r:id="rId16"/>
    <p:sldId id="284" r:id="rId17"/>
    <p:sldId id="257" r:id="rId18"/>
    <p:sldId id="258" r:id="rId19"/>
    <p:sldId id="266" r:id="rId20"/>
    <p:sldId id="259" r:id="rId21"/>
    <p:sldId id="260" r:id="rId22"/>
    <p:sldId id="261" r:id="rId23"/>
    <p:sldId id="262" r:id="rId24"/>
    <p:sldId id="263" r:id="rId25"/>
    <p:sldId id="264" r:id="rId26"/>
    <p:sldId id="265"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40BAA-8644-F74E-A47B-8583C7398AA1}">
          <p14:sldIdLst>
            <p14:sldId id="256"/>
            <p14:sldId id="287"/>
            <p14:sldId id="289"/>
            <p14:sldId id="291"/>
            <p14:sldId id="296"/>
            <p14:sldId id="297"/>
            <p14:sldId id="290"/>
            <p14:sldId id="294"/>
            <p14:sldId id="295"/>
            <p14:sldId id="292"/>
            <p14:sldId id="288"/>
            <p14:sldId id="293"/>
            <p14:sldId id="286"/>
            <p14:sldId id="283"/>
            <p14:sldId id="285"/>
            <p14:sldId id="284"/>
            <p14:sldId id="257"/>
            <p14:sldId id="258"/>
            <p14:sldId id="266"/>
          </p14:sldIdLst>
        </p14:section>
        <p14:section name="EXTRA MATERIALS IF YOU WANT TO EXPLORE" id="{9D10C027-0466-8A4A-856D-716F6A60F561}">
          <p14:sldIdLst>
            <p14:sldId id="259"/>
            <p14:sldId id="260"/>
            <p14:sldId id="261"/>
            <p14:sldId id="262"/>
            <p14:sldId id="263"/>
            <p14:sldId id="264"/>
            <p14:sldId id="265"/>
            <p14:sldId id="267"/>
            <p14:sldId id="268"/>
            <p14:sldId id="269"/>
            <p14:sldId id="270"/>
            <p14:sldId id="271"/>
            <p14:sldId id="272"/>
            <p14:sldId id="273"/>
            <p14:sldId id="274"/>
            <p14:sldId id="275"/>
            <p14:sldId id="276"/>
            <p14:sldId id="277"/>
            <p14:sldId id="278"/>
            <p14:sldId id="279"/>
            <p14:sldId id="280"/>
            <p14:sldId id="28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9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AE878-99D2-774A-8DC7-FA0AE8BC1B3D}" type="datetimeFigureOut">
              <a:rPr lang="en-US" smtClean="0"/>
              <a:t>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EABC9-4675-C643-9005-1E5799852B52}" type="slidenum">
              <a:rPr lang="en-US" smtClean="0"/>
              <a:t>‹#›</a:t>
            </a:fld>
            <a:endParaRPr lang="en-US" dirty="0"/>
          </a:p>
        </p:txBody>
      </p:sp>
    </p:spTree>
    <p:extLst>
      <p:ext uri="{BB962C8B-B14F-4D97-AF65-F5344CB8AC3E}">
        <p14:creationId xmlns:p14="http://schemas.microsoft.com/office/powerpoint/2010/main" val="2736183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23F97-2D89-C442-9862-9C883650532E}" type="slidenum">
              <a:rPr lang="en-US" smtClean="0"/>
              <a:t>18</a:t>
            </a:fld>
            <a:endParaRPr lang="en-US" dirty="0"/>
          </a:p>
        </p:txBody>
      </p:sp>
    </p:spTree>
    <p:extLst>
      <p:ext uri="{BB962C8B-B14F-4D97-AF65-F5344CB8AC3E}">
        <p14:creationId xmlns:p14="http://schemas.microsoft.com/office/powerpoint/2010/main" val="396256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more to agency than the possibilities of linguistic resignification, and the circumvention of deterministic outcome does not require a clash of apparatuses/discursive demands (i.e., overdetermination)” Barad, 2003: 826 footnote).</a:t>
            </a:r>
          </a:p>
          <a:p>
            <a:endParaRPr lang="en-US" b="0" dirty="0" smtClean="0"/>
          </a:p>
          <a:p>
            <a:r>
              <a:rPr lang="en-US" b="0" dirty="0" smtClean="0"/>
              <a:t>Barad, K. (2003).</a:t>
            </a:r>
            <a:r>
              <a:rPr lang="en-US" b="0" baseline="0" dirty="0" smtClean="0"/>
              <a:t> </a:t>
            </a:r>
            <a:r>
              <a:rPr lang="en-US" sz="1200" b="0" i="0" u="none" strike="noStrike" kern="1200" baseline="0" dirty="0" smtClean="0">
                <a:solidFill>
                  <a:schemeClr val="tx1"/>
                </a:solidFill>
                <a:latin typeface="+mn-lt"/>
                <a:ea typeface="+mn-ea"/>
                <a:cs typeface="+mn-cs"/>
              </a:rPr>
              <a:t>Posthumanist Performativity: Toward an Understanding of How Matter Comes to Matter. </a:t>
            </a:r>
            <a:r>
              <a:rPr lang="en-US" sz="1200" b="0" i="1" u="none" strike="noStrike" kern="1200" baseline="0" dirty="0" smtClean="0">
                <a:solidFill>
                  <a:schemeClr val="tx1"/>
                </a:solidFill>
                <a:latin typeface="+mn-lt"/>
                <a:ea typeface="+mn-ea"/>
                <a:cs typeface="+mn-cs"/>
              </a:rPr>
              <a:t>Signs: Journal of Women in Culture and Society </a:t>
            </a:r>
            <a:r>
              <a:rPr lang="en-US" sz="1200" b="0" i="0" u="none" strike="noStrike" kern="1200" baseline="0" dirty="0" smtClean="0">
                <a:solidFill>
                  <a:schemeClr val="tx1"/>
                </a:solidFill>
                <a:latin typeface="+mn-lt"/>
                <a:ea typeface="+mn-ea"/>
                <a:cs typeface="+mn-cs"/>
              </a:rPr>
              <a:t>2003, vol. 28, no. 3: pp. 801-831. Available on line at  http://www.kiraoreilly.com/blog/wp-content/uploads/2009/06/signsbarad.pdf </a:t>
            </a:r>
            <a:endParaRPr lang="en-US" b="0" dirty="0"/>
          </a:p>
        </p:txBody>
      </p:sp>
      <p:sp>
        <p:nvSpPr>
          <p:cNvPr id="4" name="Slide Number Placeholder 3"/>
          <p:cNvSpPr>
            <a:spLocks noGrp="1"/>
          </p:cNvSpPr>
          <p:nvPr>
            <p:ph type="sldNum" sz="quarter" idx="10"/>
          </p:nvPr>
        </p:nvSpPr>
        <p:spPr/>
        <p:txBody>
          <a:bodyPr/>
          <a:lstStyle/>
          <a:p>
            <a:fld id="{3465A99B-F146-43BB-8984-E00F7C50C042}" type="slidenum">
              <a:rPr lang="en-US" smtClean="0"/>
              <a:t>29</a:t>
            </a:fld>
            <a:endParaRPr lang="en-US" dirty="0"/>
          </a:p>
        </p:txBody>
      </p:sp>
    </p:spTree>
    <p:extLst>
      <p:ext uri="{BB962C8B-B14F-4D97-AF65-F5344CB8AC3E}">
        <p14:creationId xmlns:p14="http://schemas.microsoft.com/office/powerpoint/2010/main" val="225044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23773-2E36-438A-AF9A-AAA2CD9359C6}" type="slidenum">
              <a:rPr lang="en-US"/>
              <a:pPr/>
              <a:t>30</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pPr>
              <a:buNone/>
            </a:pPr>
            <a:endParaRPr lang="en-US" sz="1200" dirty="0" smtClean="0"/>
          </a:p>
          <a:p>
            <a:r>
              <a:rPr lang="en-US" sz="1200" b="0" i="0" u="none" strike="noStrike" kern="1200" baseline="0" dirty="0" smtClean="0">
                <a:solidFill>
                  <a:schemeClr val="tx1"/>
                </a:solidFill>
                <a:latin typeface="+mn-lt"/>
                <a:ea typeface="+mn-ea"/>
                <a:cs typeface="+mn-cs"/>
              </a:rPr>
              <a:t>“Boje's tersely told “you know the story” is a “narrative</a:t>
            </a:r>
          </a:p>
          <a:p>
            <a:r>
              <a:rPr lang="en-US" sz="1200" b="0" i="0" u="none" strike="noStrike" kern="1200" baseline="0" dirty="0" smtClean="0">
                <a:solidFill>
                  <a:schemeClr val="tx1"/>
                </a:solidFill>
                <a:latin typeface="+mn-lt"/>
                <a:ea typeface="+mn-ea"/>
                <a:cs typeface="+mn-cs"/>
              </a:rPr>
              <a:t>deskilling,” not a “proper” story, with plot, preventing full collections being built in</a:t>
            </a:r>
          </a:p>
          <a:p>
            <a:r>
              <a:rPr lang="en-US" sz="1200" b="0" i="0" u="none" strike="noStrike" kern="1200" baseline="0" dirty="0" smtClean="0">
                <a:solidFill>
                  <a:schemeClr val="tx1"/>
                </a:solidFill>
                <a:latin typeface="+mn-lt"/>
                <a:ea typeface="+mn-ea"/>
                <a:cs typeface="+mn-cs"/>
              </a:rPr>
              <a:t>management, as they are in his version of “organization folklore” (19-21)</a:t>
            </a:r>
            <a:endParaRPr lang="en-US" sz="1200" dirty="0" smtClean="0"/>
          </a:p>
          <a:p>
            <a:pPr>
              <a:buNone/>
            </a:pPr>
            <a:r>
              <a:rPr lang="en-US" sz="1200" dirty="0" smtClean="0"/>
              <a:t>Gabriel, Y. (2000) </a:t>
            </a:r>
            <a:r>
              <a:rPr lang="en-US" sz="1200" i="1" dirty="0" smtClean="0"/>
              <a:t>Storytelling in </a:t>
            </a:r>
            <a:r>
              <a:rPr lang="en-US" sz="1200" i="1" dirty="0" smtClean="0"/>
              <a:t>Organizations</a:t>
            </a:r>
            <a:r>
              <a:rPr lang="en-US" sz="1200" dirty="0" smtClean="0"/>
              <a:t>, </a:t>
            </a:r>
            <a:r>
              <a:rPr lang="en-US" sz="1200" dirty="0" smtClean="0"/>
              <a:t>Oxford: Oxford University Press</a:t>
            </a:r>
            <a:endParaRPr lang="en-GB" sz="1200" dirty="0" smtClean="0"/>
          </a:p>
          <a:p>
            <a:pPr>
              <a:buNone/>
            </a:pPr>
            <a:r>
              <a:rPr lang="en-US" sz="1200" dirty="0" smtClean="0"/>
              <a:t> </a:t>
            </a:r>
            <a:endParaRPr lang="en-GB" sz="1200" dirty="0" smtClean="0"/>
          </a:p>
          <a:p>
            <a:pPr>
              <a:buNone/>
            </a:pPr>
            <a:r>
              <a:rPr lang="en-US" sz="1200" dirty="0" smtClean="0"/>
              <a:t>Gabriel, Y. (ed.) (2004) </a:t>
            </a:r>
            <a:r>
              <a:rPr lang="en-US" sz="1200" i="1" dirty="0" smtClean="0"/>
              <a:t>Myths, Stories, and Organizations: Premodern Narratives for Our Times</a:t>
            </a:r>
            <a:r>
              <a:rPr lang="en-US" sz="1200" dirty="0" smtClean="0"/>
              <a:t>, Oxford: Oxford University Press</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Rowlinson et al “Business historians (e.g. Dellheim, 1986: 20; Kantrow et al., 1986) claim that many organizations would welcome an opportunity to confront their myths in the context of their history, to question whether their self-perception is accurate or distorted, creative or destructive, or whether their corporate "traditions" are selective misreadings of the past designed for legitimation. “</a:t>
            </a:r>
            <a:endParaRPr lang="en-US" dirty="0" smtClean="0">
              <a:latin typeface="Times New Roman" pitchFamily="-4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 25, 2002 </a:t>
            </a:r>
            <a:r>
              <a:rPr lang="en-US" b="1" dirty="0" smtClean="0"/>
              <a:t>...</a:t>
            </a:r>
            <a:r>
              <a:rPr lang="en-US" dirty="0" smtClean="0"/>
              <a:t> Former </a:t>
            </a:r>
            <a:r>
              <a:rPr lang="en-US" i="1" dirty="0" smtClean="0"/>
              <a:t>Enron</a:t>
            </a:r>
            <a:r>
              <a:rPr lang="en-US" dirty="0" smtClean="0"/>
              <a:t> Corp. vice chairman </a:t>
            </a:r>
            <a:r>
              <a:rPr lang="en-US" i="1" dirty="0" smtClean="0"/>
              <a:t>J</a:t>
            </a:r>
            <a:r>
              <a:rPr lang="en-US" dirty="0" smtClean="0"/>
              <a:t>. </a:t>
            </a:r>
            <a:r>
              <a:rPr lang="en-US" i="1" dirty="0" smtClean="0"/>
              <a:t>Clifford Baxter</a:t>
            </a:r>
            <a:r>
              <a:rPr lang="en-US" dirty="0" smtClean="0"/>
              <a:t> was found dead in his car </a:t>
            </a:r>
            <a:r>
              <a:rPr lang="en-US" b="1" dirty="0" smtClean="0"/>
              <a:t>...</a:t>
            </a:r>
            <a:r>
              <a:rPr lang="en-US" dirty="0" smtClean="0"/>
              <a:t> the victim of an apparent </a:t>
            </a:r>
            <a:r>
              <a:rPr lang="en-US" i="1" dirty="0" smtClean="0"/>
              <a:t>suicide</a:t>
            </a:r>
            <a:r>
              <a:rPr lang="en-US" dirty="0" smtClean="0"/>
              <a:t>, police said.</a:t>
            </a:r>
            <a:endParaRPr lang="en-US" dirty="0"/>
          </a:p>
        </p:txBody>
      </p:sp>
      <p:sp>
        <p:nvSpPr>
          <p:cNvPr id="4" name="Slide Number Placeholder 3"/>
          <p:cNvSpPr>
            <a:spLocks noGrp="1"/>
          </p:cNvSpPr>
          <p:nvPr>
            <p:ph type="sldNum" sz="quarter" idx="10"/>
          </p:nvPr>
        </p:nvSpPr>
        <p:spPr/>
        <p:txBody>
          <a:bodyPr/>
          <a:lstStyle/>
          <a:p>
            <a:fld id="{3465A99B-F146-43BB-8984-E00F7C50C042}" type="slidenum">
              <a:rPr lang="en-US" smtClean="0"/>
              <a:t>33</a:t>
            </a:fld>
            <a:endParaRPr lang="en-US" dirty="0"/>
          </a:p>
        </p:txBody>
      </p:sp>
    </p:spTree>
    <p:extLst>
      <p:ext uri="{BB962C8B-B14F-4D97-AF65-F5344CB8AC3E}">
        <p14:creationId xmlns:p14="http://schemas.microsoft.com/office/powerpoint/2010/main" val="235993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23F97-2D89-C442-9862-9C883650532E}" type="slidenum">
              <a:rPr lang="en-US" smtClean="0"/>
              <a:t>36</a:t>
            </a:fld>
            <a:endParaRPr lang="en-US" dirty="0"/>
          </a:p>
        </p:txBody>
      </p:sp>
    </p:spTree>
    <p:extLst>
      <p:ext uri="{BB962C8B-B14F-4D97-AF65-F5344CB8AC3E}">
        <p14:creationId xmlns:p14="http://schemas.microsoft.com/office/powerpoint/2010/main" val="83194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C3FBAA7-2BC8-AC4B-BCB5-5531EC4E59D0}" type="datetime1">
              <a:rPr lang="en-US" smtClean="0"/>
              <a:t>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349308311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dirty="0"/>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9"/>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B7C3F878-F5E8-489B-AC8A-64F2A7E22C28}" type="datetimeFigureOut">
              <a:rPr lang="en-US" smtClean="0"/>
              <a:pPr/>
              <a:t>3/20/18</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4.png"/><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hyperlink" Target="http://business.nmsu.edu/~dboje/enron/plots.htm%23p6_afhanistan" TargetMode="External"/><Relationship Id="rId4" Type="http://schemas.openxmlformats.org/officeDocument/2006/relationships/hyperlink" Target="http://business.nmsu.edu/~dboje/enron/plots.htm%23p2_fastows_bosses" TargetMode="External"/><Relationship Id="rId5" Type="http://schemas.openxmlformats.org/officeDocument/2006/relationships/hyperlink" Target="http://business.nmsu.edu/~dboje/enron/plots.htm%23p7_seven_sisters" TargetMode="External"/><Relationship Id="rId6" Type="http://schemas.openxmlformats.org/officeDocument/2006/relationships/hyperlink" Target="http://business.nmsu.edu/~dboje/enron/plots.htm%23p3_Domino_theory" TargetMode="External"/><Relationship Id="rId7" Type="http://schemas.openxmlformats.org/officeDocument/2006/relationships/hyperlink" Target="http://business.nmsu.edu/~dboje/enron/plots.htm%23p8_capitalism_system" TargetMode="External"/><Relationship Id="rId8" Type="http://schemas.openxmlformats.org/officeDocument/2006/relationships/hyperlink" Target="http://business.nmsu.edu/~dboje/enron/plots.htm%23p4_enrongate" TargetMode="External"/><Relationship Id="rId9" Type="http://schemas.openxmlformats.org/officeDocument/2006/relationships/hyperlink" Target="http://business.nmsu.edu/~dboje/enron/plots.htm%23p9_business_college" TargetMode="External"/><Relationship Id="rId10" Type="http://schemas.openxmlformats.org/officeDocument/2006/relationships/hyperlink" Target="http://business.nmsu.edu/~dboje/enron/plots.htm%23p5_all_the_presidents" TargetMode="External"/><Relationship Id="rId11" Type="http://schemas.openxmlformats.org/officeDocument/2006/relationships/hyperlink" Target="http://business.nmsu.edu/~dboje/enron/plots.htm%23p10_greed" TargetMode="External"/><Relationship Id="rId1" Type="http://schemas.openxmlformats.org/officeDocument/2006/relationships/slideLayout" Target="../slideLayouts/slideLayout2.xml"/><Relationship Id="rId2" Type="http://schemas.openxmlformats.org/officeDocument/2006/relationships/hyperlink" Target="http://business.nmsu.edu/~dboje/enron/plots.htm%23p1_fastow"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40.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3221722"/>
            <a:ext cx="8001000" cy="2424766"/>
          </a:xfrm>
        </p:spPr>
        <p:txBody>
          <a:bodyPr>
            <a:normAutofit/>
          </a:bodyPr>
          <a:lstStyle/>
          <a:p>
            <a:r>
              <a:rPr lang="en-US" dirty="0" smtClean="0"/>
              <a:t>Critical Postmodern Storytelling Methods</a:t>
            </a:r>
            <a:endParaRPr lang="en-US" dirty="0"/>
          </a:p>
        </p:txBody>
      </p:sp>
      <p:sp>
        <p:nvSpPr>
          <p:cNvPr id="3" name="Subtitle 2"/>
          <p:cNvSpPr>
            <a:spLocks noGrp="1"/>
          </p:cNvSpPr>
          <p:nvPr>
            <p:ph type="subTitle" idx="1"/>
          </p:nvPr>
        </p:nvSpPr>
        <p:spPr>
          <a:xfrm>
            <a:off x="571500" y="5646488"/>
            <a:ext cx="8001000" cy="1219200"/>
          </a:xfrm>
        </p:spPr>
        <p:txBody>
          <a:bodyPr>
            <a:normAutofit/>
          </a:bodyPr>
          <a:lstStyle/>
          <a:p>
            <a:r>
              <a:rPr lang="en-US" dirty="0" smtClean="0"/>
              <a:t>David M. Boje</a:t>
            </a:r>
          </a:p>
          <a:p>
            <a:r>
              <a:rPr lang="en-US" dirty="0" smtClean="0"/>
              <a:t>Pro </a:t>
            </a:r>
            <a:r>
              <a:rPr lang="en-US" dirty="0" smtClean="0"/>
              <a:t>Seminar</a:t>
            </a:r>
            <a:endParaRPr lang="en-US" dirty="0"/>
          </a:p>
        </p:txBody>
      </p:sp>
      <p:pic>
        <p:nvPicPr>
          <p:cNvPr id="4" name="Picture 3"/>
          <p:cNvPicPr>
            <a:picLocks noChangeAspect="1"/>
          </p:cNvPicPr>
          <p:nvPr/>
        </p:nvPicPr>
        <p:blipFill>
          <a:blip r:embed="rId2"/>
          <a:stretch>
            <a:fillRect/>
          </a:stretch>
        </p:blipFill>
        <p:spPr>
          <a:xfrm>
            <a:off x="2084009" y="161642"/>
            <a:ext cx="5096055" cy="3678506"/>
          </a:xfrm>
          <a:prstGeom prst="rect">
            <a:avLst/>
          </a:prstGeom>
        </p:spPr>
      </p:pic>
    </p:spTree>
    <p:extLst>
      <p:ext uri="{BB962C8B-B14F-4D97-AF65-F5344CB8AC3E}">
        <p14:creationId xmlns:p14="http://schemas.microsoft.com/office/powerpoint/2010/main" val="34984296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5100"/>
            <a:ext cx="9144000" cy="6505533"/>
          </a:xfrm>
          <a:prstGeom prst="rect">
            <a:avLst/>
          </a:prstGeom>
        </p:spPr>
      </p:pic>
    </p:spTree>
    <p:extLst>
      <p:ext uri="{BB962C8B-B14F-4D97-AF65-F5344CB8AC3E}">
        <p14:creationId xmlns:p14="http://schemas.microsoft.com/office/powerpoint/2010/main" val="20591606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Relation of 3 Globalization Waves to Critical Postmodern Emergence</a:t>
            </a:r>
            <a:endParaRPr lang="en-US" sz="40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82074" y="1417639"/>
            <a:ext cx="8861926" cy="5440362"/>
          </a:xfrm>
          <a:prstGeom prst="rect">
            <a:avLst/>
          </a:prstGeom>
          <a:noFill/>
          <a:ln>
            <a:noFill/>
          </a:ln>
        </p:spPr>
      </p:pic>
    </p:spTree>
    <p:extLst>
      <p:ext uri="{BB962C8B-B14F-4D97-AF65-F5344CB8AC3E}">
        <p14:creationId xmlns:p14="http://schemas.microsoft.com/office/powerpoint/2010/main" val="40608040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588208"/>
          </a:xfrm>
        </p:spPr>
        <p:txBody>
          <a:bodyPr/>
          <a:lstStyle/>
          <a:p>
            <a:r>
              <a:rPr lang="en-US" sz="3200" dirty="0" smtClean="0"/>
              <a:t>My Own Critical Postmodern Adventure</a:t>
            </a:r>
            <a:endParaRPr lang="en-US" sz="3200" dirty="0"/>
          </a:p>
        </p:txBody>
      </p:sp>
      <p:pic>
        <p:nvPicPr>
          <p:cNvPr id="3" name="Picture 2"/>
          <p:cNvPicPr>
            <a:picLocks noChangeAspect="1"/>
          </p:cNvPicPr>
          <p:nvPr/>
        </p:nvPicPr>
        <p:blipFill>
          <a:blip r:embed="rId2"/>
          <a:stretch>
            <a:fillRect/>
          </a:stretch>
        </p:blipFill>
        <p:spPr>
          <a:xfrm>
            <a:off x="0" y="1079500"/>
            <a:ext cx="9144000" cy="5778500"/>
          </a:xfrm>
          <a:prstGeom prst="rect">
            <a:avLst/>
          </a:prstGeom>
        </p:spPr>
      </p:pic>
    </p:spTree>
    <p:extLst>
      <p:ext uri="{BB962C8B-B14F-4D97-AF65-F5344CB8AC3E}">
        <p14:creationId xmlns:p14="http://schemas.microsoft.com/office/powerpoint/2010/main" val="37400331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003121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33930" cy="6858000"/>
          </a:xfrm>
          <a:prstGeom prst="rect">
            <a:avLst/>
          </a:prstGeom>
        </p:spPr>
      </p:pic>
    </p:spTree>
    <p:extLst>
      <p:ext uri="{BB962C8B-B14F-4D97-AF65-F5344CB8AC3E}">
        <p14:creationId xmlns:p14="http://schemas.microsoft.com/office/powerpoint/2010/main" val="27483956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0501" y="227922"/>
            <a:ext cx="8580259" cy="6431455"/>
          </a:xfrm>
          <a:prstGeom prst="rect">
            <a:avLst/>
          </a:prstGeom>
        </p:spPr>
      </p:pic>
    </p:spTree>
    <p:extLst>
      <p:ext uri="{BB962C8B-B14F-4D97-AF65-F5344CB8AC3E}">
        <p14:creationId xmlns:p14="http://schemas.microsoft.com/office/powerpoint/2010/main" val="8769239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Deconstruction</a:t>
            </a:r>
            <a:endParaRPr lang="en-US" dirty="0"/>
          </a:p>
        </p:txBody>
      </p:sp>
      <p:sp>
        <p:nvSpPr>
          <p:cNvPr id="3" name="Content Placeholder 2"/>
          <p:cNvSpPr>
            <a:spLocks noGrp="1"/>
          </p:cNvSpPr>
          <p:nvPr>
            <p:ph idx="1"/>
          </p:nvPr>
        </p:nvSpPr>
        <p:spPr>
          <a:xfrm>
            <a:off x="571500" y="1905000"/>
            <a:ext cx="3580238" cy="4953000"/>
          </a:xfrm>
        </p:spPr>
        <p:txBody>
          <a:bodyPr/>
          <a:lstStyle/>
          <a:p>
            <a:r>
              <a:rPr lang="en-US" dirty="0" smtClean="0"/>
              <a:t>We have never been Modern </a:t>
            </a:r>
            <a:r>
              <a:rPr lang="mr-IN" dirty="0" smtClean="0"/>
              <a:t>–</a:t>
            </a:r>
            <a:r>
              <a:rPr lang="en-US" dirty="0" smtClean="0"/>
              <a:t> Bruno Latour</a:t>
            </a:r>
          </a:p>
          <a:p>
            <a:r>
              <a:rPr lang="en-US" dirty="0" smtClean="0"/>
              <a:t>Critical Postmod is NOT era-by-era</a:t>
            </a:r>
          </a:p>
          <a:p>
            <a:r>
              <a:rPr lang="en-US" dirty="0" smtClean="0"/>
              <a:t>What is it?</a:t>
            </a:r>
          </a:p>
          <a:p>
            <a:r>
              <a:rPr lang="en-US" smtClean="0"/>
              <a:t>Life </a:t>
            </a:r>
            <a:r>
              <a:rPr lang="en-US" dirty="0" smtClean="0"/>
              <a:t>in </a:t>
            </a:r>
            <a:r>
              <a:rPr lang="en-US" smtClean="0"/>
              <a:t>Trump World</a:t>
            </a:r>
            <a:endParaRPr lang="en-US" dirty="0"/>
          </a:p>
        </p:txBody>
      </p:sp>
      <p:pic>
        <p:nvPicPr>
          <p:cNvPr id="4" name="Picture 3"/>
          <p:cNvPicPr>
            <a:picLocks noChangeAspect="1"/>
          </p:cNvPicPr>
          <p:nvPr/>
        </p:nvPicPr>
        <p:blipFill>
          <a:blip r:embed="rId2"/>
          <a:stretch>
            <a:fillRect/>
          </a:stretch>
        </p:blipFill>
        <p:spPr>
          <a:xfrm>
            <a:off x="4005206" y="1904999"/>
            <a:ext cx="4982192" cy="4818689"/>
          </a:xfrm>
          <a:prstGeom prst="rect">
            <a:avLst/>
          </a:prstGeom>
        </p:spPr>
      </p:pic>
    </p:spTree>
    <p:extLst>
      <p:ext uri="{BB962C8B-B14F-4D97-AF65-F5344CB8AC3E}">
        <p14:creationId xmlns:p14="http://schemas.microsoft.com/office/powerpoint/2010/main" val="1285285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we live in a Living Story Multiplicity</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Why do we reduce it to just one career narrative?</a:t>
            </a:r>
          </a:p>
          <a:p>
            <a:r>
              <a:rPr lang="en-US" sz="3600" dirty="0" smtClean="0"/>
              <a:t>Narratives are retrospective sensemaking</a:t>
            </a:r>
          </a:p>
          <a:p>
            <a:r>
              <a:rPr lang="en-US" sz="3600" dirty="0" smtClean="0"/>
              <a:t>Living Stories are happening Now</a:t>
            </a:r>
          </a:p>
          <a:p>
            <a:r>
              <a:rPr lang="en-US" sz="3600" dirty="0" smtClean="0"/>
              <a:t>Living Stories do not have a definite Beginning or and Ending</a:t>
            </a:r>
          </a:p>
          <a:p>
            <a:pPr marL="0" indent="0">
              <a:buNone/>
            </a:pP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17</a:t>
            </a:fld>
            <a:endParaRPr lang="en-US" dirty="0"/>
          </a:p>
        </p:txBody>
      </p:sp>
    </p:spTree>
    <p:extLst>
      <p:ext uri="{BB962C8B-B14F-4D97-AF65-F5344CB8AC3E}">
        <p14:creationId xmlns:p14="http://schemas.microsoft.com/office/powerpoint/2010/main" val="2074613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31" y="533400"/>
            <a:ext cx="7122469" cy="589928"/>
          </a:xfrm>
        </p:spPr>
        <p:txBody>
          <a:bodyPr>
            <a:noAutofit/>
          </a:bodyPr>
          <a:lstStyle/>
          <a:p>
            <a:r>
              <a:rPr lang="en-US" sz="3600" dirty="0" smtClean="0"/>
              <a:t>Boje’s Storytelling Iceberg Model</a:t>
            </a:r>
            <a:endParaRPr lang="en-US" sz="3600" dirty="0"/>
          </a:p>
        </p:txBody>
      </p:sp>
      <p:sp>
        <p:nvSpPr>
          <p:cNvPr id="4" name="Slide Number Placeholder 3"/>
          <p:cNvSpPr>
            <a:spLocks noGrp="1"/>
          </p:cNvSpPr>
          <p:nvPr>
            <p:ph type="sldNum" sz="quarter" idx="12"/>
          </p:nvPr>
        </p:nvSpPr>
        <p:spPr/>
        <p:txBody>
          <a:bodyPr/>
          <a:lstStyle/>
          <a:p>
            <a:fld id="{D12AA694-00EB-4F4B-AABB-6F50FB178914}" type="slidenum">
              <a:rPr lang="en-US" smtClean="0"/>
              <a:t>18</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 y="1123328"/>
            <a:ext cx="9144000" cy="5551521"/>
          </a:xfrm>
          <a:prstGeom prst="rect">
            <a:avLst/>
          </a:prstGeom>
          <a:noFill/>
          <a:ln>
            <a:noFill/>
          </a:ln>
        </p:spPr>
      </p:pic>
    </p:spTree>
    <p:extLst>
      <p:ext uri="{BB962C8B-B14F-4D97-AF65-F5344CB8AC3E}">
        <p14:creationId xmlns:p14="http://schemas.microsoft.com/office/powerpoint/2010/main" val="15905962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HERE</a:t>
            </a:r>
            <a:endParaRPr lang="en-US" dirty="0"/>
          </a:p>
        </p:txBody>
      </p:sp>
      <p:sp>
        <p:nvSpPr>
          <p:cNvPr id="3" name="Content Placeholder 2"/>
          <p:cNvSpPr>
            <a:spLocks noGrp="1"/>
          </p:cNvSpPr>
          <p:nvPr>
            <p:ph idx="1"/>
          </p:nvPr>
        </p:nvSpPr>
        <p:spPr/>
        <p:txBody>
          <a:bodyPr/>
          <a:lstStyle/>
          <a:p>
            <a:r>
              <a:rPr lang="en-US" dirty="0" smtClean="0"/>
              <a:t>Thank you</a:t>
            </a:r>
          </a:p>
          <a:p>
            <a:endParaRPr lang="en-US" dirty="0"/>
          </a:p>
          <a:p>
            <a:r>
              <a:rPr lang="en-US" dirty="0" smtClean="0"/>
              <a:t>More slides follow if you want more info</a:t>
            </a:r>
          </a:p>
          <a:p>
            <a:endParaRPr lang="en-US" dirty="0"/>
          </a:p>
          <a:p>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19</a:t>
            </a:fld>
            <a:endParaRPr lang="en-US" dirty="0"/>
          </a:p>
        </p:txBody>
      </p:sp>
    </p:spTree>
    <p:extLst>
      <p:ext uri="{BB962C8B-B14F-4D97-AF65-F5344CB8AC3E}">
        <p14:creationId xmlns:p14="http://schemas.microsoft.com/office/powerpoint/2010/main" val="25527059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498" y="274637"/>
            <a:ext cx="3694209" cy="3355829"/>
          </a:xfrm>
        </p:spPr>
        <p:txBody>
          <a:bodyPr/>
          <a:lstStyle/>
          <a:p>
            <a:r>
              <a:rPr lang="en-US" sz="4400" dirty="0" smtClean="0"/>
              <a:t>First Wave of Globalization</a:t>
            </a:r>
            <a:endParaRPr lang="en-US" sz="4400" dirty="0"/>
          </a:p>
        </p:txBody>
      </p:sp>
      <p:pic>
        <p:nvPicPr>
          <p:cNvPr id="5" name="Picture 4"/>
          <p:cNvPicPr>
            <a:picLocks noChangeAspect="1"/>
          </p:cNvPicPr>
          <p:nvPr/>
        </p:nvPicPr>
        <p:blipFill>
          <a:blip r:embed="rId2"/>
          <a:stretch>
            <a:fillRect/>
          </a:stretch>
        </p:blipFill>
        <p:spPr>
          <a:xfrm>
            <a:off x="4265707" y="0"/>
            <a:ext cx="4878293" cy="6858000"/>
          </a:xfrm>
          <a:prstGeom prst="rect">
            <a:avLst/>
          </a:prstGeom>
        </p:spPr>
      </p:pic>
    </p:spTree>
    <p:extLst>
      <p:ext uri="{BB962C8B-B14F-4D97-AF65-F5344CB8AC3E}">
        <p14:creationId xmlns:p14="http://schemas.microsoft.com/office/powerpoint/2010/main" val="21596121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20" y="1524000"/>
            <a:ext cx="4937780" cy="1362075"/>
          </a:xfrm>
        </p:spPr>
        <p:txBody>
          <a:bodyPr>
            <a:normAutofit fontScale="90000"/>
          </a:bodyPr>
          <a:lstStyle/>
          <a:p>
            <a:r>
              <a:rPr lang="en-US" dirty="0" smtClean="0"/>
              <a:t>Example of qualitative Interpretative METHOD</a:t>
            </a:r>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20</a:t>
            </a:fld>
            <a:endParaRPr lang="en-US" dirty="0"/>
          </a:p>
        </p:txBody>
      </p:sp>
      <p:sp>
        <p:nvSpPr>
          <p:cNvPr id="4" name="Rectangle 3"/>
          <p:cNvSpPr/>
          <p:nvPr/>
        </p:nvSpPr>
        <p:spPr>
          <a:xfrm>
            <a:off x="838200" y="3200400"/>
            <a:ext cx="7467600" cy="1661993"/>
          </a:xfrm>
          <a:prstGeom prst="rect">
            <a:avLst/>
          </a:prstGeom>
        </p:spPr>
        <p:txBody>
          <a:bodyPr wrap="square">
            <a:spAutoFit/>
          </a:bodyPr>
          <a:lstStyle/>
          <a:p>
            <a:r>
              <a:rPr lang="en-US" sz="2400" dirty="0"/>
              <a:t>THE STORYTELLING ORGANIZATION: A STUDY OF STORY PERFORMANCE IN AN OFFICE-SUPPLY FIRM </a:t>
            </a:r>
            <a:r>
              <a:rPr lang="en-US" dirty="0"/>
              <a:t>by Boje, David .M., Administrative Science Quarterly, Mar91, Vol. 36, Issue 1 pp. 106-126. </a:t>
            </a:r>
            <a:endParaRPr lang="en-US" dirty="0" smtClean="0"/>
          </a:p>
          <a:p>
            <a:endParaRPr lang="en-US" dirty="0"/>
          </a:p>
          <a:p>
            <a:r>
              <a:rPr lang="en-US" dirty="0" smtClean="0"/>
              <a:t>With Excerpts from this research in the 2001 and 2008 books</a:t>
            </a:r>
            <a:endParaRPr lang="en-US" dirty="0"/>
          </a:p>
        </p:txBody>
      </p:sp>
      <p:pic>
        <p:nvPicPr>
          <p:cNvPr id="5" name="Picture 4"/>
          <p:cNvPicPr>
            <a:picLocks noChangeAspect="1"/>
          </p:cNvPicPr>
          <p:nvPr/>
        </p:nvPicPr>
        <p:blipFill>
          <a:blip r:embed="rId2"/>
          <a:stretch>
            <a:fillRect/>
          </a:stretch>
        </p:blipFill>
        <p:spPr>
          <a:xfrm>
            <a:off x="5943600" y="4953000"/>
            <a:ext cx="1143000" cy="1714500"/>
          </a:xfrm>
          <a:prstGeom prst="rect">
            <a:avLst/>
          </a:prstGeom>
        </p:spPr>
      </p:pic>
      <p:pic>
        <p:nvPicPr>
          <p:cNvPr id="6" name="Picture 5"/>
          <p:cNvPicPr>
            <a:picLocks noChangeAspect="1"/>
          </p:cNvPicPr>
          <p:nvPr/>
        </p:nvPicPr>
        <p:blipFill>
          <a:blip r:embed="rId3"/>
          <a:stretch>
            <a:fillRect/>
          </a:stretch>
        </p:blipFill>
        <p:spPr>
          <a:xfrm>
            <a:off x="2209800" y="4953000"/>
            <a:ext cx="1168400" cy="1734344"/>
          </a:xfrm>
          <a:prstGeom prst="rect">
            <a:avLst/>
          </a:prstGeom>
        </p:spPr>
      </p:pic>
    </p:spTree>
    <p:extLst>
      <p:ext uri="{BB962C8B-B14F-4D97-AF65-F5344CB8AC3E}">
        <p14:creationId xmlns:p14="http://schemas.microsoft.com/office/powerpoint/2010/main" val="15407370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440" y="1825124"/>
            <a:ext cx="8655560" cy="4272952"/>
          </a:xfrm>
        </p:spPr>
        <p:txBody>
          <a:bodyPr>
            <a:noAutofit/>
          </a:bodyPr>
          <a:lstStyle/>
          <a:p>
            <a:r>
              <a:rPr lang="en-US" sz="4000" b="1" i="1" dirty="0" smtClean="0"/>
              <a:t>“Organizations </a:t>
            </a:r>
            <a:r>
              <a:rPr lang="en-US" sz="4000" b="1" i="1" dirty="0"/>
              <a:t>As Storytelling Systems In organizations, storytelling is the preferred sense-making currency of human relationships among internal and external </a:t>
            </a:r>
            <a:r>
              <a:rPr lang="en-US" sz="4000" b="1" i="1" dirty="0" smtClean="0"/>
              <a:t>stakeholders</a:t>
            </a:r>
            <a:r>
              <a:rPr lang="en-US" sz="4000" dirty="0" smtClean="0"/>
              <a:t>”</a:t>
            </a:r>
            <a:endParaRPr lang="en-US" sz="40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21</a:t>
            </a:fld>
            <a:endParaRPr lang="en-US" dirty="0"/>
          </a:p>
        </p:txBody>
      </p:sp>
      <p:sp>
        <p:nvSpPr>
          <p:cNvPr id="5" name="Title 1"/>
          <p:cNvSpPr txBox="1">
            <a:spLocks/>
          </p:cNvSpPr>
          <p:nvPr/>
        </p:nvSpPr>
        <p:spPr>
          <a:xfrm>
            <a:off x="1144487" y="463049"/>
            <a:ext cx="4937780" cy="136207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My most cited article, but this is all they mostly cite:</a:t>
            </a:r>
            <a:endParaRPr lang="en-US" dirty="0"/>
          </a:p>
        </p:txBody>
      </p:sp>
    </p:spTree>
    <p:extLst>
      <p:ext uri="{BB962C8B-B14F-4D97-AF65-F5344CB8AC3E}">
        <p14:creationId xmlns:p14="http://schemas.microsoft.com/office/powerpoint/2010/main" val="382643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rest of 1</a:t>
            </a:r>
            <a:r>
              <a:rPr lang="en-US" baseline="30000" dirty="0" smtClean="0"/>
              <a:t>st</a:t>
            </a:r>
            <a:r>
              <a:rPr lang="en-US" dirty="0" smtClean="0"/>
              <a:t> paragraph</a:t>
            </a:r>
            <a:endParaRPr lang="en-US" dirty="0"/>
          </a:p>
        </p:txBody>
      </p:sp>
      <p:sp>
        <p:nvSpPr>
          <p:cNvPr id="3" name="Content Placeholder 2"/>
          <p:cNvSpPr>
            <a:spLocks noGrp="1"/>
          </p:cNvSpPr>
          <p:nvPr>
            <p:ph idx="1"/>
          </p:nvPr>
        </p:nvSpPr>
        <p:spPr/>
        <p:txBody>
          <a:bodyPr>
            <a:normAutofit/>
          </a:bodyPr>
          <a:lstStyle/>
          <a:p>
            <a:pPr marL="0" indent="0">
              <a:buNone/>
            </a:pPr>
            <a:r>
              <a:rPr lang="en-US" dirty="0"/>
              <a:t>People engage in a dynamic process of incremental refinement of their stories of new events as well as on-going reinterpretations of culturally sacred story lines. When a decision is at hand, the old stories are recounted and compared to unfolding story lines to keep the organization from repeating historically bad choices and to invite the repetition of past successes. I</a:t>
            </a:r>
            <a:r>
              <a:rPr lang="en-US" b="1" dirty="0"/>
              <a:t>n a turbulent environment, the organization halls and offices pulsate with a story life of the here and now that is richer and more vibrant than the firm's environments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22</a:t>
            </a:fld>
            <a:endParaRPr lang="en-US" dirty="0"/>
          </a:p>
        </p:txBody>
      </p:sp>
    </p:spTree>
    <p:extLst>
      <p:ext uri="{BB962C8B-B14F-4D97-AF65-F5344CB8AC3E}">
        <p14:creationId xmlns:p14="http://schemas.microsoft.com/office/powerpoint/2010/main" val="226492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METHOD is called </a:t>
            </a:r>
            <a:r>
              <a:rPr lang="en-US" b="1" i="1" dirty="0" smtClean="0"/>
              <a:t>‘in situ’</a:t>
            </a:r>
            <a:r>
              <a:rPr lang="en-US" b="1" i="1" dirty="0"/>
              <a:t/>
            </a:r>
            <a:br>
              <a:rPr lang="en-US" b="1" i="1" dirty="0"/>
            </a:br>
            <a:endParaRPr lang="en-US" i="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 am </a:t>
            </a:r>
            <a:r>
              <a:rPr lang="en-US" dirty="0"/>
              <a:t>a participant observer I iteratively collected and analyzed (Spradley, 1980) the various social scenes that made up the discourse environment of an office-supply </a:t>
            </a:r>
            <a:r>
              <a:rPr lang="en-US" dirty="0" smtClean="0"/>
              <a:t>firm. </a:t>
            </a:r>
            <a:r>
              <a:rPr lang="en-US" dirty="0"/>
              <a:t>These scenes included executive meetings held </a:t>
            </a:r>
            <a:r>
              <a:rPr lang="en-US" dirty="0" smtClean="0"/>
              <a:t>on and </a:t>
            </a:r>
            <a:r>
              <a:rPr lang="en-US" dirty="0"/>
              <a:t>off-site: in conference rooms, restaurants, sales training sessions, as well as conversations in hallways and automobiles. </a:t>
            </a:r>
          </a:p>
          <a:p>
            <a:endParaRPr lang="en-US" dirty="0"/>
          </a:p>
          <a:p>
            <a:r>
              <a:rPr lang="en-US" dirty="0"/>
              <a:t>Tapes were transcribed and converted to line-numbered transcripts. Transcripts were analyzed to find the scantiest occurrences of story performance embedded in conversation. A story performance was operationally defined as an exchange between two or more persons during which a past or anticipated experience was being referenced, recounted, interpreted, or challenged. </a:t>
            </a:r>
          </a:p>
        </p:txBody>
      </p:sp>
      <p:sp>
        <p:nvSpPr>
          <p:cNvPr id="4" name="Slide Number Placeholder 3"/>
          <p:cNvSpPr>
            <a:spLocks noGrp="1"/>
          </p:cNvSpPr>
          <p:nvPr>
            <p:ph type="sldNum" sz="quarter" idx="12"/>
          </p:nvPr>
        </p:nvSpPr>
        <p:spPr/>
        <p:txBody>
          <a:bodyPr/>
          <a:lstStyle/>
          <a:p>
            <a:fld id="{33D6E5A2-EC83-451F-A719-9AC1370DD5CF}" type="slidenum">
              <a:rPr lang="en-US" smtClean="0"/>
              <a:pPr/>
              <a:t>23</a:t>
            </a:fld>
            <a:endParaRPr lang="en-US" dirty="0"/>
          </a:p>
        </p:txBody>
      </p:sp>
    </p:spTree>
    <p:extLst>
      <p:ext uri="{BB962C8B-B14F-4D97-AF65-F5344CB8AC3E}">
        <p14:creationId xmlns:p14="http://schemas.microsoft.com/office/powerpoint/2010/main" val="91932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7479"/>
            <a:ext cx="2895600" cy="3352800"/>
          </a:xfrm>
          <a:solidFill>
            <a:srgbClr val="CCFFCC"/>
          </a:solidFill>
        </p:spPr>
        <p:txBody>
          <a:bodyPr>
            <a:noAutofit/>
          </a:bodyPr>
          <a:lstStyle/>
          <a:p>
            <a:r>
              <a:rPr lang="en-US" sz="1400" dirty="0" smtClean="0"/>
              <a:t>lines </a:t>
            </a:r>
            <a:r>
              <a:rPr lang="en-US" sz="1400" dirty="0"/>
              <a:t>846-54, </a:t>
            </a:r>
            <a:r>
              <a:rPr lang="en-US" sz="1400" dirty="0" smtClean="0"/>
              <a:t> </a:t>
            </a:r>
            <a:r>
              <a:rPr lang="en-US" sz="1400" dirty="0">
                <a:solidFill>
                  <a:schemeClr val="tx1">
                    <a:lumMod val="85000"/>
                    <a:lumOff val="15000"/>
                  </a:schemeClr>
                </a:solidFill>
              </a:rPr>
              <a:t>story</a:t>
            </a:r>
            <a:r>
              <a:rPr lang="en-US" sz="1400" dirty="0"/>
              <a:t> details are so terse that, at first glance, there may not appear to be a story at all. </a:t>
            </a:r>
            <a:r>
              <a:rPr lang="en-US" sz="1400" dirty="0" smtClean="0"/>
              <a:t/>
            </a:r>
            <a:br>
              <a:rPr lang="en-US" sz="1400" dirty="0" smtClean="0"/>
            </a:br>
            <a:r>
              <a:rPr lang="en-US" sz="1400" dirty="0" smtClean="0"/>
              <a:t/>
            </a:r>
            <a:br>
              <a:rPr lang="en-US" sz="1400" dirty="0" smtClean="0"/>
            </a:br>
            <a:r>
              <a:rPr lang="en-US" sz="1400" dirty="0" smtClean="0"/>
              <a:t>Indeed in Gabriel (2000) this story does not fulfill the narrative contract</a:t>
            </a:r>
            <a:br>
              <a:rPr lang="en-US" sz="1400" dirty="0" smtClean="0"/>
            </a:br>
            <a:r>
              <a:rPr lang="en-US" sz="1400" dirty="0"/>
              <a:t/>
            </a:r>
            <a:br>
              <a:rPr lang="en-US" sz="1400" dirty="0"/>
            </a:br>
            <a:r>
              <a:rPr lang="en-US" sz="1400" dirty="0" smtClean="0"/>
              <a:t>Czarniawska 92004) would say its not an emplotment, because it is not a Beginning, Middle, End telling and strong corporate cultures have petrified narrative plots</a:t>
            </a:r>
            <a:endParaRPr lang="en-US" sz="14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24</a:t>
            </a:fld>
            <a:endParaRPr lang="en-US" dirty="0"/>
          </a:p>
        </p:txBody>
      </p:sp>
      <p:pic>
        <p:nvPicPr>
          <p:cNvPr id="5" name="Picture 4"/>
          <p:cNvPicPr>
            <a:picLocks noChangeAspect="1"/>
          </p:cNvPicPr>
          <p:nvPr/>
        </p:nvPicPr>
        <p:blipFill>
          <a:blip r:embed="rId2"/>
          <a:stretch>
            <a:fillRect/>
          </a:stretch>
        </p:blipFill>
        <p:spPr>
          <a:xfrm>
            <a:off x="2895600" y="0"/>
            <a:ext cx="6156183" cy="6858000"/>
          </a:xfrm>
          <a:prstGeom prst="rect">
            <a:avLst/>
          </a:prstGeom>
        </p:spPr>
      </p:pic>
      <p:sp>
        <p:nvSpPr>
          <p:cNvPr id="6" name="Rectangle 5"/>
          <p:cNvSpPr/>
          <p:nvPr/>
        </p:nvSpPr>
        <p:spPr>
          <a:xfrm>
            <a:off x="0" y="990600"/>
            <a:ext cx="3124200" cy="3416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a:t>However, in lines 855-6, another executive hooks into the underlying experience to trigger more detail on the story behind the story. In 859-62, the story of a salesperson's reaction to executive attempts to implement computer information-system controls garners a severe group reaction.</a:t>
            </a:r>
            <a:br>
              <a:rPr lang="en-US" dirty="0"/>
            </a:br>
            <a:endParaRPr lang="en-US" dirty="0"/>
          </a:p>
        </p:txBody>
      </p:sp>
      <p:sp>
        <p:nvSpPr>
          <p:cNvPr id="7" name="Rectangle 6"/>
          <p:cNvSpPr/>
          <p:nvPr/>
        </p:nvSpPr>
        <p:spPr>
          <a:xfrm>
            <a:off x="-76200" y="4252114"/>
            <a:ext cx="3200400" cy="203132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dirty="0"/>
              <a:t>In line 870, Doug uses a very common reflexive "you know" to reference experience that the other executives are expected to fill in between the lines. He references a story everyone knows all too </a:t>
            </a:r>
            <a:r>
              <a:rPr lang="en-US" dirty="0" smtClean="0"/>
              <a:t>well</a:t>
            </a:r>
            <a:endParaRPr lang="en-US" dirty="0"/>
          </a:p>
        </p:txBody>
      </p:sp>
      <p:sp>
        <p:nvSpPr>
          <p:cNvPr id="8" name="Rectangle 7"/>
          <p:cNvSpPr/>
          <p:nvPr/>
        </p:nvSpPr>
        <p:spPr>
          <a:xfrm>
            <a:off x="0" y="5348685"/>
            <a:ext cx="3152356" cy="147732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dirty="0" smtClean="0"/>
              <a:t> </a:t>
            </a:r>
            <a:r>
              <a:rPr lang="en-US" dirty="0"/>
              <a:t>In line 870, the use of an extended pause </a:t>
            </a:r>
            <a:r>
              <a:rPr lang="en-US" dirty="0" smtClean="0"/>
              <a:t>that </a:t>
            </a:r>
            <a:r>
              <a:rPr lang="en-US" dirty="0"/>
              <a:t>invites hearers to fill in their knowledge of the story behind the performed story.</a:t>
            </a:r>
          </a:p>
        </p:txBody>
      </p:sp>
      <p:pic>
        <p:nvPicPr>
          <p:cNvPr id="9" name="Picture 8"/>
          <p:cNvPicPr>
            <a:picLocks noChangeAspect="1"/>
          </p:cNvPicPr>
          <p:nvPr/>
        </p:nvPicPr>
        <p:blipFill>
          <a:blip r:embed="rId3"/>
          <a:stretch>
            <a:fillRect/>
          </a:stretch>
        </p:blipFill>
        <p:spPr>
          <a:xfrm>
            <a:off x="133350" y="2362200"/>
            <a:ext cx="8877300" cy="3200400"/>
          </a:xfrm>
          <a:prstGeom prst="rect">
            <a:avLst/>
          </a:prstGeom>
        </p:spPr>
      </p:pic>
    </p:spTree>
    <p:extLst>
      <p:ext uri="{BB962C8B-B14F-4D97-AF65-F5344CB8AC3E}">
        <p14:creationId xmlns:p14="http://schemas.microsoft.com/office/powerpoint/2010/main" val="2525379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96" y="299847"/>
            <a:ext cx="8247204" cy="990600"/>
          </a:xfrm>
        </p:spPr>
        <p:txBody>
          <a:bodyPr>
            <a:normAutofit fontScale="90000"/>
          </a:bodyPr>
          <a:lstStyle/>
          <a:p>
            <a:r>
              <a:rPr lang="en-US" dirty="0" smtClean="0"/>
              <a:t>What is storytelling research?</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25</a:t>
            </a:fld>
            <a:endParaRPr lang="en-US" dirty="0"/>
          </a:p>
        </p:txBody>
      </p:sp>
      <p:pic>
        <p:nvPicPr>
          <p:cNvPr id="4" name="Picture 3"/>
          <p:cNvPicPr>
            <a:picLocks noChangeAspect="1"/>
          </p:cNvPicPr>
          <p:nvPr/>
        </p:nvPicPr>
        <p:blipFill>
          <a:blip r:embed="rId2"/>
          <a:stretch>
            <a:fillRect/>
          </a:stretch>
        </p:blipFill>
        <p:spPr>
          <a:xfrm>
            <a:off x="715316" y="1343131"/>
            <a:ext cx="7648898" cy="5514869"/>
          </a:xfrm>
          <a:prstGeom prst="rect">
            <a:avLst/>
          </a:prstGeom>
        </p:spPr>
      </p:pic>
    </p:spTree>
    <p:extLst>
      <p:ext uri="{BB962C8B-B14F-4D97-AF65-F5344CB8AC3E}">
        <p14:creationId xmlns:p14="http://schemas.microsoft.com/office/powerpoint/2010/main" val="16432403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2453" y="0"/>
            <a:ext cx="8763817" cy="6857999"/>
          </a:xfrm>
          <a:prstGeom prst="rect">
            <a:avLst/>
          </a:prstGeom>
          <a:noFill/>
          <a:ln>
            <a:noFill/>
          </a:ln>
        </p:spPr>
      </p:pic>
    </p:spTree>
    <p:extLst>
      <p:ext uri="{BB962C8B-B14F-4D97-AF65-F5344CB8AC3E}">
        <p14:creationId xmlns:p14="http://schemas.microsoft.com/office/powerpoint/2010/main" val="7827289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75" y="274638"/>
            <a:ext cx="8766635" cy="1143000"/>
          </a:xfrm>
        </p:spPr>
        <p:txBody>
          <a:bodyPr>
            <a:noAutofit/>
          </a:bodyPr>
          <a:lstStyle/>
          <a:p>
            <a:r>
              <a:rPr lang="en-US" sz="4400" dirty="0" smtClean="0"/>
              <a:t>What is your Storytelling paradigm?</a:t>
            </a:r>
            <a:endParaRPr lang="en-US" sz="4400" dirty="0"/>
          </a:p>
        </p:txBody>
      </p:sp>
      <p:sp>
        <p:nvSpPr>
          <p:cNvPr id="3" name="Slide Number Placeholder 2"/>
          <p:cNvSpPr>
            <a:spLocks noGrp="1"/>
          </p:cNvSpPr>
          <p:nvPr>
            <p:ph type="sldNum" sz="quarter" idx="12"/>
          </p:nvPr>
        </p:nvSpPr>
        <p:spPr/>
        <p:txBody>
          <a:bodyPr/>
          <a:lstStyle/>
          <a:p>
            <a:fld id="{D12AA694-00EB-4F4B-AABB-6F50FB178914}" type="slidenum">
              <a:rPr lang="en-US" smtClean="0"/>
              <a:t>27</a:t>
            </a:fld>
            <a:endParaRPr lang="en-US" dirty="0"/>
          </a:p>
        </p:txBody>
      </p:sp>
      <p:pic>
        <p:nvPicPr>
          <p:cNvPr id="6" name="Picture 5"/>
          <p:cNvPicPr>
            <a:picLocks noChangeAspect="1"/>
          </p:cNvPicPr>
          <p:nvPr/>
        </p:nvPicPr>
        <p:blipFill>
          <a:blip r:embed="rId2"/>
          <a:stretch>
            <a:fillRect/>
          </a:stretch>
        </p:blipFill>
        <p:spPr>
          <a:xfrm>
            <a:off x="2175144" y="1374897"/>
            <a:ext cx="5869332" cy="4435126"/>
          </a:xfrm>
          <a:prstGeom prst="rect">
            <a:avLst/>
          </a:prstGeom>
        </p:spPr>
      </p:pic>
      <p:sp>
        <p:nvSpPr>
          <p:cNvPr id="4" name="Rectangle 3"/>
          <p:cNvSpPr/>
          <p:nvPr/>
        </p:nvSpPr>
        <p:spPr>
          <a:xfrm>
            <a:off x="204376" y="5810023"/>
            <a:ext cx="8939624" cy="923330"/>
          </a:xfrm>
          <a:prstGeom prst="rect">
            <a:avLst/>
          </a:prstGeom>
        </p:spPr>
        <p:txBody>
          <a:bodyPr wrap="square">
            <a:spAutoFit/>
          </a:bodyPr>
          <a:lstStyle/>
          <a:p>
            <a:r>
              <a:rPr lang="en-US" dirty="0"/>
              <a:t>Rosile, G. A., Boje, D. M., Carlon, D. M., Downs, A., &amp; Saylors, R. (2013). Storytelling diamond: An antenarrative integration of the six facets of storytelling in organization research design</a:t>
            </a:r>
            <a:r>
              <a:rPr lang="en-US" b="1" i="1" dirty="0"/>
              <a:t>. Organizational Research Methods</a:t>
            </a:r>
            <a:r>
              <a:rPr lang="en-US" dirty="0"/>
              <a:t>, 16(4), 557-580.</a:t>
            </a:r>
          </a:p>
        </p:txBody>
      </p:sp>
    </p:spTree>
    <p:extLst>
      <p:ext uri="{BB962C8B-B14F-4D97-AF65-F5344CB8AC3E}">
        <p14:creationId xmlns:p14="http://schemas.microsoft.com/office/powerpoint/2010/main" val="20377024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Heidegger – Being and Time</a:t>
            </a:r>
            <a:endParaRPr lang="en-US" dirty="0"/>
          </a:p>
        </p:txBody>
      </p:sp>
      <p:sp>
        <p:nvSpPr>
          <p:cNvPr id="3" name="Content Placeholder 2"/>
          <p:cNvSpPr>
            <a:spLocks noGrp="1"/>
          </p:cNvSpPr>
          <p:nvPr>
            <p:ph idx="1"/>
          </p:nvPr>
        </p:nvSpPr>
        <p:spPr>
          <a:xfrm>
            <a:off x="457200" y="1600200"/>
            <a:ext cx="8458200" cy="4876800"/>
          </a:xfrm>
        </p:spPr>
        <p:txBody>
          <a:bodyPr>
            <a:noAutofit/>
          </a:bodyPr>
          <a:lstStyle/>
          <a:p>
            <a:pPr marL="0" indent="0">
              <a:buNone/>
            </a:pPr>
            <a:r>
              <a:rPr lang="en-US" sz="4000" dirty="0" smtClean="0"/>
              <a:t>“if we are to understand the problem of Being, our first philosophical step consists in not … ‘telling a story’ – that is to say, in not defining entities as entities by tracing them back to their origin to some other entities, as if Being had the character of some entity” </a:t>
            </a:r>
            <a:r>
              <a:rPr lang="en-US" sz="2800" dirty="0" smtClean="0"/>
              <a:t>(p. 26).</a:t>
            </a:r>
          </a:p>
        </p:txBody>
      </p:sp>
      <p:sp>
        <p:nvSpPr>
          <p:cNvPr id="4" name="Slide Number Placeholder 3"/>
          <p:cNvSpPr>
            <a:spLocks noGrp="1"/>
          </p:cNvSpPr>
          <p:nvPr>
            <p:ph type="sldNum" sz="quarter" idx="12"/>
          </p:nvPr>
        </p:nvSpPr>
        <p:spPr/>
        <p:txBody>
          <a:bodyPr/>
          <a:lstStyle/>
          <a:p>
            <a:fld id="{D12AA694-00EB-4F4B-AABB-6F50FB178914}" type="slidenum">
              <a:rPr lang="en-US" smtClean="0"/>
              <a:t>28</a:t>
            </a:fld>
            <a:endParaRPr lang="en-US" dirty="0"/>
          </a:p>
        </p:txBody>
      </p:sp>
    </p:spTree>
    <p:extLst>
      <p:ext uri="{BB962C8B-B14F-4D97-AF65-F5344CB8AC3E}">
        <p14:creationId xmlns:p14="http://schemas.microsoft.com/office/powerpoint/2010/main" val="2137801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6700"/>
            <a:ext cx="8229600" cy="1143000"/>
          </a:xfrm>
        </p:spPr>
        <p:txBody>
          <a:bodyPr>
            <a:normAutofit fontScale="90000"/>
          </a:bodyPr>
          <a:lstStyle/>
          <a:p>
            <a:r>
              <a:rPr lang="en-US" dirty="0" smtClean="0"/>
              <a:t>Narrative-Discourse turn went too far</a:t>
            </a:r>
            <a:endParaRPr lang="en-US" dirty="0"/>
          </a:p>
        </p:txBody>
      </p:sp>
      <p:sp>
        <p:nvSpPr>
          <p:cNvPr id="3" name="Content Placeholder 2"/>
          <p:cNvSpPr>
            <a:spLocks noGrp="1"/>
          </p:cNvSpPr>
          <p:nvPr>
            <p:ph idx="1"/>
          </p:nvPr>
        </p:nvSpPr>
        <p:spPr/>
        <p:txBody>
          <a:bodyPr>
            <a:normAutofit/>
          </a:bodyPr>
          <a:lstStyle/>
          <a:p>
            <a:r>
              <a:rPr lang="en-US" dirty="0" smtClean="0"/>
              <a:t>“</a:t>
            </a:r>
            <a:r>
              <a:rPr lang="en-US" dirty="0"/>
              <a:t>L</a:t>
            </a:r>
            <a:r>
              <a:rPr lang="en-US" b="1" dirty="0"/>
              <a:t>anguage has been granted </a:t>
            </a:r>
            <a:r>
              <a:rPr lang="en-US" dirty="0"/>
              <a:t>too much power. The linguistic turn, </a:t>
            </a:r>
            <a:r>
              <a:rPr lang="en-US" dirty="0" smtClean="0"/>
              <a:t>the semiotic </a:t>
            </a:r>
            <a:r>
              <a:rPr lang="en-US" dirty="0"/>
              <a:t>turn, the interpretative turn, the cultural turn: it seems </a:t>
            </a:r>
            <a:r>
              <a:rPr lang="en-US" dirty="0" smtClean="0"/>
              <a:t>that at </a:t>
            </a:r>
            <a:r>
              <a:rPr lang="en-US" dirty="0"/>
              <a:t>every turn lately every “thing”—even materiality—is turned into </a:t>
            </a:r>
            <a:r>
              <a:rPr lang="en-US" dirty="0" smtClean="0"/>
              <a:t>a matter </a:t>
            </a:r>
            <a:r>
              <a:rPr lang="en-US" dirty="0"/>
              <a:t>of language or some other form of cultural </a:t>
            </a:r>
            <a:r>
              <a:rPr lang="en-US" dirty="0" smtClean="0"/>
              <a:t>representation” (Karen Barad, 2003: 801).</a:t>
            </a:r>
          </a:p>
        </p:txBody>
      </p:sp>
      <p:sp>
        <p:nvSpPr>
          <p:cNvPr id="4" name="Slide Number Placeholder 3"/>
          <p:cNvSpPr>
            <a:spLocks noGrp="1"/>
          </p:cNvSpPr>
          <p:nvPr>
            <p:ph type="sldNum" sz="quarter" idx="12"/>
          </p:nvPr>
        </p:nvSpPr>
        <p:spPr/>
        <p:txBody>
          <a:bodyPr/>
          <a:lstStyle/>
          <a:p>
            <a:fld id="{D12AA694-00EB-4F4B-AABB-6F50FB178914}" type="slidenum">
              <a:rPr lang="en-US" smtClean="0"/>
              <a:t>29</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9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160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42" y="274636"/>
            <a:ext cx="2994110" cy="3306989"/>
          </a:xfrm>
        </p:spPr>
        <p:txBody>
          <a:bodyPr/>
          <a:lstStyle/>
          <a:p>
            <a:r>
              <a:rPr lang="en-US" sz="4000" dirty="0" smtClean="0"/>
              <a:t>2</a:t>
            </a:r>
            <a:r>
              <a:rPr lang="en-US" sz="4000" baseline="30000" dirty="0" smtClean="0"/>
              <a:t>nd</a:t>
            </a:r>
            <a:r>
              <a:rPr lang="en-US" sz="4000" dirty="0" smtClean="0"/>
              <a:t> Wave of </a:t>
            </a:r>
            <a:r>
              <a:rPr lang="en-US" sz="3200" dirty="0" smtClean="0"/>
              <a:t>Globalization</a:t>
            </a:r>
            <a:endParaRPr lang="en-US" sz="3200" dirty="0"/>
          </a:p>
        </p:txBody>
      </p:sp>
      <p:pic>
        <p:nvPicPr>
          <p:cNvPr id="3" name="Picture 2"/>
          <p:cNvPicPr>
            <a:picLocks noChangeAspect="1"/>
          </p:cNvPicPr>
          <p:nvPr/>
        </p:nvPicPr>
        <p:blipFill>
          <a:blip r:embed="rId2"/>
          <a:stretch>
            <a:fillRect/>
          </a:stretch>
        </p:blipFill>
        <p:spPr>
          <a:xfrm>
            <a:off x="3093452" y="0"/>
            <a:ext cx="6050548" cy="6858000"/>
          </a:xfrm>
          <a:prstGeom prst="rect">
            <a:avLst/>
          </a:prstGeom>
        </p:spPr>
      </p:pic>
    </p:spTree>
    <p:extLst>
      <p:ext uri="{BB962C8B-B14F-4D97-AF65-F5344CB8AC3E}">
        <p14:creationId xmlns:p14="http://schemas.microsoft.com/office/powerpoint/2010/main" val="41460232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4000" dirty="0" smtClean="0"/>
              <a:t>YIANNIS GABRIEL </a:t>
            </a:r>
            <a:r>
              <a:rPr lang="en-US" sz="4000" dirty="0"/>
              <a:t>IN UK</a:t>
            </a:r>
          </a:p>
        </p:txBody>
      </p:sp>
      <p:sp>
        <p:nvSpPr>
          <p:cNvPr id="98307" name="Rectangle 3"/>
          <p:cNvSpPr>
            <a:spLocks noGrp="1" noChangeArrowheads="1"/>
          </p:cNvSpPr>
          <p:nvPr>
            <p:ph idx="1"/>
          </p:nvPr>
        </p:nvSpPr>
        <p:spPr/>
        <p:txBody>
          <a:bodyPr>
            <a:normAutofit fontScale="92500" lnSpcReduction="20000"/>
          </a:bodyPr>
          <a:lstStyle/>
          <a:p>
            <a:r>
              <a:rPr lang="en-US" dirty="0" smtClean="0"/>
              <a:t>“</a:t>
            </a:r>
            <a:r>
              <a:rPr lang="en-US" dirty="0"/>
              <a:t>I shall argue not all narratives are stories; in particular, factual </a:t>
            </a:r>
            <a:r>
              <a:rPr lang="en-US" dirty="0" smtClean="0"/>
              <a:t>or descriptive </a:t>
            </a:r>
            <a:r>
              <a:rPr lang="en-US" dirty="0"/>
              <a:t>accounts of events that aspire at objectivity rather than emotional effect </a:t>
            </a:r>
            <a:r>
              <a:rPr lang="en-US" dirty="0" smtClean="0"/>
              <a:t>must not </a:t>
            </a:r>
            <a:r>
              <a:rPr lang="en-US" dirty="0"/>
              <a:t>be treated as stories</a:t>
            </a:r>
            <a:r>
              <a:rPr lang="en-US" dirty="0" smtClean="0"/>
              <a:t>” (2000</a:t>
            </a:r>
            <a:r>
              <a:rPr lang="en-US" dirty="0"/>
              <a:t>: </a:t>
            </a:r>
            <a:r>
              <a:rPr lang="en-US" dirty="0" smtClean="0"/>
              <a:t>5). </a:t>
            </a:r>
          </a:p>
          <a:p>
            <a:r>
              <a:rPr lang="en-US" dirty="0" smtClean="0"/>
              <a:t>“However</a:t>
            </a:r>
            <a:r>
              <a:rPr lang="en-US" dirty="0"/>
              <a:t>, the mythologized past that is celebrated in organizational nostalgia is 'generally idealized' and bears little relation to 'documented history' (Gabriel, 2000: </a:t>
            </a:r>
            <a:r>
              <a:rPr lang="en-US" dirty="0" smtClean="0"/>
              <a:t>170-177)”, as cited in Clark &amp; Rowlinson 2002: 11. </a:t>
            </a:r>
            <a:endParaRPr lang="en-US" dirty="0"/>
          </a:p>
          <a:p>
            <a:r>
              <a:rPr lang="en-US" dirty="0"/>
              <a:t>“</a:t>
            </a:r>
            <a:r>
              <a:rPr lang="en-US" i="1" dirty="0"/>
              <a:t>Stories are narratives with plots and characters, generating emotion in narrator and audience, through a poetic elaboration of symbolic material</a:t>
            </a:r>
            <a:r>
              <a:rPr lang="en-US" dirty="0"/>
              <a:t>” (italics in original)</a:t>
            </a:r>
          </a:p>
          <a:p>
            <a:pPr marL="0" indent="0">
              <a:buNone/>
            </a:pPr>
            <a:endParaRPr lang="en-US" dirty="0"/>
          </a:p>
          <a:p>
            <a:endParaRPr lang="en-US" dirty="0" smtClean="0"/>
          </a:p>
        </p:txBody>
      </p:sp>
      <p:sp>
        <p:nvSpPr>
          <p:cNvPr id="6" name="Slide Number Placeholder 5"/>
          <p:cNvSpPr>
            <a:spLocks noGrp="1"/>
          </p:cNvSpPr>
          <p:nvPr>
            <p:ph type="sldNum" sz="quarter" idx="12"/>
          </p:nvPr>
        </p:nvSpPr>
        <p:spPr/>
        <p:txBody>
          <a:bodyPr/>
          <a:lstStyle/>
          <a:p>
            <a:fld id="{6AF5D7DB-748B-41D3-BC27-1B12D660CF07}" type="slidenum">
              <a:rPr lang="en-US"/>
              <a:pPr/>
              <a:t>30</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0" y="228600"/>
            <a:ext cx="942109" cy="144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0285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14600" y="274638"/>
            <a:ext cx="6172200" cy="1143000"/>
          </a:xfrm>
        </p:spPr>
        <p:txBody>
          <a:bodyPr>
            <a:normAutofit fontScale="90000"/>
          </a:bodyPr>
          <a:lstStyle/>
          <a:p>
            <a:pPr eaLnBrk="1" hangingPunct="1"/>
            <a:r>
              <a:rPr lang="en-US" dirty="0" smtClean="0">
                <a:ea typeface="ＭＳ Ｐゴシック" pitchFamily="34" charset="-128"/>
              </a:rPr>
              <a:t>LIVING STORY IS MULTIPLICITY OF VOICES</a:t>
            </a:r>
          </a:p>
        </p:txBody>
      </p:sp>
      <p:sp>
        <p:nvSpPr>
          <p:cNvPr id="3" name="Content Placeholder 2"/>
          <p:cNvSpPr>
            <a:spLocks noGrp="1"/>
          </p:cNvSpPr>
          <p:nvPr>
            <p:ph idx="1"/>
          </p:nvPr>
        </p:nvSpPr>
        <p:spPr>
          <a:xfrm>
            <a:off x="457199" y="1905000"/>
            <a:ext cx="8554833" cy="4952999"/>
          </a:xfrm>
        </p:spPr>
        <p:txBody>
          <a:bodyPr>
            <a:normAutofit fontScale="85000" lnSpcReduction="20000"/>
          </a:bodyPr>
          <a:lstStyle/>
          <a:p>
            <a:pPr eaLnBrk="1" hangingPunct="1">
              <a:buFont typeface="Arial" pitchFamily="34" charset="0"/>
              <a:buNone/>
            </a:pPr>
            <a:r>
              <a:rPr lang="en-US" sz="3900" dirty="0" smtClean="0">
                <a:latin typeface="Times New Roman" pitchFamily="18" charset="0"/>
                <a:ea typeface="ＭＳ Ｐゴシック" pitchFamily="34" charset="-128"/>
              </a:rPr>
              <a:t>Dialogical manner of story is “The plurality of independent and unmerged voices and consciousness and the genuine polyphony of full-valued voices” (Bakhtin, 1973: 4).</a:t>
            </a:r>
          </a:p>
          <a:p>
            <a:pPr eaLnBrk="1" hangingPunct="1">
              <a:buFont typeface="Arial" pitchFamily="34" charset="0"/>
              <a:buNone/>
            </a:pPr>
            <a:endParaRPr lang="en-US" sz="3900" dirty="0">
              <a:latin typeface="Times New Roman" pitchFamily="18" charset="0"/>
              <a:ea typeface="ＭＳ Ｐゴシック" pitchFamily="34" charset="-128"/>
            </a:endParaRPr>
          </a:p>
          <a:p>
            <a:pPr>
              <a:buNone/>
            </a:pPr>
            <a:r>
              <a:rPr lang="en-US" sz="3200" dirty="0"/>
              <a:t>Story and narrative are different: “Dialogic manner of the story” (1981: 60); “Narrative genres are always enclosed in a solid an unshakable monological framework” (1973: 13); In</a:t>
            </a:r>
            <a:r>
              <a:rPr lang="en-US" sz="3200" b="1" dirty="0"/>
              <a:t> </a:t>
            </a:r>
            <a:r>
              <a:rPr lang="en-US" sz="3200" dirty="0"/>
              <a:t>dialogism there is a move beyond “systematic monological philosophical finalizedness”</a:t>
            </a:r>
          </a:p>
          <a:p>
            <a:pPr eaLnBrk="1" hangingPunct="1">
              <a:buFont typeface="Arial" pitchFamily="34" charset="0"/>
              <a:buNone/>
            </a:pPr>
            <a:endParaRPr lang="en-US" sz="4300" dirty="0" smtClean="0">
              <a:latin typeface="Times New Roman" pitchFamily="18" charset="0"/>
              <a:ea typeface="ＭＳ Ｐゴシック" pitchFamily="34" charset="-128"/>
            </a:endParaRPr>
          </a:p>
          <a:p>
            <a:pPr eaLnBrk="1" hangingPunct="1">
              <a:buFont typeface="Arial" pitchFamily="34" charset="0"/>
              <a:buNone/>
            </a:pPr>
            <a:endParaRPr lang="en-US" sz="2400" dirty="0" smtClean="0">
              <a:latin typeface="Times New Roman" pitchFamily="18" charset="0"/>
              <a:ea typeface="ＭＳ Ｐゴシック" pitchFamily="34" charset="-128"/>
            </a:endParaRPr>
          </a:p>
          <a:p>
            <a:pPr eaLnBrk="1" hangingPunct="1">
              <a:buFont typeface="Arial" pitchFamily="34" charset="0"/>
              <a:buNone/>
            </a:pPr>
            <a:endParaRPr lang="en-US" sz="2800" dirty="0" smtClean="0">
              <a:latin typeface="Times New Roman" pitchFamily="18" charset="0"/>
              <a:ea typeface="ＭＳ Ｐゴシック" pitchFamily="34" charset="-128"/>
            </a:endParaRPr>
          </a:p>
          <a:p>
            <a:pPr eaLnBrk="1" hangingPunct="1">
              <a:buFont typeface="Arial" pitchFamily="34" charset="0"/>
              <a:buNone/>
            </a:pPr>
            <a:endParaRPr lang="en-US" sz="2800" dirty="0" smtClean="0">
              <a:latin typeface="Times New Roman" pitchFamily="18" charset="0"/>
              <a:ea typeface="ＭＳ Ｐゴシック" pitchFamily="34" charset="-128"/>
            </a:endParaRPr>
          </a:p>
          <a:p>
            <a:pPr eaLnBrk="1" hangingPunct="1">
              <a:buFont typeface="Arial" pitchFamily="34" charset="0"/>
              <a:buNone/>
            </a:pPr>
            <a:endParaRPr lang="en-US" dirty="0" smtClean="0">
              <a:ea typeface="ＭＳ Ｐゴシック" pitchFamily="34" charset="-128"/>
            </a:endParaRPr>
          </a:p>
        </p:txBody>
      </p:sp>
      <p:sp>
        <p:nvSpPr>
          <p:cNvPr id="2" name="Slide Number Placeholder 1"/>
          <p:cNvSpPr>
            <a:spLocks noGrp="1"/>
          </p:cNvSpPr>
          <p:nvPr>
            <p:ph type="sldNum" sz="quarter" idx="12"/>
          </p:nvPr>
        </p:nvSpPr>
        <p:spPr/>
        <p:txBody>
          <a:bodyPr/>
          <a:lstStyle/>
          <a:p>
            <a:fld id="{D12AA694-00EB-4F4B-AABB-6F50FB178914}" type="slidenum">
              <a:rPr lang="en-US" smtClean="0"/>
              <a:t>31</a:t>
            </a:fld>
            <a:endParaRPr lang="en-US" dirty="0"/>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6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0757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040" y="317500"/>
            <a:ext cx="80772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2122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94" y="274638"/>
            <a:ext cx="9015306" cy="563562"/>
          </a:xfrm>
        </p:spPr>
        <p:txBody>
          <a:bodyPr>
            <a:normAutofit fontScale="90000"/>
          </a:bodyPr>
          <a:lstStyle/>
          <a:p>
            <a:r>
              <a:rPr lang="en-US" dirty="0" smtClean="0"/>
              <a:t>Enron as linear narrative - </a:t>
            </a:r>
            <a:r>
              <a:rPr lang="en-US" sz="3100" dirty="0" smtClean="0"/>
              <a:t>Oct </a:t>
            </a:r>
            <a:r>
              <a:rPr lang="en-US" sz="3100" dirty="0"/>
              <a:t>16 </a:t>
            </a:r>
            <a:r>
              <a:rPr lang="en-US" sz="3100" dirty="0" smtClean="0"/>
              <a:t>2001 meltdown </a:t>
            </a:r>
            <a:endParaRPr lang="en-US" sz="3100" dirty="0"/>
          </a:p>
        </p:txBody>
      </p:sp>
      <p:sp>
        <p:nvSpPr>
          <p:cNvPr id="3" name="Slide Number Placeholder 2"/>
          <p:cNvSpPr>
            <a:spLocks noGrp="1"/>
          </p:cNvSpPr>
          <p:nvPr>
            <p:ph type="sldNum" sz="quarter" idx="12"/>
          </p:nvPr>
        </p:nvSpPr>
        <p:spPr/>
        <p:txBody>
          <a:bodyPr/>
          <a:lstStyle/>
          <a:p>
            <a:fld id="{D12AA694-00EB-4F4B-AABB-6F50FB178914}" type="slidenum">
              <a:rPr lang="en-US" smtClean="0"/>
              <a:t>33</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94" y="1066800"/>
            <a:ext cx="901530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6917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400" dirty="0" smtClean="0"/>
              <a:t>MULTIPLE ENRON COUNTERNARRATIVES </a:t>
            </a:r>
            <a:r>
              <a:rPr lang="en-US" sz="1800" dirty="0" smtClean="0"/>
              <a:t>(Boje &amp; Rosile)</a:t>
            </a:r>
            <a:endParaRPr lang="en-US" sz="1800" dirty="0"/>
          </a:p>
        </p:txBody>
      </p:sp>
      <p:sp>
        <p:nvSpPr>
          <p:cNvPr id="3" name="Slide Number Placeholder 2"/>
          <p:cNvSpPr>
            <a:spLocks noGrp="1"/>
          </p:cNvSpPr>
          <p:nvPr>
            <p:ph type="sldNum" sz="quarter" idx="12"/>
          </p:nvPr>
        </p:nvSpPr>
        <p:spPr/>
        <p:txBody>
          <a:bodyPr/>
          <a:lstStyle/>
          <a:p>
            <a:fld id="{D12AA694-00EB-4F4B-AABB-6F50FB178914}" type="slidenum">
              <a:rPr lang="en-US" smtClean="0"/>
              <a:t>34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18895211"/>
              </p:ext>
            </p:extLst>
          </p:nvPr>
        </p:nvGraphicFramePr>
        <p:xfrm>
          <a:off x="596722" y="862136"/>
          <a:ext cx="8384709" cy="6253692"/>
        </p:xfrm>
        <a:graphic>
          <a:graphicData uri="http://schemas.openxmlformats.org/drawingml/2006/table">
            <a:tbl>
              <a:tblPr/>
              <a:tblGrid>
                <a:gridCol w="4461384"/>
                <a:gridCol w="3923325"/>
              </a:tblGrid>
              <a:tr h="330768">
                <a:tc gridSpan="2">
                  <a:txBody>
                    <a:bodyPr/>
                    <a:lstStyle/>
                    <a:p>
                      <a:endParaRPr lang="en-US" sz="2000" dirty="0"/>
                    </a:p>
                  </a:txBody>
                  <a:tcPr marL="41523" marR="41523" marT="20761" marB="20761" anchor="ctr">
                    <a:lnL>
                      <a:noFill/>
                    </a:lnL>
                    <a:lnR>
                      <a:noFill/>
                    </a:lnR>
                    <a:lnT>
                      <a:noFill/>
                    </a:lnT>
                    <a:lnB>
                      <a:noFill/>
                    </a:lnB>
                  </a:tcPr>
                </a:tc>
                <a:tc hMerge="1">
                  <a:txBody>
                    <a:bodyPr/>
                    <a:lstStyle/>
                    <a:p>
                      <a:endParaRPr lang="en-US"/>
                    </a:p>
                  </a:txBody>
                  <a:tcPr/>
                </a:tc>
              </a:tr>
              <a:tr h="1116768">
                <a:tc>
                  <a:txBody>
                    <a:bodyPr/>
                    <a:lstStyle/>
                    <a:p>
                      <a:r>
                        <a:rPr lang="en-US" sz="2000" dirty="0">
                          <a:latin typeface="Arial, Helvetica"/>
                        </a:rPr>
                        <a:t>Plot 1. </a:t>
                      </a:r>
                      <a:r>
                        <a:rPr lang="en-US" sz="2000" dirty="0">
                          <a:latin typeface="Arial, Helvetica"/>
                          <a:hlinkClick r:id="rId2"/>
                        </a:rPr>
                        <a:t>It was Andrew Fastow and his lieutenants.</a:t>
                      </a:r>
                      <a:endParaRPr lang="en-US" sz="2000" dirty="0"/>
                    </a:p>
                  </a:txBody>
                  <a:tcPr marL="41523" marR="41523" marT="20761" marB="20761" anchor="ctr">
                    <a:lnL>
                      <a:noFill/>
                    </a:lnL>
                    <a:lnR>
                      <a:noFill/>
                    </a:lnR>
                    <a:lnT>
                      <a:noFill/>
                    </a:lnT>
                    <a:lnB>
                      <a:noFill/>
                    </a:lnB>
                  </a:tcPr>
                </a:tc>
                <a:tc>
                  <a:txBody>
                    <a:bodyPr/>
                    <a:lstStyle/>
                    <a:p>
                      <a:r>
                        <a:rPr lang="en-US" sz="2000" dirty="0">
                          <a:latin typeface="Arial, Helvetica"/>
                        </a:rPr>
                        <a:t>Plot 6. </a:t>
                      </a:r>
                      <a:r>
                        <a:rPr lang="en-US" sz="2000" dirty="0">
                          <a:latin typeface="Arial, Helvetica"/>
                          <a:hlinkClick r:id="rId3"/>
                        </a:rPr>
                        <a:t>It all relates to Afghanistan, and pipelines of </a:t>
                      </a:r>
                      <a:r>
                        <a:rPr lang="en-US" sz="1400" dirty="0">
                          <a:effectLst/>
                          <a:latin typeface="Arial, Helvetica"/>
                          <a:hlinkClick r:id="rId3"/>
                        </a:rPr>
                        <a:t>ExxonMobil, Texaco, Unocal, BP Amoco, &amp; Enron.</a:t>
                      </a:r>
                      <a:endParaRPr lang="en-US" sz="2000" dirty="0"/>
                    </a:p>
                  </a:txBody>
                  <a:tcPr marL="41523" marR="41523" marT="20761" marB="20761" anchor="ctr">
                    <a:lnL>
                      <a:noFill/>
                    </a:lnL>
                    <a:lnR>
                      <a:noFill/>
                    </a:lnR>
                    <a:lnT>
                      <a:noFill/>
                    </a:lnT>
                    <a:lnB>
                      <a:noFill/>
                    </a:lnB>
                  </a:tcPr>
                </a:tc>
              </a:tr>
              <a:tr h="912990">
                <a:tc>
                  <a:txBody>
                    <a:bodyPr/>
                    <a:lstStyle/>
                    <a:p>
                      <a:r>
                        <a:rPr lang="en-US" sz="2000" dirty="0">
                          <a:latin typeface="Arial, Helvetica"/>
                        </a:rPr>
                        <a:t>Plot 2. </a:t>
                      </a:r>
                      <a:r>
                        <a:rPr lang="en-US" sz="2000" dirty="0">
                          <a:latin typeface="Arial, Helvetica"/>
                          <a:hlinkClick r:id="rId4"/>
                        </a:rPr>
                        <a:t>It was Fastow's</a:t>
                      </a:r>
                      <a:r>
                        <a:rPr lang="en-US" sz="2000">
                          <a:latin typeface="Arial, Helvetica"/>
                          <a:hlinkClick r:id="rId4"/>
                        </a:rPr>
                        <a:t> bosses: Skilling and Lay</a:t>
                      </a:r>
                      <a:r>
                        <a:rPr lang="en-US" sz="2000">
                          <a:latin typeface="Arial, Helvetica"/>
                        </a:rPr>
                        <a:t>.</a:t>
                      </a:r>
                      <a:endParaRPr lang="en-US" sz="2000"/>
                    </a:p>
                  </a:txBody>
                  <a:tcPr marL="41523" marR="41523" marT="20761" marB="20761" anchor="ctr">
                    <a:lnL>
                      <a:noFill/>
                    </a:lnL>
                    <a:lnR>
                      <a:noFill/>
                    </a:lnR>
                    <a:lnT>
                      <a:noFill/>
                    </a:lnT>
                    <a:lnB>
                      <a:noFill/>
                    </a:lnB>
                  </a:tcPr>
                </a:tc>
                <a:tc>
                  <a:txBody>
                    <a:bodyPr/>
                    <a:lstStyle/>
                    <a:p>
                      <a:r>
                        <a:rPr lang="en-US" sz="2000" dirty="0">
                          <a:latin typeface="Arial, Helvetica"/>
                        </a:rPr>
                        <a:t>Plot 7. </a:t>
                      </a:r>
                      <a:r>
                        <a:rPr lang="en-US" sz="2000" dirty="0">
                          <a:latin typeface="Arial, Helvetica"/>
                          <a:hlinkClick r:id="rId5"/>
                        </a:rPr>
                        <a:t>Its a remake of the Seven Sisters from 1911</a:t>
                      </a:r>
                      <a:endParaRPr lang="en-US" sz="2000" dirty="0"/>
                    </a:p>
                  </a:txBody>
                  <a:tcPr marL="41523" marR="41523" marT="20761" marB="20761" anchor="ctr">
                    <a:lnL>
                      <a:noFill/>
                    </a:lnL>
                    <a:lnR>
                      <a:noFill/>
                    </a:lnR>
                    <a:lnT>
                      <a:noFill/>
                    </a:lnT>
                    <a:lnB>
                      <a:noFill/>
                    </a:lnB>
                  </a:tcPr>
                </a:tc>
              </a:tr>
              <a:tr h="1204101">
                <a:tc>
                  <a:txBody>
                    <a:bodyPr/>
                    <a:lstStyle/>
                    <a:p>
                      <a:r>
                        <a:rPr lang="en-US" sz="2000" dirty="0">
                          <a:latin typeface="Arial, Helvetica"/>
                        </a:rPr>
                        <a:t>Plot 3. </a:t>
                      </a:r>
                      <a:r>
                        <a:rPr lang="en-US" sz="2000" dirty="0">
                          <a:latin typeface="Arial, Helvetica"/>
                          <a:hlinkClick r:id="rId6"/>
                        </a:rPr>
                        <a:t>It was the Domino Effect, ripple effects of Enron caused other corporations &amp; executives to be exposed</a:t>
                      </a:r>
                      <a:endParaRPr lang="en-US" sz="2000" dirty="0"/>
                    </a:p>
                  </a:txBody>
                  <a:tcPr marL="41523" marR="41523" marT="20761" marB="20761" anchor="ctr">
                    <a:lnL>
                      <a:noFill/>
                    </a:lnL>
                    <a:lnR>
                      <a:noFill/>
                    </a:lnR>
                    <a:lnT>
                      <a:noFill/>
                    </a:lnT>
                    <a:lnB>
                      <a:noFill/>
                    </a:lnB>
                  </a:tcPr>
                </a:tc>
                <a:tc>
                  <a:txBody>
                    <a:bodyPr/>
                    <a:lstStyle/>
                    <a:p>
                      <a:r>
                        <a:rPr lang="en-US" sz="2000" dirty="0">
                          <a:latin typeface="Arial, Helvetica"/>
                        </a:rPr>
                        <a:t>Plot 8. </a:t>
                      </a:r>
                      <a:r>
                        <a:rPr lang="en-US" sz="2000" dirty="0">
                          <a:latin typeface="Arial, Helvetica"/>
                          <a:hlinkClick r:id="rId7"/>
                        </a:rPr>
                        <a:t>It was a failure of the system of Western Capitalism, its checks and balances</a:t>
                      </a:r>
                      <a:r>
                        <a:rPr lang="en-US" sz="2000" dirty="0">
                          <a:latin typeface="Arial, Helvetica"/>
                        </a:rPr>
                        <a:t>.</a:t>
                      </a:r>
                      <a:endParaRPr lang="en-US" sz="2000" dirty="0"/>
                    </a:p>
                  </a:txBody>
                  <a:tcPr marL="41523" marR="41523" marT="20761" marB="20761" anchor="ctr">
                    <a:lnL>
                      <a:noFill/>
                    </a:lnL>
                    <a:lnR>
                      <a:noFill/>
                    </a:lnR>
                    <a:lnT>
                      <a:noFill/>
                    </a:lnT>
                    <a:lnB>
                      <a:noFill/>
                    </a:lnB>
                  </a:tcPr>
                </a:tc>
              </a:tr>
              <a:tr h="1495212">
                <a:tc>
                  <a:txBody>
                    <a:bodyPr/>
                    <a:lstStyle/>
                    <a:p>
                      <a:r>
                        <a:rPr lang="en-US" sz="2000" dirty="0">
                          <a:latin typeface="Arial, Helvetica"/>
                        </a:rPr>
                        <a:t>Plot 4. </a:t>
                      </a:r>
                      <a:r>
                        <a:rPr lang="en-US" sz="2000" dirty="0">
                          <a:latin typeface="Arial, Helvetica"/>
                          <a:hlinkClick r:id="rId8"/>
                        </a:rPr>
                        <a:t>It is the Whitehouse; this is Enrongate</a:t>
                      </a:r>
                      <a:endParaRPr lang="en-US" sz="2000" dirty="0"/>
                    </a:p>
                  </a:txBody>
                  <a:tcPr marL="41523" marR="41523" marT="20761" marB="20761" anchor="ctr">
                    <a:lnL>
                      <a:noFill/>
                    </a:lnL>
                    <a:lnR>
                      <a:noFill/>
                    </a:lnR>
                    <a:lnT>
                      <a:noFill/>
                    </a:lnT>
                    <a:lnB>
                      <a:noFill/>
                    </a:lnB>
                  </a:tcPr>
                </a:tc>
                <a:tc>
                  <a:txBody>
                    <a:bodyPr/>
                    <a:lstStyle/>
                    <a:p>
                      <a:r>
                        <a:rPr lang="en-US" sz="2000" dirty="0">
                          <a:latin typeface="Arial, Helvetica"/>
                        </a:rPr>
                        <a:t>Plot 9. </a:t>
                      </a:r>
                      <a:r>
                        <a:rPr lang="en-US" sz="2000" dirty="0">
                          <a:latin typeface="Arial, Helvetica"/>
                          <a:hlinkClick r:id="rId9"/>
                        </a:rPr>
                        <a:t>It was the Business College, they taught the gentlemen crooks everything they needed to de-fraud</a:t>
                      </a:r>
                      <a:r>
                        <a:rPr lang="en-US" sz="2000" dirty="0">
                          <a:latin typeface="Arial, Helvetica"/>
                        </a:rPr>
                        <a:t>. </a:t>
                      </a:r>
                      <a:endParaRPr lang="en-US" sz="2000" dirty="0"/>
                    </a:p>
                  </a:txBody>
                  <a:tcPr marL="41523" marR="41523" marT="20761" marB="20761" anchor="ctr">
                    <a:lnL>
                      <a:noFill/>
                    </a:lnL>
                    <a:lnR>
                      <a:noFill/>
                    </a:lnR>
                    <a:lnT>
                      <a:noFill/>
                    </a:lnT>
                    <a:lnB>
                      <a:noFill/>
                    </a:lnB>
                  </a:tcPr>
                </a:tc>
              </a:tr>
              <a:tr h="912990">
                <a:tc>
                  <a:txBody>
                    <a:bodyPr/>
                    <a:lstStyle/>
                    <a:p>
                      <a:r>
                        <a:rPr lang="en-US" sz="2000" dirty="0">
                          <a:latin typeface="Arial, Helvetica"/>
                        </a:rPr>
                        <a:t>Plot 5. </a:t>
                      </a:r>
                      <a:r>
                        <a:rPr lang="en-US" sz="2000" dirty="0">
                          <a:latin typeface="Arial, Helvetica"/>
                          <a:hlinkClick r:id="rId10"/>
                        </a:rPr>
                        <a:t>It was all three Presidents (Bush Sr., Clinton, &amp; Bush Jr.)</a:t>
                      </a:r>
                      <a:endParaRPr lang="en-US" sz="2000" dirty="0"/>
                    </a:p>
                  </a:txBody>
                  <a:tcPr marL="41523" marR="41523" marT="20761" marB="20761" anchor="ctr">
                    <a:lnL>
                      <a:noFill/>
                    </a:lnL>
                    <a:lnR>
                      <a:noFill/>
                    </a:lnR>
                    <a:lnT>
                      <a:noFill/>
                    </a:lnT>
                    <a:lnB>
                      <a:noFill/>
                    </a:lnB>
                  </a:tcPr>
                </a:tc>
                <a:tc>
                  <a:txBody>
                    <a:bodyPr/>
                    <a:lstStyle/>
                    <a:p>
                      <a:r>
                        <a:rPr lang="en-US" sz="2000" dirty="0">
                          <a:latin typeface="Arial, Helvetica"/>
                        </a:rPr>
                        <a:t>Plot 10. </a:t>
                      </a:r>
                      <a:r>
                        <a:rPr lang="en-US" sz="2000" dirty="0">
                          <a:latin typeface="Arial, Helvetica"/>
                          <a:hlinkClick r:id="rId11"/>
                        </a:rPr>
                        <a:t>It was the greed and hubris of everyone</a:t>
                      </a:r>
                      <a:r>
                        <a:rPr lang="en-US" sz="2000" dirty="0">
                          <a:latin typeface="Arial, Helvetica"/>
                        </a:rPr>
                        <a:t>.</a:t>
                      </a:r>
                      <a:endParaRPr lang="en-US" sz="2000" dirty="0"/>
                    </a:p>
                  </a:txBody>
                  <a:tcPr marL="41523" marR="41523" marT="20761" marB="20761" anchor="ctr">
                    <a:lnL>
                      <a:noFill/>
                    </a:lnL>
                    <a:lnR>
                      <a:noFill/>
                    </a:lnR>
                    <a:lnT>
                      <a:noFill/>
                    </a:lnT>
                    <a:lnB>
                      <a:noFill/>
                    </a:lnB>
                  </a:tcPr>
                </a:tc>
              </a:tr>
            </a:tbl>
          </a:graphicData>
        </a:graphic>
      </p:graphicFrame>
      <p:sp>
        <p:nvSpPr>
          <p:cNvPr id="5" name="Rectangle 1"/>
          <p:cNvSpPr>
            <a:spLocks noChangeArrowheads="1"/>
          </p:cNvSpPr>
          <p:nvPr/>
        </p:nvSpPr>
        <p:spPr bwMode="auto">
          <a:xfrm>
            <a:off x="376396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6334225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do we do Dialectic Research</a:t>
            </a:r>
            <a:endParaRPr lang="en-US" sz="4000" dirty="0"/>
          </a:p>
        </p:txBody>
      </p:sp>
      <p:sp>
        <p:nvSpPr>
          <p:cNvPr id="3" name="Content Placeholder 2"/>
          <p:cNvSpPr>
            <a:spLocks noGrp="1"/>
          </p:cNvSpPr>
          <p:nvPr>
            <p:ph idx="1"/>
          </p:nvPr>
        </p:nvSpPr>
        <p:spPr>
          <a:xfrm>
            <a:off x="457200" y="4949146"/>
            <a:ext cx="8229600" cy="1527853"/>
          </a:xfrm>
        </p:spPr>
        <p:txBody>
          <a:bodyPr/>
          <a:lstStyle/>
          <a:p>
            <a:r>
              <a:rPr lang="en-US" dirty="0" smtClean="0"/>
              <a:t>Type 1: Thesis-Antithesis-Synthesis is GROSS</a:t>
            </a:r>
          </a:p>
          <a:p>
            <a:r>
              <a:rPr lang="en-US" dirty="0" smtClean="0"/>
              <a:t>Type 2: Negation of the Negation FEW UNDERSTAND IT</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35</a:t>
            </a:fld>
            <a:endParaRPr lang="en-US" dirty="0"/>
          </a:p>
        </p:txBody>
      </p:sp>
      <p:pic>
        <p:nvPicPr>
          <p:cNvPr id="4" name="Picture 3"/>
          <p:cNvPicPr>
            <a:picLocks noChangeAspect="1"/>
          </p:cNvPicPr>
          <p:nvPr/>
        </p:nvPicPr>
        <p:blipFill>
          <a:blip r:embed="rId2"/>
          <a:stretch>
            <a:fillRect/>
          </a:stretch>
        </p:blipFill>
        <p:spPr>
          <a:xfrm>
            <a:off x="2583896" y="1205676"/>
            <a:ext cx="4025530" cy="3429824"/>
          </a:xfrm>
          <a:prstGeom prst="rect">
            <a:avLst/>
          </a:prstGeom>
        </p:spPr>
      </p:pic>
    </p:spTree>
    <p:extLst>
      <p:ext uri="{BB962C8B-B14F-4D97-AF65-F5344CB8AC3E}">
        <p14:creationId xmlns:p14="http://schemas.microsoft.com/office/powerpoint/2010/main" val="1770308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98968"/>
            <a:ext cx="9144000" cy="4423940"/>
          </a:xfrm>
          <a:prstGeom prst="rect">
            <a:avLst/>
          </a:prstGeom>
        </p:spPr>
      </p:pic>
      <p:sp>
        <p:nvSpPr>
          <p:cNvPr id="5" name="Title 1"/>
          <p:cNvSpPr txBox="1">
            <a:spLocks/>
          </p:cNvSpPr>
          <p:nvPr/>
        </p:nvSpPr>
        <p:spPr>
          <a:xfrm>
            <a:off x="609600" y="641637"/>
            <a:ext cx="8229600" cy="65733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200" dirty="0" smtClean="0"/>
              <a:t>What happened to the Living Story Webwork?</a:t>
            </a:r>
            <a:endParaRPr lang="en-US" sz="3200" dirty="0"/>
          </a:p>
        </p:txBody>
      </p:sp>
      <p:sp>
        <p:nvSpPr>
          <p:cNvPr id="2" name="Title 1"/>
          <p:cNvSpPr>
            <a:spLocks noGrp="1"/>
          </p:cNvSpPr>
          <p:nvPr>
            <p:ph type="title"/>
          </p:nvPr>
        </p:nvSpPr>
        <p:spPr>
          <a:xfrm>
            <a:off x="200849" y="5376722"/>
            <a:ext cx="8229600" cy="1481278"/>
          </a:xfrm>
        </p:spPr>
        <p:txBody>
          <a:bodyPr>
            <a:normAutofit/>
          </a:bodyPr>
          <a:lstStyle/>
          <a:p>
            <a:r>
              <a:rPr lang="en-US" sz="2400" dirty="0" smtClean="0"/>
              <a:t>How do we do Living Story Research?</a:t>
            </a:r>
            <a:br>
              <a:rPr lang="en-US" sz="2400" dirty="0" smtClean="0"/>
            </a:br>
            <a:r>
              <a:rPr lang="en-US" sz="2400" dirty="0" smtClean="0"/>
              <a:t>TYPE 1: Actor-Network-Theory</a:t>
            </a:r>
            <a:br>
              <a:rPr lang="en-US" sz="2400" dirty="0" smtClean="0"/>
            </a:br>
            <a:r>
              <a:rPr lang="en-US" sz="2400" dirty="0" smtClean="0"/>
              <a:t>TYPE 2: Qualitative-Multiplicity</a:t>
            </a:r>
            <a:endParaRPr lang="en-US" sz="2400" dirty="0"/>
          </a:p>
        </p:txBody>
      </p:sp>
      <p:sp>
        <p:nvSpPr>
          <p:cNvPr id="6" name="Slide Number Placeholder 5"/>
          <p:cNvSpPr>
            <a:spLocks noGrp="1"/>
          </p:cNvSpPr>
          <p:nvPr>
            <p:ph type="sldNum" sz="quarter" idx="12"/>
          </p:nvPr>
        </p:nvSpPr>
        <p:spPr/>
        <p:txBody>
          <a:bodyPr/>
          <a:lstStyle/>
          <a:p>
            <a:fld id="{D12AA694-00EB-4F4B-AABB-6F50FB178914}" type="slidenum">
              <a:rPr lang="en-US" smtClean="0"/>
              <a:t>36</a:t>
            </a:fld>
            <a:endParaRPr lang="en-US" dirty="0"/>
          </a:p>
        </p:txBody>
      </p:sp>
    </p:spTree>
    <p:extLst>
      <p:ext uri="{BB962C8B-B14F-4D97-AF65-F5344CB8AC3E}">
        <p14:creationId xmlns:p14="http://schemas.microsoft.com/office/powerpoint/2010/main" val="11847142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228" y="533400"/>
            <a:ext cx="5533571" cy="990600"/>
          </a:xfrm>
        </p:spPr>
        <p:txBody>
          <a:bodyPr/>
          <a:lstStyle/>
          <a:p>
            <a:r>
              <a:rPr lang="en-US" dirty="0" smtClean="0"/>
              <a:t>Heart-of-Care </a:t>
            </a:r>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t>37</a:t>
            </a:fld>
            <a:endParaRPr lang="en-US" dirty="0"/>
          </a:p>
        </p:txBody>
      </p:sp>
      <p:pic>
        <p:nvPicPr>
          <p:cNvPr id="4" name="Picture 3"/>
          <p:cNvPicPr>
            <a:picLocks noChangeAspect="1"/>
          </p:cNvPicPr>
          <p:nvPr/>
        </p:nvPicPr>
        <p:blipFill>
          <a:blip r:embed="rId2"/>
          <a:stretch>
            <a:fillRect/>
          </a:stretch>
        </p:blipFill>
        <p:spPr>
          <a:xfrm>
            <a:off x="1827036" y="1524000"/>
            <a:ext cx="4876800" cy="4381500"/>
          </a:xfrm>
          <a:prstGeom prst="rect">
            <a:avLst/>
          </a:prstGeom>
        </p:spPr>
      </p:pic>
      <p:sp>
        <p:nvSpPr>
          <p:cNvPr id="5" name="Title 1"/>
          <p:cNvSpPr txBox="1">
            <a:spLocks/>
          </p:cNvSpPr>
          <p:nvPr/>
        </p:nvSpPr>
        <p:spPr>
          <a:xfrm>
            <a:off x="481743" y="6131687"/>
            <a:ext cx="8094688" cy="7259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i="1" dirty="0" smtClean="0"/>
              <a:t>Fore-caring in advance for Becoming</a:t>
            </a:r>
            <a:endParaRPr lang="en-US" i="1" dirty="0"/>
          </a:p>
        </p:txBody>
      </p:sp>
    </p:spTree>
    <p:extLst>
      <p:ext uri="{BB962C8B-B14F-4D97-AF65-F5344CB8AC3E}">
        <p14:creationId xmlns:p14="http://schemas.microsoft.com/office/powerpoint/2010/main" val="28331310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Heideggerian Storytelling with Dasein </a:t>
            </a:r>
            <a:endParaRPr lang="en-US" dirty="0"/>
          </a:p>
        </p:txBody>
      </p:sp>
      <p:sp>
        <p:nvSpPr>
          <p:cNvPr id="3" name="Content Placeholder 2"/>
          <p:cNvSpPr>
            <a:spLocks noGrp="1"/>
          </p:cNvSpPr>
          <p:nvPr>
            <p:ph idx="1"/>
          </p:nvPr>
        </p:nvSpPr>
        <p:spPr>
          <a:xfrm>
            <a:off x="457200" y="1600200"/>
            <a:ext cx="8534400" cy="4525963"/>
          </a:xfrm>
        </p:spPr>
        <p:txBody>
          <a:bodyPr>
            <a:normAutofit fontScale="55000" lnSpcReduction="20000"/>
          </a:bodyPr>
          <a:lstStyle/>
          <a:p>
            <a:pPr marL="514350" indent="-514350">
              <a:buFont typeface="+mj-lt"/>
              <a:buAutoNum type="arabicPeriod"/>
            </a:pPr>
            <a:r>
              <a:rPr lang="en-US" dirty="0" smtClean="0"/>
              <a:t>Text-interpretation assertion (</a:t>
            </a:r>
            <a:r>
              <a:rPr lang="en-US" b="1" i="1" dirty="0" smtClean="0">
                <a:solidFill>
                  <a:srgbClr val="FF0000"/>
                </a:solidFill>
              </a:rPr>
              <a:t>fore-conception</a:t>
            </a:r>
            <a:r>
              <a:rPr lang="en-US" dirty="0" smtClean="0"/>
              <a:t>) subject to fantasies</a:t>
            </a:r>
            <a:endParaRPr lang="en-US" dirty="0"/>
          </a:p>
          <a:p>
            <a:pPr marL="514350" indent="-514350">
              <a:buFont typeface="+mj-lt"/>
              <a:buAutoNum type="arabicPeriod"/>
            </a:pPr>
            <a:r>
              <a:rPr lang="en-US" dirty="0" smtClean="0"/>
              <a:t>Eye-witness assertion - primary/authentic (</a:t>
            </a:r>
            <a:r>
              <a:rPr lang="en-US" sz="3400" b="1" i="1" dirty="0" smtClean="0">
                <a:solidFill>
                  <a:srgbClr val="FF0000"/>
                </a:solidFill>
              </a:rPr>
              <a:t>fore-sight</a:t>
            </a:r>
            <a:r>
              <a:rPr lang="en-US" dirty="0" smtClean="0"/>
              <a:t>) subject to characterization</a:t>
            </a:r>
          </a:p>
          <a:p>
            <a:pPr marL="514350" indent="-514350">
              <a:buFont typeface="+mj-lt"/>
              <a:buAutoNum type="arabicPeriod"/>
            </a:pPr>
            <a:r>
              <a:rPr lang="en-US" dirty="0" smtClean="0"/>
              <a:t>Hear-say assertion –psychically distorted (</a:t>
            </a:r>
            <a:r>
              <a:rPr lang="en-US" sz="3400" b="1" i="1" dirty="0" smtClean="0">
                <a:solidFill>
                  <a:srgbClr val="FF0000"/>
                </a:solidFill>
              </a:rPr>
              <a:t>fore-hearing</a:t>
            </a:r>
            <a:r>
              <a:rPr lang="en-US" dirty="0" smtClean="0"/>
              <a:t>)</a:t>
            </a:r>
          </a:p>
          <a:p>
            <a:pPr marL="514350" indent="-514350">
              <a:buFont typeface="+mj-lt"/>
              <a:buAutoNum type="arabicPeriod"/>
            </a:pPr>
            <a:r>
              <a:rPr lang="en-US" dirty="0" smtClean="0"/>
              <a:t>Mathematical-prediction (beforehand)</a:t>
            </a:r>
          </a:p>
          <a:p>
            <a:pPr marL="514350" indent="-514350">
              <a:buFont typeface="+mj-lt"/>
              <a:buAutoNum type="arabicPeriod"/>
            </a:pPr>
            <a:r>
              <a:rPr lang="en-US" dirty="0" smtClean="0"/>
              <a:t>Forensic-materiality </a:t>
            </a:r>
            <a:r>
              <a:rPr lang="en-US" dirty="0"/>
              <a:t>assertion – </a:t>
            </a:r>
            <a:r>
              <a:rPr lang="en-US" dirty="0" smtClean="0"/>
              <a:t>circumstantial existential constitution of Dasein, from the ground up (</a:t>
            </a:r>
            <a:r>
              <a:rPr lang="en-US" sz="3400" b="1" i="1" dirty="0" smtClean="0">
                <a:solidFill>
                  <a:srgbClr val="FF0000"/>
                </a:solidFill>
              </a:rPr>
              <a:t>for-having</a:t>
            </a:r>
            <a:r>
              <a:rPr lang="en-US" dirty="0" smtClean="0"/>
              <a:t>)</a:t>
            </a:r>
            <a:endParaRPr lang="en-US" dirty="0"/>
          </a:p>
          <a:p>
            <a:pPr>
              <a:buFont typeface="Wingdings" pitchFamily="2" charset="2"/>
              <a:buChar char="Ø"/>
            </a:pPr>
            <a:r>
              <a:rPr lang="en-US" dirty="0"/>
              <a:t>for-having, fore-sight, and fore-conception (p. 192).</a:t>
            </a:r>
          </a:p>
          <a:p>
            <a:pPr>
              <a:buFont typeface="Wingdings" pitchFamily="2" charset="2"/>
              <a:buChar char="Ø"/>
            </a:pPr>
            <a:r>
              <a:rPr lang="en-US" dirty="0" smtClean="0"/>
              <a:t>Each has different </a:t>
            </a:r>
            <a:r>
              <a:rPr lang="en-US" i="1" dirty="0" smtClean="0"/>
              <a:t>bindingness</a:t>
            </a:r>
            <a:r>
              <a:rPr lang="en-US" dirty="0" smtClean="0"/>
              <a:t> (p. 198) </a:t>
            </a:r>
          </a:p>
          <a:p>
            <a:pPr marL="0" indent="0">
              <a:buNone/>
            </a:pPr>
            <a:r>
              <a:rPr lang="en-US" sz="4600" b="1" dirty="0" smtClean="0">
                <a:solidFill>
                  <a:srgbClr val="FF0000"/>
                </a:solidFill>
              </a:rPr>
              <a:t>POINT: The analysis of assertion has a special position in the fundamental ontology of storytelling!</a:t>
            </a:r>
            <a:endParaRPr lang="en-US" sz="4600" b="1" dirty="0">
              <a:solidFill>
                <a:srgbClr val="FF0000"/>
              </a:solidFill>
            </a:endParaRPr>
          </a:p>
        </p:txBody>
      </p:sp>
      <p:sp>
        <p:nvSpPr>
          <p:cNvPr id="4" name="Slide Number Placeholder 3"/>
          <p:cNvSpPr>
            <a:spLocks noGrp="1"/>
          </p:cNvSpPr>
          <p:nvPr>
            <p:ph type="sldNum" sz="quarter" idx="12"/>
          </p:nvPr>
        </p:nvSpPr>
        <p:spPr/>
        <p:txBody>
          <a:bodyPr/>
          <a:lstStyle/>
          <a:p>
            <a:fld id="{D12AA694-00EB-4F4B-AABB-6F50FB178914}" type="slidenum">
              <a:rPr lang="en-US" smtClean="0"/>
              <a:t>38</a:t>
            </a:fld>
            <a:endParaRPr lang="en-US" dirty="0"/>
          </a:p>
        </p:txBody>
      </p:sp>
    </p:spTree>
    <p:extLst>
      <p:ext uri="{BB962C8B-B14F-4D97-AF65-F5344CB8AC3E}">
        <p14:creationId xmlns:p14="http://schemas.microsoft.com/office/powerpoint/2010/main" val="42409113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673"/>
            <a:ext cx="8229600" cy="990600"/>
          </a:xfrm>
        </p:spPr>
        <p:txBody>
          <a:bodyPr/>
          <a:lstStyle/>
          <a:p>
            <a:r>
              <a:rPr lang="en-US" sz="4400" dirty="0" smtClean="0"/>
              <a:t>Do Antenarratives have  Patterns?</a:t>
            </a:r>
            <a:endParaRPr lang="en-US" sz="4400" dirty="0"/>
          </a:p>
        </p:txBody>
      </p:sp>
      <p:sp>
        <p:nvSpPr>
          <p:cNvPr id="6" name="Slide Number Placeholder 5"/>
          <p:cNvSpPr>
            <a:spLocks noGrp="1"/>
          </p:cNvSpPr>
          <p:nvPr>
            <p:ph type="sldNum" sz="quarter" idx="12"/>
          </p:nvPr>
        </p:nvSpPr>
        <p:spPr/>
        <p:txBody>
          <a:bodyPr/>
          <a:lstStyle/>
          <a:p>
            <a:fld id="{D12AA694-00EB-4F4B-AABB-6F50FB178914}" type="slidenum">
              <a:rPr lang="en-US" smtClean="0"/>
              <a:t>39</a:t>
            </a:fld>
            <a:endParaRPr lang="en-US" dirty="0"/>
          </a:p>
        </p:txBody>
      </p:sp>
      <p:pic>
        <p:nvPicPr>
          <p:cNvPr id="4" name="Picture 3"/>
          <p:cNvPicPr>
            <a:picLocks noChangeAspect="1"/>
          </p:cNvPicPr>
          <p:nvPr/>
        </p:nvPicPr>
        <p:blipFill>
          <a:blip r:embed="rId2"/>
          <a:stretch>
            <a:fillRect/>
          </a:stretch>
        </p:blipFill>
        <p:spPr>
          <a:xfrm>
            <a:off x="0" y="1208880"/>
            <a:ext cx="9144000" cy="5236512"/>
          </a:xfrm>
          <a:prstGeom prst="rect">
            <a:avLst/>
          </a:prstGeom>
        </p:spPr>
      </p:pic>
      <p:sp>
        <p:nvSpPr>
          <p:cNvPr id="5" name="Title 1"/>
          <p:cNvSpPr txBox="1">
            <a:spLocks/>
          </p:cNvSpPr>
          <p:nvPr/>
        </p:nvSpPr>
        <p:spPr>
          <a:xfrm>
            <a:off x="846701" y="6156396"/>
            <a:ext cx="5386766" cy="577992"/>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i="1" dirty="0" smtClean="0"/>
              <a:t>Qualitative-Multiplicities</a:t>
            </a:r>
            <a:endParaRPr lang="en-US" i="1" dirty="0"/>
          </a:p>
        </p:txBody>
      </p:sp>
    </p:spTree>
    <p:extLst>
      <p:ext uri="{BB962C8B-B14F-4D97-AF65-F5344CB8AC3E}">
        <p14:creationId xmlns:p14="http://schemas.microsoft.com/office/powerpoint/2010/main" val="37621836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294716" y="1958011"/>
            <a:ext cx="4216103" cy="4643661"/>
          </a:xfrm>
        </p:spPr>
        <p:txBody>
          <a:bodyPr/>
          <a:lstStyle/>
          <a:p>
            <a:r>
              <a:rPr lang="en-US" sz="3600" b="1" dirty="0" smtClean="0">
                <a:solidFill>
                  <a:srgbClr val="FF0000"/>
                </a:solidFill>
              </a:rPr>
              <a:t>Rise of Critical Postmodern &amp; COUNTER ACCOUNTING Critique of False Corporate Social Responsibility &amp; Sustainability Reporting</a:t>
            </a:r>
            <a:endParaRPr lang="en-US" sz="3600" b="1" dirty="0">
              <a:solidFill>
                <a:srgbClr val="FF0000"/>
              </a:solidFill>
            </a:endParaRPr>
          </a:p>
        </p:txBody>
      </p:sp>
    </p:spTree>
    <p:extLst>
      <p:ext uri="{BB962C8B-B14F-4D97-AF65-F5344CB8AC3E}">
        <p14:creationId xmlns:p14="http://schemas.microsoft.com/office/powerpoint/2010/main" val="22017315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a:xfrm>
            <a:off x="0" y="274638"/>
            <a:ext cx="9144000" cy="1143000"/>
          </a:xfrm>
        </p:spPr>
        <p:txBody>
          <a:bodyPr>
            <a:normAutofit fontScale="90000"/>
          </a:bodyPr>
          <a:lstStyle/>
          <a:p>
            <a:r>
              <a:rPr lang="en-US" dirty="0" smtClean="0">
                <a:ea typeface="ＭＳ Ｐゴシック" pitchFamily="34" charset="-128"/>
              </a:rPr>
              <a:t>Do Antenarratives  of Past business cycles predict the future? </a:t>
            </a:r>
          </a:p>
        </p:txBody>
      </p:sp>
      <p:sp>
        <p:nvSpPr>
          <p:cNvPr id="57348" name="Content Placeholder 2"/>
          <p:cNvSpPr>
            <a:spLocks noGrp="1"/>
          </p:cNvSpPr>
          <p:nvPr>
            <p:ph idx="1"/>
          </p:nvPr>
        </p:nvSpPr>
        <p:spPr>
          <a:xfrm>
            <a:off x="0" y="1600200"/>
            <a:ext cx="6096000" cy="3429000"/>
          </a:xfrm>
        </p:spPr>
        <p:txBody>
          <a:bodyPr>
            <a:normAutofit/>
          </a:bodyPr>
          <a:lstStyle/>
          <a:p>
            <a:pPr>
              <a:buFont typeface="Arial" pitchFamily="34" charset="0"/>
              <a:buNone/>
            </a:pPr>
            <a:r>
              <a:rPr lang="en-US" dirty="0" smtClean="0">
                <a:ea typeface="ＭＳ Ｐゴシック" pitchFamily="34" charset="-128"/>
              </a:rPr>
              <a:t>“The story [more accurately, antenarrative] of business cycles can organize the past, but it contradicts itself when offered as a prediction of the future” (McCloskey, 1990: 95, insert by Boje) </a:t>
            </a:r>
          </a:p>
        </p:txBody>
      </p:sp>
      <p:sp>
        <p:nvSpPr>
          <p:cNvPr id="2" name="Slide Number Placeholder 1"/>
          <p:cNvSpPr>
            <a:spLocks noGrp="1"/>
          </p:cNvSpPr>
          <p:nvPr>
            <p:ph type="sldNum" sz="quarter" idx="12"/>
          </p:nvPr>
        </p:nvSpPr>
        <p:spPr/>
        <p:txBody>
          <a:bodyPr/>
          <a:lstStyle/>
          <a:p>
            <a:fld id="{D12AA694-00EB-4F4B-AABB-6F50FB178914}" type="slidenum">
              <a:rPr lang="en-US" smtClean="0"/>
              <a:t>40</a:t>
            </a:fld>
            <a:endParaRPr lang="en-US" dirty="0"/>
          </a:p>
        </p:txBody>
      </p:sp>
      <p:graphicFrame>
        <p:nvGraphicFramePr>
          <p:cNvPr id="57346" name="Object 2"/>
          <p:cNvGraphicFramePr>
            <a:graphicFrameLocks noChangeAspect="1"/>
          </p:cNvGraphicFramePr>
          <p:nvPr>
            <p:extLst>
              <p:ext uri="{D42A27DB-BD31-4B8C-83A1-F6EECF244321}">
                <p14:modId xmlns:p14="http://schemas.microsoft.com/office/powerpoint/2010/main" val="1491076703"/>
              </p:ext>
            </p:extLst>
          </p:nvPr>
        </p:nvGraphicFramePr>
        <p:xfrm>
          <a:off x="6280150" y="1841500"/>
          <a:ext cx="2501900" cy="2501900"/>
        </p:xfrm>
        <a:graphic>
          <a:graphicData uri="http://schemas.openxmlformats.org/presentationml/2006/ole">
            <mc:AlternateContent xmlns:mc="http://schemas.openxmlformats.org/markup-compatibility/2006">
              <mc:Choice xmlns:v="urn:schemas-microsoft-com:vml" Requires="v">
                <p:oleObj spid="_x0000_s1048" name="Document" r:id="rId3" imgW="1587500" imgH="1587500" progId="Word.Document.12">
                  <p:link updateAutomatic="1"/>
                </p:oleObj>
              </mc:Choice>
              <mc:Fallback>
                <p:oleObj name="Document" r:id="rId3" imgW="1587500" imgH="15875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150" y="1841500"/>
                        <a:ext cx="25019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49" name="TextBox 4"/>
          <p:cNvSpPr txBox="1">
            <a:spLocks noChangeArrowheads="1"/>
          </p:cNvSpPr>
          <p:nvPr/>
        </p:nvSpPr>
        <p:spPr bwMode="auto">
          <a:xfrm>
            <a:off x="457200" y="5334000"/>
            <a:ext cx="8324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None/>
            </a:pPr>
            <a:r>
              <a:rPr lang="en-US" sz="1800" dirty="0"/>
              <a:t>WHY? The rigid stage by stage business cycle antenarratives would have NO SURPRISES if the past repeated itself in each future</a:t>
            </a:r>
          </a:p>
        </p:txBody>
      </p:sp>
    </p:spTree>
    <p:extLst>
      <p:ext uri="{BB962C8B-B14F-4D97-AF65-F5344CB8AC3E}">
        <p14:creationId xmlns:p14="http://schemas.microsoft.com/office/powerpoint/2010/main" val="387251408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Autofit/>
          </a:bodyPr>
          <a:lstStyle/>
          <a:p>
            <a:pPr eaLnBrk="1" hangingPunct="1"/>
            <a:r>
              <a:rPr lang="en-US" sz="4400" dirty="0" smtClean="0">
                <a:ea typeface="ＭＳ Ｐゴシック" pitchFamily="34" charset="-128"/>
              </a:rPr>
              <a:t>SPIRAL-ANTENARRATIVE EXERCISE</a:t>
            </a:r>
          </a:p>
        </p:txBody>
      </p:sp>
      <p:sp>
        <p:nvSpPr>
          <p:cNvPr id="61443" name="Content Placeholder 2"/>
          <p:cNvSpPr>
            <a:spLocks noGrp="1"/>
          </p:cNvSpPr>
          <p:nvPr>
            <p:ph idx="1"/>
          </p:nvPr>
        </p:nvSpPr>
        <p:spPr/>
        <p:txBody>
          <a:bodyPr>
            <a:normAutofit fontScale="92500" lnSpcReduction="10000"/>
          </a:bodyPr>
          <a:lstStyle/>
          <a:p>
            <a:r>
              <a:rPr lang="en-US" dirty="0" smtClean="0">
                <a:ea typeface="ＭＳ Ｐゴシック" pitchFamily="34" charset="-128"/>
              </a:rPr>
              <a:t>5 minutes: Silently write of all the spirals your life, in work or university, draw them if you like</a:t>
            </a:r>
            <a:r>
              <a:rPr lang="en-US" dirty="0" smtClean="0"/>
              <a:t>– </a:t>
            </a:r>
            <a:r>
              <a:rPr lang="en-US" dirty="0"/>
              <a:t>Is it narrowing or widening, </a:t>
            </a:r>
            <a:r>
              <a:rPr lang="en-US" dirty="0" smtClean="0"/>
              <a:t>upsurge or downward, are </a:t>
            </a:r>
            <a:r>
              <a:rPr lang="en-US" dirty="0"/>
              <a:t>there fractal offshoots; </a:t>
            </a:r>
            <a:r>
              <a:rPr lang="en-US" dirty="0" smtClean="0"/>
              <a:t>do you </a:t>
            </a:r>
            <a:r>
              <a:rPr lang="en-US" dirty="0"/>
              <a:t>bridge or jump between </a:t>
            </a:r>
            <a:r>
              <a:rPr lang="en-US" dirty="0" smtClean="0"/>
              <a:t>twirls; what becomes intelligible?</a:t>
            </a:r>
            <a:endParaRPr lang="en-US" dirty="0" smtClean="0">
              <a:ea typeface="ＭＳ Ｐゴシック" pitchFamily="34" charset="-128"/>
            </a:endParaRPr>
          </a:p>
          <a:p>
            <a:pPr eaLnBrk="1" hangingPunct="1"/>
            <a:r>
              <a:rPr lang="en-US" dirty="0" smtClean="0">
                <a:ea typeface="ＭＳ Ｐゴシック" pitchFamily="34" charset="-128"/>
              </a:rPr>
              <a:t>5 min: In Group of 4, pick out the examples of spirals that are common or different</a:t>
            </a:r>
          </a:p>
          <a:p>
            <a:pPr eaLnBrk="1" hangingPunct="1"/>
            <a:r>
              <a:rPr lang="en-US" dirty="0" smtClean="0">
                <a:ea typeface="ＭＳ Ｐゴシック" pitchFamily="34" charset="-128"/>
              </a:rPr>
              <a:t>Draw the spirals on a large sheet of news print, and tape them to the wall</a:t>
            </a:r>
          </a:p>
          <a:p>
            <a:pPr eaLnBrk="1" hangingPunct="1"/>
            <a:r>
              <a:rPr lang="en-US" dirty="0" smtClean="0">
                <a:ea typeface="ＭＳ Ｐゴシック" pitchFamily="34" charset="-128"/>
              </a:rPr>
              <a:t>5 min: Walk about and notice the different spirals</a:t>
            </a:r>
          </a:p>
          <a:p>
            <a:pPr eaLnBrk="1" hangingPunct="1">
              <a:buFont typeface="Arial" pitchFamily="34" charset="0"/>
              <a:buNone/>
            </a:pPr>
            <a:endParaRPr lang="en-US" dirty="0" smtClean="0">
              <a:ea typeface="ＭＳ Ｐゴシック" pitchFamily="34" charset="-128"/>
            </a:endParaRPr>
          </a:p>
        </p:txBody>
      </p:sp>
      <p:sp>
        <p:nvSpPr>
          <p:cNvPr id="2" name="Slide Number Placeholder 1"/>
          <p:cNvSpPr>
            <a:spLocks noGrp="1"/>
          </p:cNvSpPr>
          <p:nvPr>
            <p:ph type="sldNum" sz="quarter" idx="12"/>
          </p:nvPr>
        </p:nvSpPr>
        <p:spPr/>
        <p:txBody>
          <a:bodyPr/>
          <a:lstStyle/>
          <a:p>
            <a:fld id="{D12AA694-00EB-4F4B-AABB-6F50FB178914}" type="slidenum">
              <a:rPr lang="en-US" smtClean="0"/>
              <a:t>41</a:t>
            </a:fld>
            <a:endParaRPr lang="en-US" dirty="0"/>
          </a:p>
        </p:txBody>
      </p:sp>
    </p:spTree>
    <p:extLst>
      <p:ext uri="{BB962C8B-B14F-4D97-AF65-F5344CB8AC3E}">
        <p14:creationId xmlns:p14="http://schemas.microsoft.com/office/powerpoint/2010/main" val="26963965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Live in a webwork of Living Stories</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42</a:t>
            </a:fld>
            <a:endParaRPr lang="en-US" dirty="0"/>
          </a:p>
        </p:txBody>
      </p:sp>
      <p:pic>
        <p:nvPicPr>
          <p:cNvPr id="4" name="Picture 3"/>
          <p:cNvPicPr>
            <a:picLocks noChangeAspect="1"/>
          </p:cNvPicPr>
          <p:nvPr/>
        </p:nvPicPr>
        <p:blipFill>
          <a:blip r:embed="rId2"/>
          <a:stretch>
            <a:fillRect/>
          </a:stretch>
        </p:blipFill>
        <p:spPr>
          <a:xfrm>
            <a:off x="0" y="1466603"/>
            <a:ext cx="9144000" cy="5391397"/>
          </a:xfrm>
          <a:prstGeom prst="rect">
            <a:avLst/>
          </a:prstGeom>
        </p:spPr>
      </p:pic>
    </p:spTree>
    <p:extLst>
      <p:ext uri="{BB962C8B-B14F-4D97-AF65-F5344CB8AC3E}">
        <p14:creationId xmlns:p14="http://schemas.microsoft.com/office/powerpoint/2010/main" val="37263285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In neocolonial 3rd wave of globalization </a:t>
            </a:r>
          </a:p>
        </p:txBody>
      </p:sp>
      <p:sp>
        <p:nvSpPr>
          <p:cNvPr id="4" name="Content Placeholder 3"/>
          <p:cNvSpPr>
            <a:spLocks noGrp="1"/>
          </p:cNvSpPr>
          <p:nvPr>
            <p:ph idx="1"/>
          </p:nvPr>
        </p:nvSpPr>
        <p:spPr/>
        <p:txBody>
          <a:bodyPr/>
          <a:lstStyle/>
          <a:p>
            <a:pPr marL="0" indent="0">
              <a:buNone/>
            </a:pPr>
            <a:r>
              <a:rPr lang="en-US" dirty="0" smtClean="0"/>
              <a:t>‘</a:t>
            </a:r>
            <a:r>
              <a:rPr lang="en-US" sz="4000" dirty="0"/>
              <a:t>Māori time’ is referred </a:t>
            </a:r>
            <a:r>
              <a:rPr lang="en-US" sz="4000" dirty="0" smtClean="0"/>
              <a:t>pejoratively </a:t>
            </a:r>
            <a:r>
              <a:rPr lang="en-US" sz="4000" dirty="0"/>
              <a:t>as “lack of concern for time, timetables and scheduling”, and as “laziness and unreliability” of the Māori people, who are never on time </a:t>
            </a:r>
            <a:r>
              <a:rPr lang="en-US" dirty="0"/>
              <a:t>(Love &amp;Tilley, 2013: 176).</a:t>
            </a:r>
          </a:p>
          <a:p>
            <a:pPr marL="0" indent="0">
              <a:buNone/>
            </a:pPr>
            <a:endParaRPr lang="en-US" dirty="0"/>
          </a:p>
        </p:txBody>
      </p:sp>
    </p:spTree>
    <p:extLst>
      <p:ext uri="{BB962C8B-B14F-4D97-AF65-F5344CB8AC3E}">
        <p14:creationId xmlns:p14="http://schemas.microsoft.com/office/powerpoint/2010/main" val="3867184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and Māori time</a:t>
            </a:r>
            <a:endParaRPr lang="en-US" dirty="0"/>
          </a:p>
        </p:txBody>
      </p:sp>
      <p:sp>
        <p:nvSpPr>
          <p:cNvPr id="3" name="Content Placeholder 2"/>
          <p:cNvSpPr>
            <a:spLocks noGrp="1"/>
          </p:cNvSpPr>
          <p:nvPr>
            <p:ph idx="1"/>
          </p:nvPr>
        </p:nvSpPr>
        <p:spPr>
          <a:xfrm>
            <a:off x="179095" y="1693133"/>
            <a:ext cx="8775635" cy="4981716"/>
          </a:xfrm>
        </p:spPr>
        <p:txBody>
          <a:bodyPr>
            <a:normAutofit/>
          </a:bodyPr>
          <a:lstStyle/>
          <a:p>
            <a:pPr marL="0" indent="0">
              <a:buNone/>
            </a:pPr>
            <a:r>
              <a:rPr lang="en-US" sz="3200" dirty="0"/>
              <a:t>Western narrative discourse is a foreconception of time as divisible, clock-time with successive final points of enlightenment modernity progress</a:t>
            </a:r>
            <a:r>
              <a:rPr lang="en-US" sz="3200" dirty="0" smtClean="0"/>
              <a:t>.</a:t>
            </a:r>
          </a:p>
          <a:p>
            <a:pPr marL="0" indent="0">
              <a:buNone/>
            </a:pPr>
            <a:r>
              <a:rPr lang="en-US" sz="3200" dirty="0" smtClean="0"/>
              <a:t> Māori temporality is </a:t>
            </a:r>
            <a:r>
              <a:rPr lang="en-US" sz="3200" dirty="0"/>
              <a:t>multilayered, and cannot be periodized</a:t>
            </a:r>
            <a:r>
              <a:rPr lang="en-US" dirty="0"/>
              <a:t>. </a:t>
            </a:r>
            <a:endParaRPr lang="en-US" dirty="0" smtClean="0"/>
          </a:p>
          <a:p>
            <a:pPr marL="0" indent="0">
              <a:buNone/>
            </a:pPr>
            <a:r>
              <a:rPr lang="en-US" dirty="0" smtClean="0"/>
              <a:t> </a:t>
            </a:r>
            <a:r>
              <a:rPr lang="en-US" dirty="0"/>
              <a:t>These are two very different ways of telling truths: progress (&amp; evolution) narrative with pejorative implications and Māori people time where the past is Being-ever-present </a:t>
            </a:r>
          </a:p>
        </p:txBody>
      </p:sp>
    </p:spTree>
    <p:extLst>
      <p:ext uri="{BB962C8B-B14F-4D97-AF65-F5344CB8AC3E}">
        <p14:creationId xmlns:p14="http://schemas.microsoft.com/office/powerpoint/2010/main" val="10154356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2717328" cy="2248780"/>
          </a:xfrm>
        </p:spPr>
        <p:txBody>
          <a:bodyPr/>
          <a:lstStyle/>
          <a:p>
            <a:r>
              <a:rPr lang="en-US" dirty="0" smtClean="0"/>
              <a:t>3</a:t>
            </a:r>
            <a:r>
              <a:rPr lang="en-US" baseline="30000" dirty="0" smtClean="0"/>
              <a:t>rd</a:t>
            </a:r>
            <a:r>
              <a:rPr lang="en-US" dirty="0" smtClean="0"/>
              <a:t> Wave of </a:t>
            </a:r>
            <a:r>
              <a:rPr lang="en-US" sz="3200" dirty="0" smtClean="0"/>
              <a:t>Globalization</a:t>
            </a:r>
            <a:endParaRPr lang="en-US" dirty="0"/>
          </a:p>
        </p:txBody>
      </p:sp>
      <p:pic>
        <p:nvPicPr>
          <p:cNvPr id="4" name="Picture 3"/>
          <p:cNvPicPr>
            <a:picLocks noChangeAspect="1"/>
          </p:cNvPicPr>
          <p:nvPr/>
        </p:nvPicPr>
        <p:blipFill>
          <a:blip r:embed="rId2"/>
          <a:stretch>
            <a:fillRect/>
          </a:stretch>
        </p:blipFill>
        <p:spPr>
          <a:xfrm>
            <a:off x="3288829" y="431800"/>
            <a:ext cx="5275150" cy="6320308"/>
          </a:xfrm>
          <a:prstGeom prst="rect">
            <a:avLst/>
          </a:prstGeom>
        </p:spPr>
      </p:pic>
    </p:spTree>
    <p:extLst>
      <p:ext uri="{BB962C8B-B14F-4D97-AF65-F5344CB8AC3E}">
        <p14:creationId xmlns:p14="http://schemas.microsoft.com/office/powerpoint/2010/main" val="21158495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74638"/>
            <a:ext cx="8572500" cy="1143000"/>
          </a:xfrm>
        </p:spPr>
        <p:txBody>
          <a:bodyPr/>
          <a:lstStyle/>
          <a:p>
            <a:r>
              <a:rPr lang="en-US" dirty="0" smtClean="0"/>
              <a:t>Tyron Love &amp; Elsbeth Tilley </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dirty="0"/>
              <a:t>“</a:t>
            </a:r>
            <a:r>
              <a:rPr lang="en-US" sz="4800" dirty="0"/>
              <a:t>I </a:t>
            </a:r>
            <a:r>
              <a:rPr lang="en-US" sz="4800" dirty="0"/>
              <a:t>Mua</a:t>
            </a:r>
            <a:r>
              <a:rPr lang="en-US" sz="4800" dirty="0"/>
              <a:t> I </a:t>
            </a:r>
            <a:r>
              <a:rPr lang="en-US" sz="4800" dirty="0"/>
              <a:t>Muri</a:t>
            </a:r>
            <a:r>
              <a:rPr lang="en-US" sz="4800" dirty="0"/>
              <a:t> (the past is in front of us, the future is behind)</a:t>
            </a:r>
            <a:r>
              <a:rPr lang="en-US" dirty="0"/>
              <a:t>. (Te Papa Tongarewa, 2012)” (as cited in Love &amp; Tilley, 2013: 174)</a:t>
            </a:r>
            <a:r>
              <a:rPr lang="en-US" dirty="0" smtClean="0"/>
              <a:t>.</a:t>
            </a:r>
          </a:p>
          <a:p>
            <a:pPr marL="0" indent="0">
              <a:buNone/>
            </a:pPr>
            <a:r>
              <a:rPr lang="en-US" dirty="0" smtClean="0"/>
              <a:t>Love</a:t>
            </a:r>
            <a:r>
              <a:rPr lang="en-US" dirty="0"/>
              <a:t>, Tyron., &amp; Tilley, Elsbeth. (2013). Temporal discourse and the news media representation of Indigenous-non-Indigenous relations: A case study from Aotearoa New Zealand. </a:t>
            </a:r>
            <a:r>
              <a:rPr lang="en-US" i="1" dirty="0"/>
              <a:t>Media International Australia</a:t>
            </a:r>
            <a:r>
              <a:rPr lang="en-US" dirty="0"/>
              <a:t>, </a:t>
            </a:r>
            <a:r>
              <a:rPr lang="en-US" i="1" dirty="0"/>
              <a:t>149</a:t>
            </a:r>
            <a:r>
              <a:rPr lang="en-US" dirty="0"/>
              <a:t>(1), 174-188.</a:t>
            </a:r>
          </a:p>
        </p:txBody>
      </p:sp>
    </p:spTree>
    <p:extLst>
      <p:ext uri="{BB962C8B-B14F-4D97-AF65-F5344CB8AC3E}">
        <p14:creationId xmlns:p14="http://schemas.microsoft.com/office/powerpoint/2010/main" val="38458398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Globalization Progress Narrative</a:t>
            </a:r>
            <a:endParaRPr lang="en-US" sz="4000" dirty="0"/>
          </a:p>
        </p:txBody>
      </p:sp>
      <p:sp>
        <p:nvSpPr>
          <p:cNvPr id="3" name="Content Placeholder 2"/>
          <p:cNvSpPr>
            <a:spLocks noGrp="1"/>
          </p:cNvSpPr>
          <p:nvPr>
            <p:ph idx="1"/>
          </p:nvPr>
        </p:nvSpPr>
        <p:spPr/>
        <p:txBody>
          <a:bodyPr>
            <a:noAutofit/>
          </a:bodyPr>
          <a:lstStyle/>
          <a:p>
            <a:r>
              <a:rPr lang="en-US" sz="4000" dirty="0"/>
              <a:t>Globalization naturalizes a progress narrative in the ongoing politics of colonization by putting entire narration on a temporal scale of globalization development that is linear and reductionist of history</a:t>
            </a:r>
          </a:p>
        </p:txBody>
      </p:sp>
    </p:spTree>
    <p:extLst>
      <p:ext uri="{BB962C8B-B14F-4D97-AF65-F5344CB8AC3E}">
        <p14:creationId xmlns:p14="http://schemas.microsoft.com/office/powerpoint/2010/main" val="265696963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141</TotalTime>
  <Words>2050</Words>
  <Application>Microsoft Macintosh PowerPoint</Application>
  <PresentationFormat>On-screen Show (4:3)</PresentationFormat>
  <Paragraphs>149</Paragraphs>
  <Slides>42</Slides>
  <Notes>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42</vt:i4>
      </vt:variant>
    </vt:vector>
  </HeadingPairs>
  <TitlesOfParts>
    <vt:vector size="44" baseType="lpstr">
      <vt:lpstr>Travelogue</vt:lpstr>
      <vt:lpstr>???</vt:lpstr>
      <vt:lpstr>Critical Postmodern Storytelling Methods</vt:lpstr>
      <vt:lpstr>First Wave of Globalization</vt:lpstr>
      <vt:lpstr>2nd Wave of Globalization</vt:lpstr>
      <vt:lpstr>Rise of Critical Postmodern &amp; COUNTER ACCOUNTING Critique of False Corporate Social Responsibility &amp; Sustainability Reporting</vt:lpstr>
      <vt:lpstr>In neocolonial 3rd wave of globalization </vt:lpstr>
      <vt:lpstr>Western and Māori time</vt:lpstr>
      <vt:lpstr>3rd Wave of Globalization</vt:lpstr>
      <vt:lpstr>Tyron Love &amp; Elsbeth Tilley </vt:lpstr>
      <vt:lpstr>Globalization Progress Narrative</vt:lpstr>
      <vt:lpstr>PowerPoint Presentation</vt:lpstr>
      <vt:lpstr>Relation of 3 Globalization Waves to Critical Postmodern Emergence</vt:lpstr>
      <vt:lpstr>My Own Critical Postmodern Adventure</vt:lpstr>
      <vt:lpstr>PowerPoint Presentation</vt:lpstr>
      <vt:lpstr>PowerPoint Presentation</vt:lpstr>
      <vt:lpstr>PowerPoint Presentation</vt:lpstr>
      <vt:lpstr>Deconstruction</vt:lpstr>
      <vt:lpstr>If we live in a Living Story Multiplicity</vt:lpstr>
      <vt:lpstr>Boje’s Storytelling Iceberg Model</vt:lpstr>
      <vt:lpstr>STOP HERE</vt:lpstr>
      <vt:lpstr>Example of qualitative Interpretative METHOD</vt:lpstr>
      <vt:lpstr>“Organizations As Storytelling Systems In organizations, storytelling is the preferred sense-making currency of human relationships among internal and external stakeholders”</vt:lpstr>
      <vt:lpstr>The rest of 1st paragraph</vt:lpstr>
      <vt:lpstr>METHOD is called ‘in situ’ </vt:lpstr>
      <vt:lpstr>lines 846-54,  story details are so terse that, at first glance, there may not appear to be a story at all.   Indeed in Gabriel (2000) this story does not fulfill the narrative contract  Czarniawska 92004) would say its not an emplotment, because it is not a Beginning, Middle, End telling and strong corporate cultures have petrified narrative plots</vt:lpstr>
      <vt:lpstr>What is storytelling research?</vt:lpstr>
      <vt:lpstr>PowerPoint Presentation</vt:lpstr>
      <vt:lpstr>What is your Storytelling paradigm?</vt:lpstr>
      <vt:lpstr>Heidegger – Being and Time</vt:lpstr>
      <vt:lpstr>Narrative-Discourse turn went too far</vt:lpstr>
      <vt:lpstr>YIANNIS GABRIEL IN UK</vt:lpstr>
      <vt:lpstr>LIVING STORY IS MULTIPLICITY OF VOICES</vt:lpstr>
      <vt:lpstr>PowerPoint Presentation</vt:lpstr>
      <vt:lpstr>Enron as linear narrative - Oct 16 2001 meltdown </vt:lpstr>
      <vt:lpstr>MULTIPLE ENRON COUNTERNARRATIVES (Boje &amp; Rosile)</vt:lpstr>
      <vt:lpstr>How do we do Dialectic Research</vt:lpstr>
      <vt:lpstr>How do we do Living Story Research? TYPE 1: Actor-Network-Theory TYPE 2: Qualitative-Multiplicity</vt:lpstr>
      <vt:lpstr>Heart-of-Care </vt:lpstr>
      <vt:lpstr>Heideggerian Storytelling with Dasein </vt:lpstr>
      <vt:lpstr>Do Antenarratives have  Patterns?</vt:lpstr>
      <vt:lpstr>Do Antenarratives  of Past business cycles predict the future? </vt:lpstr>
      <vt:lpstr>SPIRAL-ANTENARRATIVE EXERCISE</vt:lpstr>
      <vt:lpstr>We Live in a webwork of Living Stories</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Postmodern Storytelling Methods</dc:title>
  <dc:creator>David Boje</dc:creator>
  <cp:lastModifiedBy>David Boje</cp:lastModifiedBy>
  <cp:revision>18</cp:revision>
  <dcterms:created xsi:type="dcterms:W3CDTF">2018-02-10T17:23:16Z</dcterms:created>
  <dcterms:modified xsi:type="dcterms:W3CDTF">2018-03-19T19:38:39Z</dcterms:modified>
</cp:coreProperties>
</file>