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352"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1" r:id="rId17"/>
    <p:sldId id="355"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8633" autoAdjust="0"/>
  </p:normalViewPr>
  <p:slideViewPr>
    <p:cSldViewPr snapToGrid="0">
      <p:cViewPr>
        <p:scale>
          <a:sx n="90" d="100"/>
          <a:sy n="90" d="100"/>
        </p:scale>
        <p:origin x="-376" y="-9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AC3E7205-C590-4C12-9D02-2D2D91E25E73}">
      <dgm:prSet phldrT="[Text]" custT="1"/>
      <dgm:spPr/>
      <dgm:t>
        <a:bodyPr/>
        <a:lstStyle/>
        <a:p>
          <a:r>
            <a:rPr lang="en-US" sz="3200" b="1" dirty="0" smtClean="0"/>
            <a:t>1. </a:t>
          </a:r>
        </a:p>
        <a:p>
          <a:r>
            <a:rPr lang="en-US" sz="3200" b="1" dirty="0" smtClean="0"/>
            <a:t>Knowing Theories</a:t>
          </a:r>
          <a:endParaRPr lang="en-US" sz="12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2.</a:t>
          </a:r>
        </a:p>
        <a:p>
          <a:r>
            <a:rPr lang="en-US" b="1" dirty="0" smtClean="0"/>
            <a:t> Being Inductive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3. </a:t>
          </a:r>
        </a:p>
        <a:p>
          <a:r>
            <a:rPr lang="en-US" b="1" dirty="0" smtClean="0"/>
            <a:t>Testing by Refuting</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4. </a:t>
          </a:r>
        </a:p>
        <a:p>
          <a:r>
            <a:rPr lang="en-US" b="1" dirty="0" smtClean="0"/>
            <a:t>Doing Interventions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D4C38F3D-FB10-4FFF-B562-EB61B4FD0556}" type="sibTrans" cxnId="{650CFF69-2CB2-4304-8E6F-0C50330F4E83}">
      <dgm:prSet/>
      <dgm:spPr/>
      <dgm:t>
        <a:bodyPr/>
        <a:lstStyle/>
        <a:p>
          <a:endParaRPr lang="en-US"/>
        </a:p>
      </dgm:t>
    </dgm:pt>
    <dgm:pt modelId="{7951B0F9-C179-4EF5-82AB-9C0960BAD989}" type="parTrans" cxnId="{650CFF69-2CB2-4304-8E6F-0C50330F4E83}">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86834" custScaleY="126827" custLinFactNeighborX="3542" custLinFactNeighborY="-1217"/>
      <dgm:spPr/>
      <dgm:t>
        <a:bodyPr/>
        <a:lstStyle/>
        <a:p>
          <a:endParaRPr lang="en-US"/>
        </a:p>
      </dgm:t>
    </dgm:pt>
    <dgm:pt modelId="{21E2B31A-E4B2-4ECF-88AA-8FCC85E6F254}" type="pres">
      <dgm:prSet presAssocID="{AC3E7205-C590-4C12-9D02-2D2D91E25E73}" presName="node" presStyleLbl="node1" presStyleIdx="0" presStyleCnt="4" custScaleX="165818" custScaleY="103944" custRadScaleRad="90962" custRadScaleInc="3792">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35681" custScaleY="124487" custRadScaleRad="138911" custRadScaleInc="95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151377" custRadScaleRad="91016" custRadScaleInc="-7581">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46817" custScaleY="116379" custRadScaleRad="123918" custRadScaleInc="74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69EA4500-5562-4649-9BFA-F69EB8332C28}" type="presOf" srcId="{C86AF644-A202-465B-986C-F66F4C0A09FE}" destId="{585FE9A8-D8F9-48B3-BD89-BCB8D40C3B62}" srcOrd="0" destOrd="0" presId="urn:microsoft.com/office/officeart/2005/8/layout/radial6"/>
    <dgm:cxn modelId="{D3FAA77B-FC77-AF4C-87A8-E5929B87DF5C}" type="presOf" srcId="{AC3E7205-C590-4C12-9D02-2D2D91E25E73}" destId="{21E2B31A-E4B2-4ECF-88AA-8FCC85E6F254}" srcOrd="0" destOrd="0" presId="urn:microsoft.com/office/officeart/2005/8/layout/radial6"/>
    <dgm:cxn modelId="{2E1BB6F1-B213-E84E-B90B-8F0F7E6D4790}" type="presOf" srcId="{550C664F-08C6-4AB0-A8BA-427258162553}" destId="{0DD71EEF-493C-4E91-89BE-3AD922D5DFEC}" srcOrd="0" destOrd="0" presId="urn:microsoft.com/office/officeart/2005/8/layout/radial6"/>
    <dgm:cxn modelId="{58D3470A-0878-444D-A8FC-68D7DD23FF02}" type="presOf" srcId="{FD225BFA-EC92-4709-8193-75F266C9714F}" destId="{607E6A0A-3655-4CA6-91D8-44B285A4941A}" srcOrd="0" destOrd="0" presId="urn:microsoft.com/office/officeart/2005/8/layout/radial6"/>
    <dgm:cxn modelId="{21B6DF7E-D759-194F-B8CE-6DCD42E40217}" type="presOf" srcId="{ABCADF7A-7ED1-44EC-B608-BFA2456D0BF1}" destId="{819BC320-0E3F-4F15-A919-57F70CA02FCD}" srcOrd="0" destOrd="0" presId="urn:microsoft.com/office/officeart/2005/8/layout/radial6"/>
    <dgm:cxn modelId="{26241355-DC44-6B4F-A3DF-E55093B406B5}" type="presOf" srcId="{0AA34E75-C871-4636-82AC-E87B52167F2D}" destId="{E6AF0A74-5C53-4808-8A77-31B80B0E5BF6}" srcOrd="0" destOrd="0" presId="urn:microsoft.com/office/officeart/2005/8/layout/radial6"/>
    <dgm:cxn modelId="{83358B65-062C-BC4A-9D61-D3037EFDECA2}" type="presOf" srcId="{78A7C5B0-5227-4C8B-AA01-92D448A818AF}" destId="{DA4DB111-7C98-44ED-BC7C-C91D7DDAE81E}" srcOrd="0" destOrd="0" presId="urn:microsoft.com/office/officeart/2005/8/layout/radial6"/>
    <dgm:cxn modelId="{F1A59B5C-6200-454D-9FD2-4CA4A8434455}" type="presOf" srcId="{188A0AD8-3361-466A-980F-FD629CABEA5D}" destId="{C09C0B9D-C626-4352-937F-E565C32A1F1A}"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30A09847-20B0-D94C-8D34-8BD0E7F3CD03}" type="presOf" srcId="{053550CC-D558-47D3-BB85-AEC146FC1E73}" destId="{18949E23-5716-41EE-8482-AD899487C22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4DD2FEC2-1A8D-C34F-8A45-C280EA022DFE}" type="presOf" srcId="{274A1F7C-FF7D-49DF-BC19-A31740450024}" destId="{47906407-956C-4DBE-95F5-60B3E34737A1}" srcOrd="0" destOrd="0" presId="urn:microsoft.com/office/officeart/2005/8/layout/radial6"/>
    <dgm:cxn modelId="{650CFF69-2CB2-4304-8E6F-0C50330F4E83}" srcId="{78A7C5B0-5227-4C8B-AA01-92D448A818AF}" destId="{0AA34E75-C871-4636-82AC-E87B52167F2D}" srcOrd="0" destOrd="0" parTransId="{7951B0F9-C179-4EF5-82AB-9C0960BAD989}" sibTransId="{D4C38F3D-FB10-4FFF-B562-EB61B4FD0556}"/>
    <dgm:cxn modelId="{E98D7758-49C0-E046-BE5B-9B0D8A6AF9F7}" type="presParOf" srcId="{DA4DB111-7C98-44ED-BC7C-C91D7DDAE81E}" destId="{E6AF0A74-5C53-4808-8A77-31B80B0E5BF6}" srcOrd="0" destOrd="0" presId="urn:microsoft.com/office/officeart/2005/8/layout/radial6"/>
    <dgm:cxn modelId="{33EBC502-0C7F-CF44-A075-052B32C8CDF4}" type="presParOf" srcId="{DA4DB111-7C98-44ED-BC7C-C91D7DDAE81E}" destId="{21E2B31A-E4B2-4ECF-88AA-8FCC85E6F254}" srcOrd="1" destOrd="0" presId="urn:microsoft.com/office/officeart/2005/8/layout/radial6"/>
    <dgm:cxn modelId="{C9F233EC-E4EE-A641-B08D-19B21A23864B}" type="presParOf" srcId="{DA4DB111-7C98-44ED-BC7C-C91D7DDAE81E}" destId="{A740D28C-C6E5-4D3D-829E-B2E72DEC6932}" srcOrd="2" destOrd="0" presId="urn:microsoft.com/office/officeart/2005/8/layout/radial6"/>
    <dgm:cxn modelId="{8741C132-0DB6-5C41-8B2B-157C29008051}" type="presParOf" srcId="{DA4DB111-7C98-44ED-BC7C-C91D7DDAE81E}" destId="{C09C0B9D-C626-4352-937F-E565C32A1F1A}" srcOrd="3" destOrd="0" presId="urn:microsoft.com/office/officeart/2005/8/layout/radial6"/>
    <dgm:cxn modelId="{2D6AC693-91D0-A640-9A38-35B855E7916C}" type="presParOf" srcId="{DA4DB111-7C98-44ED-BC7C-C91D7DDAE81E}" destId="{18949E23-5716-41EE-8482-AD899487C22A}" srcOrd="4" destOrd="0" presId="urn:microsoft.com/office/officeart/2005/8/layout/radial6"/>
    <dgm:cxn modelId="{22EADD99-4563-9B46-8FE3-5FD400F19E3D}" type="presParOf" srcId="{DA4DB111-7C98-44ED-BC7C-C91D7DDAE81E}" destId="{22544C63-152D-4BA0-B4E1-6E36758E97BB}" srcOrd="5" destOrd="0" presId="urn:microsoft.com/office/officeart/2005/8/layout/radial6"/>
    <dgm:cxn modelId="{86363DC0-848F-BA45-8ABA-2020A5D51D63}" type="presParOf" srcId="{DA4DB111-7C98-44ED-BC7C-C91D7DDAE81E}" destId="{47906407-956C-4DBE-95F5-60B3E34737A1}" srcOrd="6" destOrd="0" presId="urn:microsoft.com/office/officeart/2005/8/layout/radial6"/>
    <dgm:cxn modelId="{40C5B071-32CC-A84C-A47E-E952D64C2C03}" type="presParOf" srcId="{DA4DB111-7C98-44ED-BC7C-C91D7DDAE81E}" destId="{585FE9A8-D8F9-48B3-BD89-BCB8D40C3B62}" srcOrd="7" destOrd="0" presId="urn:microsoft.com/office/officeart/2005/8/layout/radial6"/>
    <dgm:cxn modelId="{894AD3CF-8020-1148-8E13-B4B47E7FCD70}" type="presParOf" srcId="{DA4DB111-7C98-44ED-BC7C-C91D7DDAE81E}" destId="{61A87214-CB21-4889-AF91-57B4116DD7F6}" srcOrd="8" destOrd="0" presId="urn:microsoft.com/office/officeart/2005/8/layout/radial6"/>
    <dgm:cxn modelId="{73F17F87-1868-CE44-9AAB-DBAE884FD00C}" type="presParOf" srcId="{DA4DB111-7C98-44ED-BC7C-C91D7DDAE81E}" destId="{607E6A0A-3655-4CA6-91D8-44B285A4941A}" srcOrd="9" destOrd="0" presId="urn:microsoft.com/office/officeart/2005/8/layout/radial6"/>
    <dgm:cxn modelId="{3ABB3487-2083-5E4F-8800-323E39959F47}" type="presParOf" srcId="{DA4DB111-7C98-44ED-BC7C-C91D7DDAE81E}" destId="{819BC320-0E3F-4F15-A919-57F70CA02FCD}" srcOrd="10" destOrd="0" presId="urn:microsoft.com/office/officeart/2005/8/layout/radial6"/>
    <dgm:cxn modelId="{2A90F7D1-3923-0741-BBF8-B96C4A13C0EA}" type="presParOf" srcId="{DA4DB111-7C98-44ED-BC7C-C91D7DDAE81E}" destId="{46156E6F-80BF-4EEB-9889-1CA1A20B7461}" srcOrd="11" destOrd="0" presId="urn:microsoft.com/office/officeart/2005/8/layout/radial6"/>
    <dgm:cxn modelId="{F37E1B19-4714-C14B-AB8C-E37A159A334D}"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2784200" y="692753"/>
          <a:ext cx="4999095" cy="4999095"/>
        </a:xfrm>
        <a:prstGeom prst="blockArc">
          <a:avLst>
            <a:gd name="adj1" fmla="val 11158117"/>
            <a:gd name="adj2" fmla="val 17110326"/>
            <a:gd name="adj3" fmla="val 4641"/>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2797417" y="429345"/>
          <a:ext cx="4999095" cy="4999095"/>
        </a:xfrm>
        <a:prstGeom prst="blockArc">
          <a:avLst>
            <a:gd name="adj1" fmla="val 4444549"/>
            <a:gd name="adj2" fmla="val 10786586"/>
            <a:gd name="adj3" fmla="val 4641"/>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4330417" y="493306"/>
          <a:ext cx="4999095" cy="4999095"/>
        </a:xfrm>
        <a:prstGeom prst="blockArc">
          <a:avLst>
            <a:gd name="adj1" fmla="val 113131"/>
            <a:gd name="adj2" fmla="val 6642150"/>
            <a:gd name="adj3" fmla="val 4641"/>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4329278" y="603504"/>
          <a:ext cx="4999095" cy="4999095"/>
        </a:xfrm>
        <a:prstGeom prst="blockArc">
          <a:avLst>
            <a:gd name="adj1" fmla="val 14892961"/>
            <a:gd name="adj2" fmla="val 21557949"/>
            <a:gd name="adj3" fmla="val 4641"/>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3901513" y="1537335"/>
          <a:ext cx="4300203" cy="2919071"/>
        </a:xfrm>
        <a:prstGeom prst="ellipse">
          <a:avLst/>
        </a:prstGeom>
        <a:blipFill rotWithShape="0">
          <a:blip xmlns:r="http://schemas.openxmlformats.org/officeDocument/2006/relationships" r:embed="rId1"/>
          <a:stretch>
            <a:fillRect/>
          </a:stretch>
        </a:blip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4531263" y="1964823"/>
        <a:ext cx="3040703" cy="2064095"/>
      </dsp:txXfrm>
    </dsp:sp>
    <dsp:sp modelId="{21E2B31A-E4B2-4ECF-88AA-8FCC85E6F254}">
      <dsp:nvSpPr>
        <dsp:cNvPr id="0" name=""/>
        <dsp:cNvSpPr/>
      </dsp:nvSpPr>
      <dsp:spPr>
        <a:xfrm>
          <a:off x="4586974" y="-1480"/>
          <a:ext cx="2671546" cy="1674674"/>
        </a:xfrm>
        <a:prstGeom prst="ellips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1. </a:t>
          </a:r>
        </a:p>
        <a:p>
          <a:pPr lvl="0" algn="ctr" defTabSz="1422400">
            <a:lnSpc>
              <a:spcPct val="90000"/>
            </a:lnSpc>
            <a:spcBef>
              <a:spcPct val="0"/>
            </a:spcBef>
            <a:spcAft>
              <a:spcPct val="35000"/>
            </a:spcAft>
          </a:pPr>
          <a:r>
            <a:rPr lang="en-US" sz="3200" b="1" kern="1200" dirty="0" smtClean="0"/>
            <a:t>Knowing Theories</a:t>
          </a:r>
          <a:endParaRPr lang="en-US" sz="1200" b="1" kern="1200" dirty="0"/>
        </a:p>
      </dsp:txBody>
      <dsp:txXfrm>
        <a:off x="4978213" y="243770"/>
        <a:ext cx="1889068" cy="1184174"/>
      </dsp:txXfrm>
    </dsp:sp>
    <dsp:sp modelId="{18949E23-5716-41EE-8482-AD899487C22A}">
      <dsp:nvSpPr>
        <dsp:cNvPr id="0" name=""/>
        <dsp:cNvSpPr/>
      </dsp:nvSpPr>
      <dsp:spPr>
        <a:xfrm>
          <a:off x="8177190" y="2070362"/>
          <a:ext cx="2185999" cy="2005649"/>
        </a:xfrm>
        <a:prstGeom prst="ellips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2.</a:t>
          </a:r>
        </a:p>
        <a:p>
          <a:pPr lvl="0" algn="ctr" defTabSz="889000">
            <a:lnSpc>
              <a:spcPct val="90000"/>
            </a:lnSpc>
            <a:spcBef>
              <a:spcPct val="0"/>
            </a:spcBef>
            <a:spcAft>
              <a:spcPct val="35000"/>
            </a:spcAft>
          </a:pPr>
          <a:r>
            <a:rPr lang="en-US" sz="2000" b="1" kern="1200" dirty="0" smtClean="0"/>
            <a:t> Being Inductive</a:t>
          </a:r>
          <a:endParaRPr lang="en-US" sz="2000" b="1" kern="1200" dirty="0"/>
        </a:p>
      </dsp:txBody>
      <dsp:txXfrm>
        <a:off x="8497322" y="2364082"/>
        <a:ext cx="1545735" cy="1418209"/>
      </dsp:txXfrm>
    </dsp:sp>
    <dsp:sp modelId="{585FE9A8-D8F9-48B3-BD89-BCB8D40C3B62}">
      <dsp:nvSpPr>
        <dsp:cNvPr id="0" name=""/>
        <dsp:cNvSpPr/>
      </dsp:nvSpPr>
      <dsp:spPr>
        <a:xfrm>
          <a:off x="4821832" y="4057305"/>
          <a:ext cx="2290014" cy="2438883"/>
        </a:xfrm>
        <a:prstGeom prst="ellips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3. </a:t>
          </a:r>
        </a:p>
        <a:p>
          <a:pPr lvl="0" algn="ctr" defTabSz="889000">
            <a:lnSpc>
              <a:spcPct val="90000"/>
            </a:lnSpc>
            <a:spcBef>
              <a:spcPct val="0"/>
            </a:spcBef>
            <a:spcAft>
              <a:spcPct val="35000"/>
            </a:spcAft>
          </a:pPr>
          <a:r>
            <a:rPr lang="en-US" sz="2000" b="1" kern="1200" dirty="0" smtClean="0"/>
            <a:t>Testing by Refuting</a:t>
          </a:r>
          <a:endParaRPr lang="en-US" sz="2000" b="1" kern="1200" dirty="0"/>
        </a:p>
      </dsp:txBody>
      <dsp:txXfrm>
        <a:off x="5157197" y="4414471"/>
        <a:ext cx="1619284" cy="1724551"/>
      </dsp:txXfrm>
    </dsp:sp>
    <dsp:sp modelId="{819BC320-0E3F-4F15-A919-57F70CA02FCD}">
      <dsp:nvSpPr>
        <dsp:cNvPr id="0" name=""/>
        <dsp:cNvSpPr/>
      </dsp:nvSpPr>
      <dsp:spPr>
        <a:xfrm>
          <a:off x="1672728" y="2000910"/>
          <a:ext cx="2365415" cy="1875019"/>
        </a:xfrm>
        <a:prstGeom prst="ellips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4. </a:t>
          </a:r>
        </a:p>
        <a:p>
          <a:pPr lvl="0" algn="ctr" defTabSz="889000">
            <a:lnSpc>
              <a:spcPct val="90000"/>
            </a:lnSpc>
            <a:spcBef>
              <a:spcPct val="0"/>
            </a:spcBef>
            <a:spcAft>
              <a:spcPct val="35000"/>
            </a:spcAft>
          </a:pPr>
          <a:r>
            <a:rPr lang="en-US" sz="2000" b="1" kern="1200" dirty="0" smtClean="0"/>
            <a:t>Doing Interventions</a:t>
          </a:r>
          <a:endParaRPr lang="en-US" sz="2000" b="1" kern="1200" dirty="0"/>
        </a:p>
      </dsp:txBody>
      <dsp:txXfrm>
        <a:off x="2019135" y="2275500"/>
        <a:ext cx="1672601" cy="132583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9" tIns="49520" rIns="99039" bIns="49520" rtlCol="0"/>
          <a:lstStyle>
            <a:lvl1pPr algn="l">
              <a:defRPr sz="1300"/>
            </a:lvl1pPr>
          </a:lstStyle>
          <a:p>
            <a:endParaRPr lang="en-NZ"/>
          </a:p>
        </p:txBody>
      </p:sp>
      <p:sp>
        <p:nvSpPr>
          <p:cNvPr id="3" name="Date Placeholder 2"/>
          <p:cNvSpPr>
            <a:spLocks noGrp="1"/>
          </p:cNvSpPr>
          <p:nvPr>
            <p:ph type="dt" idx="1"/>
          </p:nvPr>
        </p:nvSpPr>
        <p:spPr>
          <a:xfrm>
            <a:off x="4021294" y="0"/>
            <a:ext cx="3076364" cy="513508"/>
          </a:xfrm>
          <a:prstGeom prst="rect">
            <a:avLst/>
          </a:prstGeom>
        </p:spPr>
        <p:txBody>
          <a:bodyPr vert="horz" lIns="99039" tIns="49520" rIns="99039" bIns="49520" rtlCol="0"/>
          <a:lstStyle>
            <a:lvl1pPr algn="r">
              <a:defRPr sz="1300"/>
            </a:lvl1pPr>
          </a:lstStyle>
          <a:p>
            <a:fld id="{C4B4CD73-16C9-4BF6-ABCF-68917D5484C5}" type="datetimeFigureOut">
              <a:rPr lang="en-NZ" smtClean="0"/>
              <a:t>3/23/19</a:t>
            </a:fld>
            <a:endParaRPr lang="en-NZ"/>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9039" tIns="49520" rIns="99039" bIns="49520" rtlCol="0" anchor="ctr"/>
          <a:lstStyle/>
          <a:p>
            <a:endParaRPr lang="en-NZ"/>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9039" tIns="49520" rIns="99039" bIns="495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721107"/>
            <a:ext cx="3076364" cy="513507"/>
          </a:xfrm>
          <a:prstGeom prst="rect">
            <a:avLst/>
          </a:prstGeom>
        </p:spPr>
        <p:txBody>
          <a:bodyPr vert="horz" lIns="99039" tIns="49520" rIns="99039" bIns="49520"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9721107"/>
            <a:ext cx="3076364" cy="513507"/>
          </a:xfrm>
          <a:prstGeom prst="rect">
            <a:avLst/>
          </a:prstGeom>
        </p:spPr>
        <p:txBody>
          <a:bodyPr vert="horz" lIns="99039" tIns="49520" rIns="99039" bIns="49520" rtlCol="0" anchor="b"/>
          <a:lstStyle>
            <a:lvl1pPr algn="r">
              <a:defRPr sz="1300"/>
            </a:lvl1pPr>
          </a:lstStyle>
          <a:p>
            <a:fld id="{E0B34011-CC24-4AA9-A287-67993316E01C}" type="slidenum">
              <a:rPr lang="en-NZ" smtClean="0"/>
              <a:t>‹#›</a:t>
            </a:fld>
            <a:endParaRPr lang="en-NZ"/>
          </a:p>
        </p:txBody>
      </p:sp>
    </p:spTree>
    <p:extLst>
      <p:ext uri="{BB962C8B-B14F-4D97-AF65-F5344CB8AC3E}">
        <p14:creationId xmlns:p14="http://schemas.microsoft.com/office/powerpoint/2010/main" val="3950901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0B34011-CC24-4AA9-A287-67993316E01C}" type="slidenum">
              <a:rPr lang="en-NZ" smtClean="0"/>
              <a:t>18</a:t>
            </a:fld>
            <a:endParaRPr lang="en-NZ"/>
          </a:p>
        </p:txBody>
      </p:sp>
    </p:spTree>
    <p:extLst>
      <p:ext uri="{BB962C8B-B14F-4D97-AF65-F5344CB8AC3E}">
        <p14:creationId xmlns:p14="http://schemas.microsoft.com/office/powerpoint/2010/main" val="292260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20</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www.coca-colacompany.com</a:t>
            </a:r>
            <a:r>
              <a:rPr lang="en-US" dirty="0" smtClean="0"/>
              <a:t>/2017-sustainability-report</a:t>
            </a:r>
            <a:endParaRPr lang="en-US" dirty="0"/>
          </a:p>
        </p:txBody>
      </p:sp>
      <p:sp>
        <p:nvSpPr>
          <p:cNvPr id="4" name="Slide Number Placeholder 3"/>
          <p:cNvSpPr>
            <a:spLocks noGrp="1"/>
          </p:cNvSpPr>
          <p:nvPr>
            <p:ph type="sldNum" sz="quarter" idx="10"/>
          </p:nvPr>
        </p:nvSpPr>
        <p:spPr/>
        <p:txBody>
          <a:bodyPr/>
          <a:lstStyle/>
          <a:p>
            <a:fld id="{0EDE57BC-8C8C-AC47-9AAE-BEA112A76934}" type="slidenum">
              <a:rPr lang="en-US" smtClean="0"/>
              <a:t>26</a:t>
            </a:fld>
            <a:endParaRPr lang="en-US"/>
          </a:p>
        </p:txBody>
      </p:sp>
    </p:spTree>
    <p:extLst>
      <p:ext uri="{BB962C8B-B14F-4D97-AF65-F5344CB8AC3E}">
        <p14:creationId xmlns:p14="http://schemas.microsoft.com/office/powerpoint/2010/main" val="359616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41</a:t>
            </a:fld>
            <a:endParaRPr lang="en-US"/>
          </a:p>
        </p:txBody>
      </p:sp>
    </p:spTree>
    <p:extLst>
      <p:ext uri="{BB962C8B-B14F-4D97-AF65-F5344CB8AC3E}">
        <p14:creationId xmlns:p14="http://schemas.microsoft.com/office/powerpoint/2010/main" val="391550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92558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3/23/19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26751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0445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958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7058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79517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058325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73717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6587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5895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1165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6353F7-A395-4879-B779-E82E4BB9973F}" type="datetimeFigureOut">
              <a:rPr lang="en-NZ" smtClean="0"/>
              <a:t>3/23/19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92446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6353F7-A395-4879-B779-E82E4BB9973F}" type="datetimeFigureOut">
              <a:rPr lang="en-NZ" smtClean="0"/>
              <a:t>3/23/19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5780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3"/>
          <p:cNvSpPr>
            <a:spLocks noGrp="1"/>
          </p:cNvSpPr>
          <p:nvPr>
            <p:ph type="ftr" sz="quarter" idx="11"/>
          </p:nvPr>
        </p:nvSpPr>
        <p:spPr/>
        <p:txBody>
          <a:bodyPr/>
          <a:lstStyle/>
          <a:p>
            <a:endParaRPr lang="en-NZ"/>
          </a:p>
        </p:txBody>
      </p:sp>
      <p:sp>
        <p:nvSpPr>
          <p:cNvPr id="6" name="Slide Number Placeholder 4"/>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09885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2"/>
          <p:cNvSpPr>
            <a:spLocks noGrp="1"/>
          </p:cNvSpPr>
          <p:nvPr>
            <p:ph type="ftr" sz="quarter" idx="11"/>
          </p:nvPr>
        </p:nvSpPr>
        <p:spPr/>
        <p:txBody>
          <a:bodyPr/>
          <a:lstStyle/>
          <a:p>
            <a:endParaRPr lang="en-NZ"/>
          </a:p>
        </p:txBody>
      </p:sp>
      <p:sp>
        <p:nvSpPr>
          <p:cNvPr id="6" name="Slide Number Placeholder 3"/>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46525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76353F7-A395-4879-B779-E82E4BB9973F}" type="datetimeFigureOut">
              <a:rPr lang="en-NZ" smtClean="0"/>
              <a:t>3/23/19</a:t>
            </a:fld>
            <a:endParaRPr lang="en-NZ"/>
          </a:p>
        </p:txBody>
      </p:sp>
      <p:sp>
        <p:nvSpPr>
          <p:cNvPr id="5" name="Footer Placeholder 5"/>
          <p:cNvSpPr>
            <a:spLocks noGrp="1"/>
          </p:cNvSpPr>
          <p:nvPr>
            <p:ph type="ftr" sz="quarter" idx="11"/>
          </p:nvPr>
        </p:nvSpPr>
        <p:spPr/>
        <p:txBody>
          <a:bodyPr/>
          <a:lstStyle/>
          <a:p>
            <a:endParaRPr lang="en-NZ"/>
          </a:p>
        </p:txBody>
      </p:sp>
      <p:sp>
        <p:nvSpPr>
          <p:cNvPr id="6"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6839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3/23/19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65972333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6353F7-A395-4879-B779-E82E4BB9973F}" type="datetimeFigureOut">
              <a:rPr lang="en-NZ" smtClean="0"/>
              <a:t>3/23/19</a:t>
            </a:fld>
            <a:endParaRPr lang="en-N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4E1224-223A-43F2-AF35-F89108073E0B}" type="slidenum">
              <a:rPr lang="en-NZ" smtClean="0"/>
              <a:t>‹#›</a:t>
            </a:fld>
            <a:endParaRPr lang="en-NZ"/>
          </a:p>
        </p:txBody>
      </p:sp>
    </p:spTree>
    <p:extLst>
      <p:ext uri="{BB962C8B-B14F-4D97-AF65-F5344CB8AC3E}">
        <p14:creationId xmlns:p14="http://schemas.microsoft.com/office/powerpoint/2010/main" val="290491766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dropbox.com/sh/bd297r9f6lhgjeh/AAChF7KdZH7hvz3aGIySrTJwa?dl=0" TargetMode="External"/><Relationship Id="rId3" Type="http://schemas.openxmlformats.org/officeDocument/2006/relationships/hyperlink" Target="https://davidboje.com/Canterbur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ca-colacompany.com/2017-sustainability-repor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s://www.coca-colacompany.com/2017-sustainability-report"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ca-colacompany.com/watermap" TargetMode="Externa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s://www.coca-colacompany.com/stories/small-steps-lead-to-big-changes-irrigation-experiment-yields-prosperity-for-indian-farmer"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hyperlink" Target="http://www.coca-colacompany.com/stories/small-steps-lead-to-big-changes-irrigation-experiment-yields-prosperity-for-indian-farm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ca-colacompany.com/stories/2017-wat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www.ipsnews.net/2009/10/development-india-farmers-vs-coca-cola-in-water-war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uthasia.oneworld.net/news/india-coke-plant-leaves-farms-dry%23.XD-fqy2ZNR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hyperlink" Target="https://www.dropbox.com/sh/bd297r9f6lhgjeh/AAChF7KdZH7hvz3aGIySrTJwa?dl=0" TargetMode="External"/><Relationship Id="rId7" Type="http://schemas.openxmlformats.org/officeDocument/2006/relationships/hyperlink" Target="https://davidboje.com/Canterbury" TargetMode="External"/><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723" y="0"/>
            <a:ext cx="10363200" cy="1470025"/>
          </a:xfrm>
        </p:spPr>
        <p:txBody>
          <a:bodyPr>
            <a:noAutofit/>
          </a:bodyPr>
          <a:lstStyle/>
          <a:p>
            <a:r>
              <a:rPr lang="en-US" sz="4800" dirty="0" smtClean="0"/>
              <a:t>Interpreting </a:t>
            </a:r>
            <a:r>
              <a:rPr lang="en-US" sz="4800" dirty="0"/>
              <a:t>Y</a:t>
            </a:r>
            <a:r>
              <a:rPr lang="en-US" sz="4800" dirty="0" smtClean="0"/>
              <a:t>our Data With Self Correcting Storytelling</a:t>
            </a:r>
            <a:endParaRPr lang="en-US" sz="4800" dirty="0"/>
          </a:p>
        </p:txBody>
      </p:sp>
      <p:sp>
        <p:nvSpPr>
          <p:cNvPr id="3" name="Subtitle 2"/>
          <p:cNvSpPr>
            <a:spLocks noGrp="1"/>
          </p:cNvSpPr>
          <p:nvPr>
            <p:ph type="subTitle" idx="1"/>
          </p:nvPr>
        </p:nvSpPr>
        <p:spPr>
          <a:xfrm>
            <a:off x="1634505" y="2133600"/>
            <a:ext cx="8534400" cy="1752600"/>
          </a:xfrm>
        </p:spPr>
        <p:txBody>
          <a:bodyPr>
            <a:normAutofit/>
          </a:bodyPr>
          <a:lstStyle/>
          <a:p>
            <a:r>
              <a:rPr lang="en-US" dirty="0" smtClean="0"/>
              <a:t>March 21 2019</a:t>
            </a:r>
          </a:p>
          <a:p>
            <a:r>
              <a:rPr lang="en-US" dirty="0" smtClean="0"/>
              <a:t>University of Canterbury</a:t>
            </a:r>
          </a:p>
          <a:p>
            <a:r>
              <a:rPr lang="en-US" dirty="0" smtClean="0"/>
              <a:t>David Boje, Grace Ann Rosile, </a:t>
            </a:r>
            <a:r>
              <a:rPr lang="en-US" dirty="0"/>
              <a:t>&amp;</a:t>
            </a:r>
            <a:endParaRPr lang="en-US" dirty="0" smtClean="0"/>
          </a:p>
          <a:p>
            <a:r>
              <a:rPr lang="en-US" dirty="0" smtClean="0"/>
              <a:t> Mark Van der klei</a:t>
            </a:r>
            <a:endParaRPr lang="en-US" dirty="0"/>
          </a:p>
        </p:txBody>
      </p:sp>
      <p:sp>
        <p:nvSpPr>
          <p:cNvPr id="4" name="Rectangle 3"/>
          <p:cNvSpPr/>
          <p:nvPr/>
        </p:nvSpPr>
        <p:spPr>
          <a:xfrm>
            <a:off x="6095999" y="4855055"/>
            <a:ext cx="6096000" cy="923330"/>
          </a:xfrm>
          <a:prstGeom prst="rect">
            <a:avLst/>
          </a:prstGeom>
        </p:spPr>
        <p:txBody>
          <a:bodyPr>
            <a:spAutoFit/>
          </a:bodyPr>
          <a:lstStyle/>
          <a:p>
            <a:r>
              <a:rPr lang="en-US" b="1" dirty="0" smtClean="0">
                <a:solidFill>
                  <a:schemeClr val="tx1">
                    <a:lumMod val="85000"/>
                    <a:lumOff val="15000"/>
                  </a:schemeClr>
                </a:solidFill>
                <a:hlinkClick r:id="rId2"/>
              </a:rPr>
              <a:t>Download Storytelling Science </a:t>
            </a:r>
            <a:r>
              <a:rPr lang="en-US" b="1" dirty="0">
                <a:solidFill>
                  <a:schemeClr val="tx1">
                    <a:lumMod val="85000"/>
                    <a:lumOff val="15000"/>
                  </a:schemeClr>
                </a:solidFill>
                <a:hlinkClick r:id="rId2"/>
              </a:rPr>
              <a:t>book </a:t>
            </a:r>
            <a:r>
              <a:rPr lang="en-US" b="1" dirty="0">
                <a:solidFill>
                  <a:schemeClr val="tx1">
                    <a:lumMod val="85000"/>
                    <a:lumOff val="15000"/>
                  </a:schemeClr>
                </a:solidFill>
              </a:rPr>
              <a:t>and slides for this presentation at </a:t>
            </a:r>
            <a:r>
              <a:rPr lang="en-US" b="1" dirty="0">
                <a:solidFill>
                  <a:schemeClr val="tx1">
                    <a:lumMod val="85000"/>
                    <a:lumOff val="15000"/>
                  </a:schemeClr>
                </a:solidFill>
                <a:hlinkClick r:id="rId3"/>
              </a:rPr>
              <a:t>https://davidboje.com/Canterbury</a:t>
            </a:r>
            <a:endParaRPr lang="en-US" b="1" dirty="0">
              <a:solidFill>
                <a:schemeClr val="tx1">
                  <a:lumMod val="85000"/>
                  <a:lumOff val="15000"/>
                </a:schemeClr>
              </a:solidFill>
            </a:endParaRPr>
          </a:p>
        </p:txBody>
      </p:sp>
    </p:spTree>
    <p:extLst>
      <p:ext uri="{BB962C8B-B14F-4D97-AF65-F5344CB8AC3E}">
        <p14:creationId xmlns:p14="http://schemas.microsoft.com/office/powerpoint/2010/main" val="36730156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04" y="0"/>
            <a:ext cx="12154191" cy="6858000"/>
          </a:xfrm>
          <a:prstGeom prst="rect">
            <a:avLst/>
          </a:prstGeom>
        </p:spPr>
      </p:pic>
      <p:sp>
        <p:nvSpPr>
          <p:cNvPr id="3" name="TextBox 2"/>
          <p:cNvSpPr txBox="1"/>
          <p:nvPr/>
        </p:nvSpPr>
        <p:spPr>
          <a:xfrm>
            <a:off x="9677400" y="6261100"/>
            <a:ext cx="2413000" cy="369332"/>
          </a:xfrm>
          <a:prstGeom prst="rect">
            <a:avLst/>
          </a:prstGeom>
          <a:noFill/>
        </p:spPr>
        <p:txBody>
          <a:bodyPr wrap="square" rtlCol="0">
            <a:spAutoFit/>
          </a:bodyPr>
          <a:lstStyle/>
          <a:p>
            <a:r>
              <a:rPr lang="en-US" dirty="0"/>
              <a:t>Mark Van der klei</a:t>
            </a:r>
          </a:p>
        </p:txBody>
      </p:sp>
    </p:spTree>
    <p:extLst>
      <p:ext uri="{BB962C8B-B14F-4D97-AF65-F5344CB8AC3E}">
        <p14:creationId xmlns:p14="http://schemas.microsoft.com/office/powerpoint/2010/main" val="20317498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69" y="0"/>
            <a:ext cx="12147461" cy="6858000"/>
          </a:xfrm>
          <a:prstGeom prst="rect">
            <a:avLst/>
          </a:prstGeom>
        </p:spPr>
      </p:pic>
      <p:sp>
        <p:nvSpPr>
          <p:cNvPr id="3" name="TextBox 2"/>
          <p:cNvSpPr txBox="1"/>
          <p:nvPr/>
        </p:nvSpPr>
        <p:spPr>
          <a:xfrm>
            <a:off x="9779000" y="6324600"/>
            <a:ext cx="2413000" cy="369332"/>
          </a:xfrm>
          <a:prstGeom prst="rect">
            <a:avLst/>
          </a:prstGeom>
          <a:noFill/>
        </p:spPr>
        <p:txBody>
          <a:bodyPr wrap="square" rtlCol="0">
            <a:spAutoFit/>
          </a:bodyPr>
          <a:lstStyle/>
          <a:p>
            <a:r>
              <a:rPr lang="en-US" dirty="0"/>
              <a:t>Mark Van der klei</a:t>
            </a:r>
          </a:p>
        </p:txBody>
      </p:sp>
    </p:spTree>
    <p:extLst>
      <p:ext uri="{BB962C8B-B14F-4D97-AF65-F5344CB8AC3E}">
        <p14:creationId xmlns:p14="http://schemas.microsoft.com/office/powerpoint/2010/main" val="2493304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42825741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69" y="0"/>
            <a:ext cx="12147461" cy="6858000"/>
          </a:xfrm>
          <a:prstGeom prst="rect">
            <a:avLst/>
          </a:prstGeom>
        </p:spPr>
      </p:pic>
    </p:spTree>
    <p:extLst>
      <p:ext uri="{BB962C8B-B14F-4D97-AF65-F5344CB8AC3E}">
        <p14:creationId xmlns:p14="http://schemas.microsoft.com/office/powerpoint/2010/main" val="19260543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31" y="0"/>
            <a:ext cx="12160938" cy="6858000"/>
          </a:xfrm>
          <a:prstGeom prst="rect">
            <a:avLst/>
          </a:prstGeom>
        </p:spPr>
      </p:pic>
    </p:spTree>
    <p:extLst>
      <p:ext uri="{BB962C8B-B14F-4D97-AF65-F5344CB8AC3E}">
        <p14:creationId xmlns:p14="http://schemas.microsoft.com/office/powerpoint/2010/main" val="1313489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29838120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11" y="0"/>
            <a:ext cx="12165578" cy="6858000"/>
          </a:xfrm>
          <a:prstGeom prst="rect">
            <a:avLst/>
          </a:prstGeom>
        </p:spPr>
      </p:pic>
      <p:sp>
        <p:nvSpPr>
          <p:cNvPr id="3" name="TextBox 2"/>
          <p:cNvSpPr txBox="1"/>
          <p:nvPr/>
        </p:nvSpPr>
        <p:spPr>
          <a:xfrm>
            <a:off x="9779000" y="6362700"/>
            <a:ext cx="2413000" cy="369332"/>
          </a:xfrm>
          <a:prstGeom prst="rect">
            <a:avLst/>
          </a:prstGeom>
          <a:noFill/>
        </p:spPr>
        <p:txBody>
          <a:bodyPr wrap="square" rtlCol="0">
            <a:spAutoFit/>
          </a:bodyPr>
          <a:lstStyle/>
          <a:p>
            <a:r>
              <a:rPr lang="en-US" dirty="0"/>
              <a:t>Mark Van der klei</a:t>
            </a:r>
          </a:p>
        </p:txBody>
      </p:sp>
    </p:spTree>
    <p:extLst>
      <p:ext uri="{BB962C8B-B14F-4D97-AF65-F5344CB8AC3E}">
        <p14:creationId xmlns:p14="http://schemas.microsoft.com/office/powerpoint/2010/main" val="24321698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9-03-22 at 9.32.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1222"/>
            <a:ext cx="12192000" cy="4416778"/>
          </a:xfrm>
          <a:prstGeom prst="rect">
            <a:avLst/>
          </a:prstGeom>
        </p:spPr>
      </p:pic>
      <p:sp>
        <p:nvSpPr>
          <p:cNvPr id="9" name="TextBox 8"/>
          <p:cNvSpPr txBox="1"/>
          <p:nvPr/>
        </p:nvSpPr>
        <p:spPr>
          <a:xfrm>
            <a:off x="0" y="1998815"/>
            <a:ext cx="3044423" cy="1938992"/>
          </a:xfrm>
          <a:prstGeom prst="rect">
            <a:avLst/>
          </a:prstGeom>
          <a:noFill/>
        </p:spPr>
        <p:txBody>
          <a:bodyPr wrap="none" rtlCol="0">
            <a:spAutoFit/>
          </a:bodyPr>
          <a:lstStyle/>
          <a:p>
            <a:pPr algn="ctr"/>
            <a:r>
              <a:rPr lang="en-US" sz="2400" b="1" dirty="0" smtClean="0">
                <a:solidFill>
                  <a:srgbClr val="000000"/>
                </a:solidFill>
              </a:rPr>
              <a:t>1st Wave GT</a:t>
            </a:r>
          </a:p>
          <a:p>
            <a:pPr algn="ctr"/>
            <a:r>
              <a:rPr lang="en-US" sz="2400" b="1" dirty="0" smtClean="0">
                <a:solidFill>
                  <a:srgbClr val="000000"/>
                </a:solidFill>
              </a:rPr>
              <a:t>Glaser &amp; Strauss</a:t>
            </a:r>
          </a:p>
          <a:p>
            <a:pPr algn="ctr"/>
            <a:r>
              <a:rPr lang="en-US" sz="2400" b="1" dirty="0" smtClean="0">
                <a:solidFill>
                  <a:srgbClr val="000000"/>
                </a:solidFill>
              </a:rPr>
              <a:t>1967</a:t>
            </a:r>
          </a:p>
          <a:p>
            <a:pPr algn="ctr"/>
            <a:r>
              <a:rPr lang="en-US" sz="2400" b="1" dirty="0" smtClean="0">
                <a:solidFill>
                  <a:srgbClr val="000000"/>
                </a:solidFill>
              </a:rPr>
              <a:t>Inductivism Fallacy</a:t>
            </a:r>
          </a:p>
          <a:p>
            <a:pPr algn="ctr"/>
            <a:r>
              <a:rPr lang="en-US" sz="2400" b="1" dirty="0" smtClean="0">
                <a:solidFill>
                  <a:srgbClr val="000000"/>
                </a:solidFill>
              </a:rPr>
              <a:t>1967-1993</a:t>
            </a:r>
            <a:endParaRPr lang="en-US" sz="2400" b="1" dirty="0">
              <a:solidFill>
                <a:srgbClr val="000000"/>
              </a:solidFill>
            </a:endParaRPr>
          </a:p>
        </p:txBody>
      </p:sp>
      <p:sp>
        <p:nvSpPr>
          <p:cNvPr id="10" name="TextBox 9"/>
          <p:cNvSpPr txBox="1"/>
          <p:nvPr/>
        </p:nvSpPr>
        <p:spPr>
          <a:xfrm>
            <a:off x="2957154" y="1490272"/>
            <a:ext cx="2763497" cy="1938992"/>
          </a:xfrm>
          <a:prstGeom prst="rect">
            <a:avLst/>
          </a:prstGeom>
          <a:noFill/>
        </p:spPr>
        <p:txBody>
          <a:bodyPr wrap="none" rtlCol="0">
            <a:spAutoFit/>
          </a:bodyPr>
          <a:lstStyle/>
          <a:p>
            <a:pPr algn="ctr"/>
            <a:r>
              <a:rPr lang="en-US" sz="2400" b="1" dirty="0" smtClean="0">
                <a:solidFill>
                  <a:schemeClr val="bg1"/>
                </a:solidFill>
              </a:rPr>
              <a:t>2</a:t>
            </a:r>
            <a:r>
              <a:rPr lang="en-US" sz="2400" b="1" baseline="30000" dirty="0" smtClean="0">
                <a:solidFill>
                  <a:schemeClr val="bg1"/>
                </a:solidFill>
              </a:rPr>
              <a:t>nd</a:t>
            </a:r>
            <a:r>
              <a:rPr lang="en-US" sz="2400" b="1" dirty="0" smtClean="0">
                <a:solidFill>
                  <a:schemeClr val="bg1"/>
                </a:solidFill>
              </a:rPr>
              <a:t> Wave GT</a:t>
            </a:r>
          </a:p>
          <a:p>
            <a:pPr algn="ctr"/>
            <a:r>
              <a:rPr lang="en-US" sz="2400" b="1" dirty="0" smtClean="0">
                <a:solidFill>
                  <a:schemeClr val="bg1"/>
                </a:solidFill>
              </a:rPr>
              <a:t>Glaser &amp; Corbin</a:t>
            </a:r>
          </a:p>
          <a:p>
            <a:pPr algn="ctr"/>
            <a:r>
              <a:rPr lang="en-US" sz="2400" b="1" dirty="0" smtClean="0">
                <a:solidFill>
                  <a:schemeClr val="bg1"/>
                </a:solidFill>
              </a:rPr>
              <a:t>1994</a:t>
            </a:r>
          </a:p>
          <a:p>
            <a:pPr algn="ctr"/>
            <a:r>
              <a:rPr lang="en-US" sz="2400" b="1" dirty="0" smtClean="0">
                <a:solidFill>
                  <a:schemeClr val="bg1"/>
                </a:solidFill>
              </a:rPr>
              <a:t>Positivism Fallacy</a:t>
            </a:r>
          </a:p>
          <a:p>
            <a:pPr algn="ctr"/>
            <a:r>
              <a:rPr lang="en-US" sz="2400" b="1" dirty="0" smtClean="0">
                <a:solidFill>
                  <a:schemeClr val="bg1"/>
                </a:solidFill>
              </a:rPr>
              <a:t>1994-2004</a:t>
            </a:r>
            <a:endParaRPr lang="en-US" sz="2400" b="1" dirty="0">
              <a:solidFill>
                <a:schemeClr val="bg1"/>
              </a:solidFill>
            </a:endParaRPr>
          </a:p>
        </p:txBody>
      </p:sp>
      <p:sp>
        <p:nvSpPr>
          <p:cNvPr id="11" name="TextBox 10"/>
          <p:cNvSpPr txBox="1"/>
          <p:nvPr/>
        </p:nvSpPr>
        <p:spPr>
          <a:xfrm>
            <a:off x="6216011" y="282222"/>
            <a:ext cx="2351124" cy="2677656"/>
          </a:xfrm>
          <a:prstGeom prst="rect">
            <a:avLst/>
          </a:prstGeom>
          <a:noFill/>
        </p:spPr>
        <p:txBody>
          <a:bodyPr wrap="none" rtlCol="0">
            <a:spAutoFit/>
          </a:bodyPr>
          <a:lstStyle/>
          <a:p>
            <a:pPr algn="ctr"/>
            <a:r>
              <a:rPr lang="en-US" sz="2400" b="1" dirty="0" smtClean="0">
                <a:solidFill>
                  <a:srgbClr val="000000"/>
                </a:solidFill>
              </a:rPr>
              <a:t>3rd Wave GT</a:t>
            </a:r>
          </a:p>
          <a:p>
            <a:pPr algn="ctr"/>
            <a:r>
              <a:rPr lang="en-US" sz="2400" b="1" dirty="0" smtClean="0">
                <a:solidFill>
                  <a:srgbClr val="000000"/>
                </a:solidFill>
              </a:rPr>
              <a:t>Clarke, 2005</a:t>
            </a:r>
          </a:p>
          <a:p>
            <a:pPr algn="ctr"/>
            <a:r>
              <a:rPr lang="en-US" sz="2400" b="1" dirty="0" smtClean="0">
                <a:solidFill>
                  <a:srgbClr val="000000"/>
                </a:solidFill>
              </a:rPr>
              <a:t>Charmaz 2008</a:t>
            </a:r>
          </a:p>
          <a:p>
            <a:pPr algn="ctr"/>
            <a:r>
              <a:rPr lang="en-US" sz="2400" b="1" dirty="0" smtClean="0">
                <a:solidFill>
                  <a:srgbClr val="000000"/>
                </a:solidFill>
              </a:rPr>
              <a:t>Mills et al 2008</a:t>
            </a:r>
          </a:p>
          <a:p>
            <a:pPr algn="ctr"/>
            <a:r>
              <a:rPr lang="en-US" sz="2400" b="1" dirty="0" smtClean="0">
                <a:solidFill>
                  <a:srgbClr val="000000"/>
                </a:solidFill>
              </a:rPr>
              <a:t>Constructivism </a:t>
            </a:r>
          </a:p>
          <a:p>
            <a:pPr algn="ctr"/>
            <a:r>
              <a:rPr lang="en-US" sz="2400" b="1" dirty="0" smtClean="0">
                <a:solidFill>
                  <a:srgbClr val="000000"/>
                </a:solidFill>
              </a:rPr>
              <a:t>Fallacy</a:t>
            </a:r>
          </a:p>
          <a:p>
            <a:pPr algn="ctr"/>
            <a:r>
              <a:rPr lang="en-US" sz="2400" b="1" dirty="0" smtClean="0">
                <a:solidFill>
                  <a:srgbClr val="000000"/>
                </a:solidFill>
              </a:rPr>
              <a:t>2005-2017</a:t>
            </a:r>
            <a:endParaRPr lang="en-US" sz="2400" b="1" dirty="0">
              <a:solidFill>
                <a:srgbClr val="000000"/>
              </a:solidFill>
            </a:endParaRPr>
          </a:p>
        </p:txBody>
      </p:sp>
      <p:sp>
        <p:nvSpPr>
          <p:cNvPr id="12" name="TextBox 11"/>
          <p:cNvSpPr txBox="1"/>
          <p:nvPr/>
        </p:nvSpPr>
        <p:spPr>
          <a:xfrm>
            <a:off x="8537223" y="0"/>
            <a:ext cx="3541888" cy="2462213"/>
          </a:xfrm>
          <a:prstGeom prst="rect">
            <a:avLst/>
          </a:prstGeom>
          <a:solidFill>
            <a:schemeClr val="tx1"/>
          </a:solidFill>
        </p:spPr>
        <p:txBody>
          <a:bodyPr wrap="square" rtlCol="0">
            <a:spAutoFit/>
          </a:bodyPr>
          <a:lstStyle/>
          <a:p>
            <a:pPr algn="ctr"/>
            <a:r>
              <a:rPr lang="en-US" sz="2400" b="1" dirty="0" smtClean="0">
                <a:solidFill>
                  <a:srgbClr val="000000"/>
                </a:solidFill>
              </a:rPr>
              <a:t>4</a:t>
            </a:r>
            <a:r>
              <a:rPr lang="en-US" sz="2400" b="1" baseline="30000" dirty="0" smtClean="0">
                <a:solidFill>
                  <a:srgbClr val="000000"/>
                </a:solidFill>
              </a:rPr>
              <a:t>th</a:t>
            </a:r>
            <a:r>
              <a:rPr lang="en-US" sz="2400" b="1" dirty="0" smtClean="0">
                <a:solidFill>
                  <a:srgbClr val="000000"/>
                </a:solidFill>
              </a:rPr>
              <a:t> Wave GT</a:t>
            </a:r>
          </a:p>
          <a:p>
            <a:pPr algn="ctr"/>
            <a:r>
              <a:rPr lang="en-US" sz="2000" b="1" dirty="0" smtClean="0">
                <a:solidFill>
                  <a:srgbClr val="000000"/>
                </a:solidFill>
              </a:rPr>
              <a:t>Finding ‘Ground’ &amp; </a:t>
            </a:r>
          </a:p>
          <a:p>
            <a:pPr algn="ctr"/>
            <a:r>
              <a:rPr lang="en-US" sz="2000" b="1" dirty="0" smtClean="0">
                <a:solidFill>
                  <a:srgbClr val="000000"/>
                </a:solidFill>
              </a:rPr>
              <a:t>‘Theory’ with</a:t>
            </a:r>
          </a:p>
          <a:p>
            <a:pPr algn="ctr"/>
            <a:r>
              <a:rPr lang="en-US" sz="2400" b="1" dirty="0" smtClean="0">
                <a:solidFill>
                  <a:srgbClr val="000000"/>
                </a:solidFill>
              </a:rPr>
              <a:t>‘Self-Correcting’</a:t>
            </a:r>
          </a:p>
          <a:p>
            <a:pPr algn="ctr"/>
            <a:r>
              <a:rPr lang="en-US" sz="2000" b="1" dirty="0" smtClean="0">
                <a:solidFill>
                  <a:srgbClr val="000000"/>
                </a:solidFill>
              </a:rPr>
              <a:t>Storytelling Science</a:t>
            </a:r>
          </a:p>
          <a:p>
            <a:pPr algn="ctr"/>
            <a:r>
              <a:rPr lang="en-US" b="1" dirty="0" smtClean="0">
                <a:solidFill>
                  <a:srgbClr val="000000"/>
                </a:solidFill>
              </a:rPr>
              <a:t>Fallacy TBD</a:t>
            </a:r>
          </a:p>
          <a:p>
            <a:pPr algn="ctr"/>
            <a:r>
              <a:rPr lang="en-US" sz="2400" b="1" dirty="0" smtClean="0">
                <a:solidFill>
                  <a:srgbClr val="000000"/>
                </a:solidFill>
              </a:rPr>
              <a:t>2018-</a:t>
            </a:r>
            <a:endParaRPr lang="en-US" sz="2400" b="1" dirty="0">
              <a:solidFill>
                <a:srgbClr val="000000"/>
              </a:solidFill>
            </a:endParaRPr>
          </a:p>
        </p:txBody>
      </p:sp>
    </p:spTree>
    <p:extLst>
      <p:ext uri="{BB962C8B-B14F-4D97-AF65-F5344CB8AC3E}">
        <p14:creationId xmlns:p14="http://schemas.microsoft.com/office/powerpoint/2010/main" val="4019659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814" y="339882"/>
            <a:ext cx="11624039" cy="6010532"/>
          </a:xfrm>
          <a:prstGeom prst="rect">
            <a:avLst/>
          </a:prstGeom>
        </p:spPr>
      </p:pic>
    </p:spTree>
    <p:extLst>
      <p:ext uri="{BB962C8B-B14F-4D97-AF65-F5344CB8AC3E}">
        <p14:creationId xmlns:p14="http://schemas.microsoft.com/office/powerpoint/2010/main" val="54090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19</a:t>
            </a:fld>
            <a:endParaRPr lang="en-US"/>
          </a:p>
        </p:txBody>
      </p:sp>
      <p:pic>
        <p:nvPicPr>
          <p:cNvPr id="3" name="Picture 2" descr="ZigZag Self-Correcting 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852"/>
            <a:ext cx="12192000" cy="6422623"/>
          </a:xfrm>
          <a:prstGeom prst="rect">
            <a:avLst/>
          </a:prstGeom>
        </p:spPr>
      </p:pic>
    </p:spTree>
    <p:extLst>
      <p:ext uri="{BB962C8B-B14F-4D97-AF65-F5344CB8AC3E}">
        <p14:creationId xmlns:p14="http://schemas.microsoft.com/office/powerpoint/2010/main" val="13195741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
        <p:nvSpPr>
          <p:cNvPr id="2" name="TextBox 1"/>
          <p:cNvSpPr txBox="1"/>
          <p:nvPr/>
        </p:nvSpPr>
        <p:spPr>
          <a:xfrm>
            <a:off x="9588500" y="6184900"/>
            <a:ext cx="2413000" cy="369332"/>
          </a:xfrm>
          <a:prstGeom prst="rect">
            <a:avLst/>
          </a:prstGeom>
          <a:noFill/>
        </p:spPr>
        <p:txBody>
          <a:bodyPr wrap="square" rtlCol="0">
            <a:spAutoFit/>
          </a:bodyPr>
          <a:lstStyle/>
          <a:p>
            <a:r>
              <a:rPr lang="en-US" dirty="0"/>
              <a:t>Mark Van der klei</a:t>
            </a:r>
          </a:p>
        </p:txBody>
      </p:sp>
    </p:spTree>
    <p:extLst>
      <p:ext uri="{BB962C8B-B14F-4D97-AF65-F5344CB8AC3E}">
        <p14:creationId xmlns:p14="http://schemas.microsoft.com/office/powerpoint/2010/main" val="17149425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2505841101"/>
              </p:ext>
            </p:extLst>
          </p:nvPr>
        </p:nvGraphicFramePr>
        <p:xfrm>
          <a:off x="368155" y="226773"/>
          <a:ext cx="11667603" cy="6494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20</a:t>
            </a:fld>
            <a:endParaRPr lang="en-US"/>
          </a:p>
        </p:txBody>
      </p:sp>
    </p:spTree>
    <p:extLst>
      <p:ext uri="{BB962C8B-B14F-4D97-AF65-F5344CB8AC3E}">
        <p14:creationId xmlns:p14="http://schemas.microsoft.com/office/powerpoint/2010/main" val="1359118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 dur="500"/>
                                        <p:tgtEl>
                                          <p:spTgt spid="9">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12" dur="500"/>
                                        <p:tgtEl>
                                          <p:spTgt spid="9">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16" dur="500"/>
                                        <p:tgtEl>
                                          <p:spTgt spid="9">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0" dur="500"/>
                                        <p:tgtEl>
                                          <p:spTgt spid="9">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24" dur="500"/>
                                        <p:tgtEl>
                                          <p:spTgt spid="9">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28" dur="500"/>
                                        <p:tgtEl>
                                          <p:spTgt spid="9">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32" dur="500"/>
                                        <p:tgtEl>
                                          <p:spTgt spid="9">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36" dur="500"/>
                                        <p:tgtEl>
                                          <p:spTgt spid="9">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39"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21</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03472" y="274578"/>
            <a:ext cx="11078929" cy="6081773"/>
          </a:xfrm>
          <a:prstGeom prst="rect">
            <a:avLst/>
          </a:prstGeom>
        </p:spPr>
      </p:pic>
    </p:spTree>
    <p:extLst>
      <p:ext uri="{BB962C8B-B14F-4D97-AF65-F5344CB8AC3E}">
        <p14:creationId xmlns:p14="http://schemas.microsoft.com/office/powerpoint/2010/main" val="2632909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51FC063-5EA9-49AF-AFAF-D68C9E82B23B}" type="slidenum">
              <a:rPr lang="en-US" smtClean="0"/>
              <a:pPr/>
              <a:t>22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895705670"/>
              </p:ext>
            </p:extLst>
          </p:nvPr>
        </p:nvGraphicFramePr>
        <p:xfrm>
          <a:off x="-1" y="247138"/>
          <a:ext cx="12192001" cy="6599773"/>
        </p:xfrm>
        <a:graphic>
          <a:graphicData uri="http://schemas.openxmlformats.org/presentationml/2006/ole">
            <mc:AlternateContent xmlns:mc="http://schemas.openxmlformats.org/markup-compatibility/2006">
              <mc:Choice xmlns:v="urn:schemas-microsoft-com:vml" Requires="v">
                <p:oleObj spid="_x0000_s1039" name="Document" r:id="rId3" imgW="5664200" imgH="4673600" progId="Word.Document.12">
                  <p:embed/>
                </p:oleObj>
              </mc:Choice>
              <mc:Fallback>
                <p:oleObj name="Document" r:id="rId3" imgW="5664200" imgH="4673600" progId="Word.Document.12">
                  <p:embed/>
                  <p:pic>
                    <p:nvPicPr>
                      <p:cNvPr id="0" name=""/>
                      <p:cNvPicPr/>
                      <p:nvPr/>
                    </p:nvPicPr>
                    <p:blipFill>
                      <a:blip r:embed="rId4"/>
                      <a:stretch>
                        <a:fillRect/>
                      </a:stretch>
                    </p:blipFill>
                    <p:spPr>
                      <a:xfrm>
                        <a:off x="-1" y="247138"/>
                        <a:ext cx="12192001" cy="6599773"/>
                      </a:xfrm>
                      <a:prstGeom prst="rect">
                        <a:avLst/>
                      </a:prstGeom>
                    </p:spPr>
                  </p:pic>
                </p:oleObj>
              </mc:Fallback>
            </mc:AlternateContent>
          </a:graphicData>
        </a:graphic>
      </p:graphicFrame>
    </p:spTree>
    <p:extLst>
      <p:ext uri="{BB962C8B-B14F-4D97-AF65-F5344CB8AC3E}">
        <p14:creationId xmlns:p14="http://schemas.microsoft.com/office/powerpoint/2010/main" val="29819312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608929"/>
          </a:xfrm>
        </p:spPr>
        <p:txBody>
          <a:bodyPr>
            <a:normAutofit fontScale="90000"/>
          </a:bodyPr>
          <a:lstStyle/>
          <a:p>
            <a:r>
              <a:rPr lang="en-US" dirty="0" smtClean="0"/>
              <a:t>Boje, 2001 Narrative Deconstruction</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 y="971499"/>
            <a:ext cx="11890592" cy="5808764"/>
          </a:xfrm>
          <a:prstGeom prst="rect">
            <a:avLst/>
          </a:prstGeom>
          <a:noFill/>
          <a:ln>
            <a:noFill/>
          </a:ln>
        </p:spPr>
      </p:pic>
      <p:sp>
        <p:nvSpPr>
          <p:cNvPr id="3" name="TextBox 2"/>
          <p:cNvSpPr txBox="1"/>
          <p:nvPr/>
        </p:nvSpPr>
        <p:spPr>
          <a:xfrm>
            <a:off x="3553267" y="971500"/>
            <a:ext cx="4411775" cy="424731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263900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55" y="17947"/>
            <a:ext cx="12101923" cy="1143000"/>
          </a:xfrm>
        </p:spPr>
        <p:txBody>
          <a:bodyPr>
            <a:noAutofit/>
          </a:bodyPr>
          <a:lstStyle/>
          <a:p>
            <a:r>
              <a:rPr lang="en-US" sz="3200" b="1" dirty="0" smtClean="0">
                <a:solidFill>
                  <a:srgbClr val="FF0000"/>
                </a:solidFill>
              </a:rPr>
              <a:t>How to Research the Fresh Water Replenishment STORYTELLING Claims of Coca Cola?</a:t>
            </a:r>
            <a:endParaRPr lang="en-US" sz="3200" b="1" dirty="0">
              <a:solidFill>
                <a:srgbClr val="FF0000"/>
              </a:solidFill>
            </a:endParaRPr>
          </a:p>
        </p:txBody>
      </p:sp>
      <p:sp>
        <p:nvSpPr>
          <p:cNvPr id="3" name="Content Placeholder 2"/>
          <p:cNvSpPr>
            <a:spLocks noGrp="1"/>
          </p:cNvSpPr>
          <p:nvPr>
            <p:ph idx="1"/>
          </p:nvPr>
        </p:nvSpPr>
        <p:spPr>
          <a:xfrm>
            <a:off x="180155" y="1160948"/>
            <a:ext cx="12011845" cy="5560528"/>
          </a:xfrm>
        </p:spPr>
        <p:txBody>
          <a:bodyPr>
            <a:normAutofit/>
          </a:bodyPr>
          <a:lstStyle/>
          <a:p>
            <a:pPr marL="514350" indent="-514350">
              <a:buFont typeface="+mj-lt"/>
              <a:buAutoNum type="arabicPeriod"/>
            </a:pPr>
            <a:r>
              <a:rPr lang="en-US" dirty="0" smtClean="0"/>
              <a:t>Use Coca Cola </a:t>
            </a:r>
            <a:r>
              <a:rPr lang="en-US" dirty="0" smtClean="0">
                <a:hlinkClick r:id="rId2"/>
              </a:rPr>
              <a:t>Annual Sustainability Report </a:t>
            </a:r>
            <a:r>
              <a:rPr lang="en-US" dirty="0" smtClean="0"/>
              <a:t>for ‘positive story’ claims</a:t>
            </a:r>
          </a:p>
          <a:p>
            <a:pPr marL="514350" indent="-514350">
              <a:buFont typeface="+mj-lt"/>
              <a:buAutoNum type="arabicPeriod"/>
            </a:pPr>
            <a:r>
              <a:rPr lang="en-US" dirty="0" smtClean="0"/>
              <a:t>Then Study the Claims and ‘auxiliary assumptions’ in photos, graphs, numbers, and text</a:t>
            </a:r>
          </a:p>
          <a:p>
            <a:pPr marL="514350" indent="-514350">
              <a:buFont typeface="+mj-lt"/>
              <a:buAutoNum type="arabicPeriod"/>
            </a:pPr>
            <a:r>
              <a:rPr lang="en-US" dirty="0" smtClean="0"/>
              <a:t>Check out Refutations in Farmers’ counterstories</a:t>
            </a:r>
          </a:p>
          <a:p>
            <a:pPr marL="514350" indent="-514350">
              <a:buFont typeface="+mj-lt"/>
              <a:buAutoNum type="arabicPeriod"/>
            </a:pPr>
            <a:r>
              <a:rPr lang="en-US" dirty="0" smtClean="0"/>
              <a:t>Test Coke stories &amp; counterstories with Facts of Nature, Fresh Water Scarcity and Water Stress on planet Earth</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24</a:t>
            </a:fld>
            <a:endParaRPr lang="en-US"/>
          </a:p>
        </p:txBody>
      </p:sp>
    </p:spTree>
    <p:extLst>
      <p:ext uri="{BB962C8B-B14F-4D97-AF65-F5344CB8AC3E}">
        <p14:creationId xmlns:p14="http://schemas.microsoft.com/office/powerpoint/2010/main" val="27772213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41" y="378281"/>
            <a:ext cx="12029860" cy="148609"/>
          </a:xfrm>
        </p:spPr>
        <p:txBody>
          <a:bodyPr>
            <a:noAutofit/>
          </a:bodyPr>
          <a:lstStyle/>
          <a:p>
            <a:r>
              <a:rPr lang="en-US" sz="2800" dirty="0">
                <a:solidFill>
                  <a:srgbClr val="FF0000"/>
                </a:solidFill>
              </a:rPr>
              <a:t>FOR EVERY DROP OF WATER WE USE, WE GIVE ONE BACK </a:t>
            </a:r>
            <a:r>
              <a:rPr lang="en-US" sz="2800" dirty="0" smtClean="0">
                <a:solidFill>
                  <a:srgbClr val="FF0000"/>
                </a:solidFill>
              </a:rPr>
              <a:t/>
            </a:r>
            <a:br>
              <a:rPr lang="en-US" sz="2800" dirty="0" smtClean="0">
                <a:solidFill>
                  <a:srgbClr val="FF0000"/>
                </a:solidFill>
              </a:rPr>
            </a:br>
            <a:endParaRPr lang="en-US" sz="2800" dirty="0">
              <a:solidFill>
                <a:srgbClr val="FF0000"/>
              </a:solidFill>
            </a:endParaRPr>
          </a:p>
        </p:txBody>
      </p:sp>
      <p:pic>
        <p:nvPicPr>
          <p:cNvPr id="4" name="Picture 3"/>
          <p:cNvPicPr>
            <a:picLocks noChangeAspect="1"/>
          </p:cNvPicPr>
          <p:nvPr/>
        </p:nvPicPr>
        <p:blipFill>
          <a:blip r:embed="rId2"/>
          <a:stretch>
            <a:fillRect/>
          </a:stretch>
        </p:blipFill>
        <p:spPr>
          <a:xfrm>
            <a:off x="1207040" y="526889"/>
            <a:ext cx="9723875" cy="4811502"/>
          </a:xfrm>
          <a:prstGeom prst="rect">
            <a:avLst/>
          </a:prstGeom>
        </p:spPr>
      </p:pic>
      <p:sp>
        <p:nvSpPr>
          <p:cNvPr id="5" name="Rectangle 4"/>
          <p:cNvSpPr/>
          <p:nvPr/>
        </p:nvSpPr>
        <p:spPr>
          <a:xfrm>
            <a:off x="162141" y="5396033"/>
            <a:ext cx="12029860" cy="1200328"/>
          </a:xfrm>
          <a:prstGeom prst="rect">
            <a:avLst/>
          </a:prstGeom>
        </p:spPr>
        <p:txBody>
          <a:bodyPr wrap="square">
            <a:spAutoFit/>
          </a:bodyPr>
          <a:lstStyle/>
          <a:p>
            <a:r>
              <a:rPr lang="mr-IN" sz="2400" dirty="0" smtClean="0"/>
              <a:t>…</a:t>
            </a:r>
            <a:r>
              <a:rPr lang="en-US" sz="2400" dirty="0" smtClean="0"/>
              <a:t> we </a:t>
            </a:r>
            <a:r>
              <a:rPr lang="en-US" sz="2400" dirty="0"/>
              <a:t>take water leadership seriously because it’s the earth’s most valuable finite resource. With our size and local presence, we have the ability to help people and communities get access to the water they </a:t>
            </a:r>
            <a:r>
              <a:rPr lang="en-US" sz="2400" dirty="0" smtClean="0"/>
              <a:t>need (p. 11)</a:t>
            </a:r>
            <a:endParaRPr lang="en-US" sz="2400"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25</a:t>
            </a:fld>
            <a:endParaRPr lang="en-US"/>
          </a:p>
        </p:txBody>
      </p:sp>
    </p:spTree>
    <p:extLst>
      <p:ext uri="{BB962C8B-B14F-4D97-AF65-F5344CB8AC3E}">
        <p14:creationId xmlns:p14="http://schemas.microsoft.com/office/powerpoint/2010/main" val="17972303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5032"/>
            <a:ext cx="10972800" cy="1373579"/>
          </a:xfrm>
        </p:spPr>
        <p:txBody>
          <a:bodyPr>
            <a:noAutofit/>
          </a:bodyPr>
          <a:lstStyle/>
          <a:p>
            <a:r>
              <a:rPr lang="en-US" sz="2400" dirty="0" smtClean="0"/>
              <a:t>Coca Cola says “Water </a:t>
            </a:r>
            <a:br>
              <a:rPr lang="en-US" sz="2400" dirty="0" smtClean="0"/>
            </a:br>
            <a:r>
              <a:rPr lang="en-US" sz="2400" dirty="0"/>
              <a:t>We aim to give back the amount of water used in our finished beverages to replenish communities and </a:t>
            </a:r>
            <a:r>
              <a:rPr lang="en-US" sz="2400" dirty="0" smtClean="0"/>
              <a:t>nature” </a:t>
            </a:r>
            <a:br>
              <a:rPr lang="en-US" sz="2400" dirty="0" smtClean="0"/>
            </a:br>
            <a:r>
              <a:rPr lang="en-US" sz="1800" dirty="0" smtClean="0">
                <a:hlinkClick r:id="rId3"/>
              </a:rPr>
              <a:t>SOURCE</a:t>
            </a:r>
            <a:endParaRPr lang="en-US" sz="1800" dirty="0"/>
          </a:p>
        </p:txBody>
      </p:sp>
      <p:sp>
        <p:nvSpPr>
          <p:cNvPr id="4" name="Content Placeholder 3"/>
          <p:cNvSpPr>
            <a:spLocks noGrp="1"/>
          </p:cNvSpPr>
          <p:nvPr>
            <p:ph idx="1"/>
          </p:nvPr>
        </p:nvSpPr>
        <p:spPr>
          <a:xfrm>
            <a:off x="609600" y="1478611"/>
            <a:ext cx="10972800" cy="655965"/>
          </a:xfrm>
        </p:spPr>
        <p:txBody>
          <a:bodyPr>
            <a:normAutofit/>
          </a:bodyPr>
          <a:lstStyle/>
          <a:p>
            <a:pPr marL="0" indent="0">
              <a:buNone/>
            </a:pPr>
            <a:r>
              <a:rPr lang="en-US" sz="3600" b="1" dirty="0" smtClean="0">
                <a:solidFill>
                  <a:srgbClr val="FF0000"/>
                </a:solidFill>
              </a:rPr>
              <a:t>Question: How would you research this?</a:t>
            </a:r>
            <a:endParaRPr lang="en-US" sz="3600" b="1" dirty="0">
              <a:solidFill>
                <a:srgbClr val="FF0000"/>
              </a:solidFill>
            </a:endParaRPr>
          </a:p>
        </p:txBody>
      </p:sp>
      <p:pic>
        <p:nvPicPr>
          <p:cNvPr id="5" name="Picture 4"/>
          <p:cNvPicPr>
            <a:picLocks noChangeAspect="1"/>
          </p:cNvPicPr>
          <p:nvPr/>
        </p:nvPicPr>
        <p:blipFill>
          <a:blip r:embed="rId4"/>
          <a:stretch>
            <a:fillRect/>
          </a:stretch>
        </p:blipFill>
        <p:spPr>
          <a:xfrm>
            <a:off x="609600" y="2190466"/>
            <a:ext cx="11370717" cy="3701734"/>
          </a:xfrm>
          <a:prstGeom prst="rect">
            <a:avLst/>
          </a:prstGeom>
        </p:spPr>
      </p:pic>
      <p:sp>
        <p:nvSpPr>
          <p:cNvPr id="6" name="Rectangle 5"/>
          <p:cNvSpPr/>
          <p:nvPr/>
        </p:nvSpPr>
        <p:spPr>
          <a:xfrm>
            <a:off x="0" y="5892200"/>
            <a:ext cx="11582400" cy="923330"/>
          </a:xfrm>
          <a:prstGeom prst="rect">
            <a:avLst/>
          </a:prstGeom>
        </p:spPr>
        <p:txBody>
          <a:bodyPr wrap="square">
            <a:spAutoFit/>
          </a:bodyPr>
          <a:lstStyle/>
          <a:p>
            <a:r>
              <a:rPr lang="en-US" dirty="0"/>
              <a:t>**As estimated working with our many external partners and using generally accepted, independently peer-reviewed scientific and technical methods. Finished beverages based on global sales volume</a:t>
            </a:r>
            <a:r>
              <a:rPr lang="en-US" dirty="0" smtClean="0"/>
              <a:t>. (Coke Sustainability Report, p. 9)</a:t>
            </a:r>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26</a:t>
            </a:fld>
            <a:endParaRPr lang="en-US"/>
          </a:p>
        </p:txBody>
      </p:sp>
    </p:spTree>
    <p:extLst>
      <p:ext uri="{BB962C8B-B14F-4D97-AF65-F5344CB8AC3E}">
        <p14:creationId xmlns:p14="http://schemas.microsoft.com/office/powerpoint/2010/main" val="39569691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29"/>
            <a:ext cx="12394675" cy="657550"/>
          </a:xfrm>
        </p:spPr>
        <p:txBody>
          <a:bodyPr>
            <a:noAutofit/>
          </a:bodyPr>
          <a:lstStyle/>
          <a:p>
            <a:r>
              <a:rPr lang="en-US" sz="2800" dirty="0" smtClean="0">
                <a:hlinkClick r:id="rId2"/>
              </a:rPr>
              <a:t>How does Coke Replenish </a:t>
            </a:r>
            <a:r>
              <a:rPr lang="en-US" sz="2800" b="1" dirty="0" smtClean="0">
                <a:hlinkClick r:id="rId2"/>
              </a:rPr>
              <a:t>65.5 billion gallons of Fresh Water?</a:t>
            </a:r>
            <a:br>
              <a:rPr lang="en-US" sz="2800" b="1" dirty="0" smtClean="0">
                <a:hlinkClick r:id="rId2"/>
              </a:rPr>
            </a:br>
            <a:endParaRPr lang="en-US" sz="2800" dirty="0"/>
          </a:p>
        </p:txBody>
      </p:sp>
      <p:pic>
        <p:nvPicPr>
          <p:cNvPr id="4" name="Picture 3"/>
          <p:cNvPicPr>
            <a:picLocks noChangeAspect="1"/>
          </p:cNvPicPr>
          <p:nvPr/>
        </p:nvPicPr>
        <p:blipFill>
          <a:blip r:embed="rId3"/>
          <a:stretch>
            <a:fillRect/>
          </a:stretch>
        </p:blipFill>
        <p:spPr>
          <a:xfrm>
            <a:off x="0" y="624471"/>
            <a:ext cx="12192000" cy="5248697"/>
          </a:xfrm>
          <a:prstGeom prst="rect">
            <a:avLst/>
          </a:prstGeom>
        </p:spPr>
      </p:pic>
      <p:sp>
        <p:nvSpPr>
          <p:cNvPr id="5" name="Rectangle 4"/>
          <p:cNvSpPr/>
          <p:nvPr/>
        </p:nvSpPr>
        <p:spPr>
          <a:xfrm>
            <a:off x="1" y="5925749"/>
            <a:ext cx="12394673" cy="954107"/>
          </a:xfrm>
          <a:prstGeom prst="rect">
            <a:avLst/>
          </a:prstGeom>
        </p:spPr>
        <p:txBody>
          <a:bodyPr wrap="square">
            <a:spAutoFit/>
          </a:bodyPr>
          <a:lstStyle/>
          <a:p>
            <a:pPr algn="ctr"/>
            <a:r>
              <a:rPr lang="en-US" sz="2800" dirty="0"/>
              <a:t>The numbers on the map represent </a:t>
            </a:r>
            <a:r>
              <a:rPr lang="en-US" sz="2800" dirty="0" smtClean="0"/>
              <a:t>site of 248 </a:t>
            </a:r>
            <a:r>
              <a:rPr lang="en-US" sz="2800" dirty="0"/>
              <a:t>projects </a:t>
            </a:r>
            <a:r>
              <a:rPr lang="en-US" sz="2800" dirty="0" smtClean="0"/>
              <a:t>by Coke to Replenish water pumped out of Aquifers</a:t>
            </a:r>
            <a:endParaRPr lang="en-US" sz="2800"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27</a:t>
            </a:fld>
            <a:endParaRPr lang="en-US"/>
          </a:p>
        </p:txBody>
      </p:sp>
    </p:spTree>
    <p:extLst>
      <p:ext uri="{BB962C8B-B14F-4D97-AF65-F5344CB8AC3E}">
        <p14:creationId xmlns:p14="http://schemas.microsoft.com/office/powerpoint/2010/main" val="13382975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458"/>
            <a:ext cx="10972800" cy="603510"/>
          </a:xfrm>
        </p:spPr>
        <p:txBody>
          <a:bodyPr>
            <a:normAutofit fontScale="90000"/>
          </a:bodyPr>
          <a:lstStyle/>
          <a:p>
            <a:r>
              <a:rPr lang="en-US" b="1" dirty="0" smtClean="0"/>
              <a:t>Coke Business ‘Water’-Storytelling</a:t>
            </a:r>
            <a:endParaRPr lang="en-US" b="1" dirty="0"/>
          </a:p>
        </p:txBody>
      </p:sp>
      <p:sp>
        <p:nvSpPr>
          <p:cNvPr id="4" name="Rectangle 3"/>
          <p:cNvSpPr/>
          <p:nvPr/>
        </p:nvSpPr>
        <p:spPr>
          <a:xfrm>
            <a:off x="4358948" y="646019"/>
            <a:ext cx="7480173" cy="1569660"/>
          </a:xfrm>
          <a:prstGeom prst="rect">
            <a:avLst/>
          </a:prstGeom>
        </p:spPr>
        <p:txBody>
          <a:bodyPr wrap="square">
            <a:spAutoFit/>
          </a:bodyPr>
          <a:lstStyle/>
          <a:p>
            <a:r>
              <a:rPr lang="en-US" sz="2400" b="1" dirty="0"/>
              <a:t>Conserving water usage through improved irrigation </a:t>
            </a:r>
            <a:r>
              <a:rPr lang="en-US" sz="2400" b="1" dirty="0" smtClean="0"/>
              <a:t>techniques</a:t>
            </a:r>
          </a:p>
          <a:p>
            <a:endParaRPr lang="en-US" sz="2400" b="1" dirty="0"/>
          </a:p>
          <a:p>
            <a:r>
              <a:rPr lang="en-US" sz="2400" dirty="0"/>
              <a:t>Laser-leveling activities </a:t>
            </a:r>
            <a:r>
              <a:rPr lang="en-US" sz="2400" dirty="0" smtClean="0"/>
              <a:t>y</a:t>
            </a:r>
            <a:r>
              <a:rPr lang="en-US" dirty="0" smtClean="0"/>
              <a:t> </a:t>
            </a:r>
            <a:r>
              <a:rPr lang="en-US" u="sng" dirty="0" smtClean="0">
                <a:hlinkClick r:id="rId2"/>
              </a:rPr>
              <a:t>Read </a:t>
            </a:r>
            <a:r>
              <a:rPr lang="en-US" u="sng" dirty="0">
                <a:hlinkClick r:id="rId2"/>
              </a:rPr>
              <a:t>More</a:t>
            </a:r>
            <a:endParaRPr lang="en-US" dirty="0"/>
          </a:p>
        </p:txBody>
      </p:sp>
      <p:sp>
        <p:nvSpPr>
          <p:cNvPr id="5" name="Rectangle 4"/>
          <p:cNvSpPr/>
          <p:nvPr/>
        </p:nvSpPr>
        <p:spPr>
          <a:xfrm>
            <a:off x="4358948" y="2742526"/>
            <a:ext cx="6934397" cy="954107"/>
          </a:xfrm>
          <a:prstGeom prst="rect">
            <a:avLst/>
          </a:prstGeom>
        </p:spPr>
        <p:txBody>
          <a:bodyPr wrap="square">
            <a:spAutoFit/>
          </a:bodyPr>
          <a:lstStyle/>
          <a:p>
            <a:r>
              <a:rPr lang="en-US" sz="2800" dirty="0" smtClean="0"/>
              <a:t>Drip irrigation </a:t>
            </a:r>
            <a:r>
              <a:rPr lang="en-US" sz="2800" dirty="0"/>
              <a:t>experiment initiated by The Coca-Cola </a:t>
            </a:r>
            <a:r>
              <a:rPr lang="en-US" dirty="0" smtClean="0">
                <a:hlinkClick r:id="rId3"/>
              </a:rPr>
              <a:t>SOURCE</a:t>
            </a:r>
            <a:endParaRPr lang="en-US" dirty="0"/>
          </a:p>
        </p:txBody>
      </p:sp>
      <p:sp>
        <p:nvSpPr>
          <p:cNvPr id="6" name="Rectangle 5"/>
          <p:cNvSpPr/>
          <p:nvPr/>
        </p:nvSpPr>
        <p:spPr>
          <a:xfrm>
            <a:off x="1" y="5737207"/>
            <a:ext cx="12109353" cy="830997"/>
          </a:xfrm>
          <a:prstGeom prst="rect">
            <a:avLst/>
          </a:prstGeom>
        </p:spPr>
        <p:txBody>
          <a:bodyPr wrap="square">
            <a:spAutoFit/>
          </a:bodyPr>
          <a:lstStyle/>
          <a:p>
            <a:r>
              <a:rPr lang="en-US" sz="2400" dirty="0"/>
              <a:t>P</a:t>
            </a:r>
            <a:r>
              <a:rPr lang="en-US" sz="2400" dirty="0" smtClean="0"/>
              <a:t>roject </a:t>
            </a:r>
            <a:r>
              <a:rPr lang="en-US" sz="2400" dirty="0"/>
              <a:t>has expanded from 26 farmers in 2007, </a:t>
            </a:r>
            <a:r>
              <a:rPr lang="en-US" sz="2400" dirty="0" smtClean="0"/>
              <a:t>to 523 </a:t>
            </a:r>
            <a:r>
              <a:rPr lang="en-US" sz="2400" dirty="0"/>
              <a:t>farmers. The </a:t>
            </a:r>
            <a:r>
              <a:rPr lang="en-US" sz="2400" dirty="0" smtClean="0"/>
              <a:t>goal, </a:t>
            </a:r>
            <a:r>
              <a:rPr lang="en-US" sz="2400" dirty="0"/>
              <a:t>reach 1,000 farmers within the next three years</a:t>
            </a:r>
          </a:p>
        </p:txBody>
      </p:sp>
      <p:pic>
        <p:nvPicPr>
          <p:cNvPr id="7" name="Picture 6"/>
          <p:cNvPicPr>
            <a:picLocks noChangeAspect="1"/>
          </p:cNvPicPr>
          <p:nvPr/>
        </p:nvPicPr>
        <p:blipFill>
          <a:blip r:embed="rId4"/>
          <a:stretch>
            <a:fillRect/>
          </a:stretch>
        </p:blipFill>
        <p:spPr>
          <a:xfrm>
            <a:off x="412781" y="799922"/>
            <a:ext cx="3628319" cy="4939759"/>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28</a:t>
            </a:fld>
            <a:endParaRPr lang="en-US"/>
          </a:p>
        </p:txBody>
      </p:sp>
    </p:spTree>
    <p:extLst>
      <p:ext uri="{BB962C8B-B14F-4D97-AF65-F5344CB8AC3E}">
        <p14:creationId xmlns:p14="http://schemas.microsoft.com/office/powerpoint/2010/main" val="20626887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949"/>
            <a:ext cx="10972800" cy="562980"/>
          </a:xfrm>
        </p:spPr>
        <p:txBody>
          <a:bodyPr>
            <a:normAutofit fontScale="90000"/>
          </a:bodyPr>
          <a:lstStyle/>
          <a:p>
            <a:r>
              <a:rPr lang="en-US" dirty="0" smtClean="0"/>
              <a:t>Coke Storytelling Statements</a:t>
            </a:r>
            <a:endParaRPr lang="en-US" dirty="0"/>
          </a:p>
        </p:txBody>
      </p:sp>
      <p:sp>
        <p:nvSpPr>
          <p:cNvPr id="5" name="Rectangle 4"/>
          <p:cNvSpPr/>
          <p:nvPr/>
        </p:nvSpPr>
        <p:spPr>
          <a:xfrm>
            <a:off x="291626" y="769161"/>
            <a:ext cx="11652660" cy="954107"/>
          </a:xfrm>
          <a:prstGeom prst="rect">
            <a:avLst/>
          </a:prstGeom>
        </p:spPr>
        <p:txBody>
          <a:bodyPr wrap="square">
            <a:spAutoFit/>
          </a:bodyPr>
          <a:lstStyle/>
          <a:p>
            <a:r>
              <a:rPr lang="en-US" sz="2800" dirty="0"/>
              <a:t>While water stress and challenges continue to increase in certain </a:t>
            </a:r>
            <a:r>
              <a:rPr lang="en-US" sz="2800" dirty="0" smtClean="0"/>
              <a:t>regions</a:t>
            </a:r>
            <a:r>
              <a:rPr lang="en-US" sz="2800" dirty="0"/>
              <a:t> </a:t>
            </a:r>
            <a:r>
              <a:rPr lang="mr-IN" sz="2800" dirty="0" smtClean="0">
                <a:hlinkClick r:id="rId2"/>
              </a:rPr>
              <a:t>…</a:t>
            </a:r>
            <a:r>
              <a:rPr lang="en-US" sz="2800" dirty="0" smtClean="0">
                <a:hlinkClick r:id="rId2"/>
              </a:rPr>
              <a:t> </a:t>
            </a:r>
            <a:r>
              <a:rPr lang="en-US" sz="2000" dirty="0" smtClean="0">
                <a:hlinkClick r:id="rId2"/>
              </a:rPr>
              <a:t>https</a:t>
            </a:r>
            <a:r>
              <a:rPr lang="en-US" sz="2000" dirty="0">
                <a:hlinkClick r:id="rId2"/>
              </a:rPr>
              <a:t>://www.coca-colacompany.com/stories/2017-</a:t>
            </a:r>
            <a:r>
              <a:rPr lang="en-US" sz="2000" dirty="0" smtClean="0">
                <a:hlinkClick r:id="rId2"/>
              </a:rPr>
              <a:t>water</a:t>
            </a:r>
            <a:r>
              <a:rPr lang="en-US" sz="2000" dirty="0" smtClean="0"/>
              <a:t> </a:t>
            </a:r>
            <a:endParaRPr lang="en-US" sz="2800" dirty="0"/>
          </a:p>
        </p:txBody>
      </p:sp>
      <p:sp>
        <p:nvSpPr>
          <p:cNvPr id="6" name="Rectangle 5"/>
          <p:cNvSpPr/>
          <p:nvPr/>
        </p:nvSpPr>
        <p:spPr>
          <a:xfrm>
            <a:off x="291626" y="2585042"/>
            <a:ext cx="11652660" cy="3416320"/>
          </a:xfrm>
          <a:prstGeom prst="rect">
            <a:avLst/>
          </a:prstGeom>
        </p:spPr>
        <p:txBody>
          <a:bodyPr wrap="square">
            <a:spAutoFit/>
          </a:bodyPr>
          <a:lstStyle/>
          <a:p>
            <a:r>
              <a:rPr lang="en-US" sz="3600" dirty="0" smtClean="0"/>
              <a:t>2017</a:t>
            </a:r>
            <a:r>
              <a:rPr lang="en-US" sz="3600" dirty="0"/>
              <a:t>, </a:t>
            </a:r>
            <a:r>
              <a:rPr lang="en-US" sz="3600" dirty="0" smtClean="0"/>
              <a:t>COKE continued </a:t>
            </a:r>
            <a:r>
              <a:rPr lang="en-US" sz="3600" dirty="0"/>
              <a:t>to replenish 100% of the water used in our finished beverages back to communities and nature, </a:t>
            </a:r>
            <a:r>
              <a:rPr lang="mr-IN" sz="3600" dirty="0" smtClean="0"/>
              <a:t>…</a:t>
            </a:r>
            <a:r>
              <a:rPr lang="en-US" sz="3600" dirty="0" smtClean="0"/>
              <a:t> Projects </a:t>
            </a:r>
            <a:r>
              <a:rPr lang="en-US" sz="3600" dirty="0"/>
              <a:t>implemented </a:t>
            </a:r>
            <a:r>
              <a:rPr lang="mr-IN" sz="3600" dirty="0" smtClean="0"/>
              <a:t>…</a:t>
            </a:r>
            <a:r>
              <a:rPr lang="en-US" sz="3600" dirty="0" smtClean="0"/>
              <a:t>  </a:t>
            </a:r>
            <a:r>
              <a:rPr lang="en-US" sz="3600" dirty="0"/>
              <a:t>are replenishing an </a:t>
            </a:r>
            <a:r>
              <a:rPr lang="en-US" sz="3600" b="1" i="1" u="sng" dirty="0">
                <a:solidFill>
                  <a:srgbClr val="FF0000"/>
                </a:solidFill>
              </a:rPr>
              <a:t>estimated 248 billion liters per year </a:t>
            </a:r>
            <a:r>
              <a:rPr lang="en-US" sz="3600" dirty="0"/>
              <a:t>through community and watershed projects </a:t>
            </a:r>
            <a:r>
              <a:rPr lang="en-US" sz="3600" dirty="0" smtClean="0"/>
              <a:t>globally</a:t>
            </a:r>
            <a:endParaRPr lang="en-US" sz="3600"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29</a:t>
            </a:fld>
            <a:endParaRPr lang="en-US"/>
          </a:p>
        </p:txBody>
      </p:sp>
    </p:spTree>
    <p:extLst>
      <p:ext uri="{BB962C8B-B14F-4D97-AF65-F5344CB8AC3E}">
        <p14:creationId xmlns:p14="http://schemas.microsoft.com/office/powerpoint/2010/main" val="20092726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49" y="0"/>
            <a:ext cx="12167702" cy="6858000"/>
          </a:xfrm>
          <a:prstGeom prst="rect">
            <a:avLst/>
          </a:prstGeom>
        </p:spPr>
      </p:pic>
    </p:spTree>
    <p:extLst>
      <p:ext uri="{BB962C8B-B14F-4D97-AF65-F5344CB8AC3E}">
        <p14:creationId xmlns:p14="http://schemas.microsoft.com/office/powerpoint/2010/main" val="4051065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19"/>
            <a:ext cx="10972800" cy="630530"/>
          </a:xfrm>
        </p:spPr>
        <p:txBody>
          <a:bodyPr>
            <a:normAutofit fontScale="90000"/>
          </a:bodyPr>
          <a:lstStyle/>
          <a:p>
            <a:r>
              <a:rPr lang="en-US" dirty="0" smtClean="0"/>
              <a:t>The Farmers Side of The Drip Story</a:t>
            </a:r>
            <a:endParaRPr lang="en-US" dirty="0"/>
          </a:p>
        </p:txBody>
      </p:sp>
      <p:sp>
        <p:nvSpPr>
          <p:cNvPr id="4" name="Rectangle 3"/>
          <p:cNvSpPr/>
          <p:nvPr/>
        </p:nvSpPr>
        <p:spPr>
          <a:xfrm>
            <a:off x="213258" y="776560"/>
            <a:ext cx="11803092" cy="646331"/>
          </a:xfrm>
          <a:prstGeom prst="rect">
            <a:avLst/>
          </a:prstGeom>
        </p:spPr>
        <p:txBody>
          <a:bodyPr wrap="square">
            <a:spAutoFit/>
          </a:bodyPr>
          <a:lstStyle/>
          <a:p>
            <a:r>
              <a:rPr lang="en-US" dirty="0"/>
              <a:t>Feb 12, 2016 - Coke Suspends </a:t>
            </a:r>
            <a:r>
              <a:rPr lang="en-US" b="1" dirty="0"/>
              <a:t>Bottling</a:t>
            </a:r>
            <a:r>
              <a:rPr lang="en-US" dirty="0"/>
              <a:t> at </a:t>
            </a:r>
            <a:r>
              <a:rPr lang="en-US" b="1" dirty="0"/>
              <a:t>Plant</a:t>
            </a:r>
            <a:r>
              <a:rPr lang="en-US" dirty="0"/>
              <a:t> at Center of Water </a:t>
            </a:r>
            <a:r>
              <a:rPr lang="en-US" b="1" dirty="0"/>
              <a:t>Dispute</a:t>
            </a:r>
            <a:r>
              <a:rPr lang="en-US" dirty="0"/>
              <a:t> ... </a:t>
            </a:r>
            <a:r>
              <a:rPr lang="en-US" b="1" dirty="0"/>
              <a:t>Coca</a:t>
            </a:r>
            <a:r>
              <a:rPr lang="en-US" dirty="0"/>
              <a:t>-</a:t>
            </a:r>
            <a:r>
              <a:rPr lang="en-US" b="1" dirty="0"/>
              <a:t>Cola</a:t>
            </a:r>
            <a:r>
              <a:rPr lang="en-US" dirty="0"/>
              <a:t> said it runs the </a:t>
            </a:r>
            <a:r>
              <a:rPr lang="en-US" b="1" dirty="0" err="1"/>
              <a:t>Kaladera</a:t>
            </a:r>
            <a:r>
              <a:rPr lang="en-US" b="1" dirty="0"/>
              <a:t> plant</a:t>
            </a:r>
            <a:r>
              <a:rPr lang="en-US" dirty="0"/>
              <a:t> in Rajasthan "as a </a:t>
            </a:r>
            <a:r>
              <a:rPr lang="en-US" dirty="0" smtClean="0"/>
              <a:t>responsible steward of fresh water</a:t>
            </a:r>
            <a:endParaRPr lang="en-US" dirty="0"/>
          </a:p>
        </p:txBody>
      </p:sp>
      <p:pic>
        <p:nvPicPr>
          <p:cNvPr id="5" name="Picture 4"/>
          <p:cNvPicPr>
            <a:picLocks noChangeAspect="1"/>
          </p:cNvPicPr>
          <p:nvPr/>
        </p:nvPicPr>
        <p:blipFill>
          <a:blip r:embed="rId2"/>
          <a:stretch>
            <a:fillRect/>
          </a:stretch>
        </p:blipFill>
        <p:spPr>
          <a:xfrm>
            <a:off x="375397" y="3364695"/>
            <a:ext cx="3386667" cy="1727200"/>
          </a:xfrm>
          <a:prstGeom prst="rect">
            <a:avLst/>
          </a:prstGeom>
        </p:spPr>
      </p:pic>
      <p:sp>
        <p:nvSpPr>
          <p:cNvPr id="6" name="Rectangle 5"/>
          <p:cNvSpPr/>
          <p:nvPr/>
        </p:nvSpPr>
        <p:spPr>
          <a:xfrm>
            <a:off x="3762064" y="1585009"/>
            <a:ext cx="8429936" cy="3323987"/>
          </a:xfrm>
          <a:prstGeom prst="rect">
            <a:avLst/>
          </a:prstGeom>
        </p:spPr>
        <p:txBody>
          <a:bodyPr wrap="square">
            <a:spAutoFit/>
          </a:bodyPr>
          <a:lstStyle/>
          <a:p>
            <a:r>
              <a:rPr lang="en-US" sz="2400" dirty="0" err="1" smtClean="0"/>
              <a:t>Kudi</a:t>
            </a:r>
            <a:r>
              <a:rPr lang="en-US" sz="2400" dirty="0"/>
              <a:t>, who is a member of the Kala </a:t>
            </a:r>
            <a:r>
              <a:rPr lang="en-US" sz="2400" dirty="0" err="1"/>
              <a:t>Dera</a:t>
            </a:r>
            <a:r>
              <a:rPr lang="en-US" sz="2400" dirty="0"/>
              <a:t> </a:t>
            </a:r>
            <a:r>
              <a:rPr lang="en-US" sz="2400" dirty="0" err="1"/>
              <a:t>Sangharsh</a:t>
            </a:r>
            <a:r>
              <a:rPr lang="en-US" sz="2400" dirty="0"/>
              <a:t> </a:t>
            </a:r>
            <a:r>
              <a:rPr lang="en-US" sz="2400" dirty="0" err="1"/>
              <a:t>Samiti</a:t>
            </a:r>
            <a:r>
              <a:rPr lang="en-US" sz="2400" dirty="0"/>
              <a:t>, a local group that has been demanding closure of the plant, said it was bad enough that various rules and norms were violated to allow the plant to be set up in a water-stressed area</a:t>
            </a:r>
            <a:r>
              <a:rPr lang="en-US" sz="2400" dirty="0" smtClean="0"/>
              <a:t>.</a:t>
            </a:r>
          </a:p>
          <a:p>
            <a:endParaRPr lang="en-US" sz="2400" dirty="0"/>
          </a:p>
          <a:p>
            <a:r>
              <a:rPr lang="en-US" sz="2400" dirty="0" smtClean="0"/>
              <a:t> </a:t>
            </a:r>
            <a:r>
              <a:rPr lang="en-US" sz="2400" dirty="0"/>
              <a:t>Worse, it was “positively obscene” that it was functioning as usual in the middle of a severe drought</a:t>
            </a:r>
            <a:r>
              <a:rPr lang="en-US" dirty="0" smtClean="0"/>
              <a:t>. </a:t>
            </a:r>
            <a:r>
              <a:rPr lang="en-US" dirty="0" smtClean="0">
                <a:hlinkClick r:id="rId3"/>
              </a:rPr>
              <a:t>SOURCE</a:t>
            </a:r>
            <a:endParaRPr lang="en-US" dirty="0"/>
          </a:p>
        </p:txBody>
      </p:sp>
      <p:sp>
        <p:nvSpPr>
          <p:cNvPr id="7" name="Rectangle 6"/>
          <p:cNvSpPr/>
          <p:nvPr/>
        </p:nvSpPr>
        <p:spPr>
          <a:xfrm>
            <a:off x="0" y="5263454"/>
            <a:ext cx="12016349" cy="1015663"/>
          </a:xfrm>
          <a:prstGeom prst="rect">
            <a:avLst/>
          </a:prstGeom>
        </p:spPr>
        <p:txBody>
          <a:bodyPr wrap="square">
            <a:spAutoFit/>
          </a:bodyPr>
          <a:lstStyle/>
          <a:p>
            <a:r>
              <a:rPr lang="en-US" dirty="0" smtClean="0"/>
              <a:t>COKE’S ‘Positive Story’ </a:t>
            </a:r>
            <a:r>
              <a:rPr lang="en-US" sz="2000" dirty="0" smtClean="0"/>
              <a:t>“</a:t>
            </a:r>
            <a:r>
              <a:rPr lang="en-US" sz="2000" dirty="0"/>
              <a:t>In Kala </a:t>
            </a:r>
            <a:r>
              <a:rPr lang="en-US" sz="2000" dirty="0" err="1"/>
              <a:t>Dera</a:t>
            </a:r>
            <a:r>
              <a:rPr lang="en-US" sz="2000" dirty="0"/>
              <a:t>, we have created the potential to recharge 15 times more water into the ground than we use in our plant. Even with less than normal rainfall, these structures can recharge substantially more water than is drawn for our bottling operations</a:t>
            </a:r>
            <a:r>
              <a:rPr lang="en-US" dirty="0"/>
              <a:t>.’’</a:t>
            </a:r>
          </a:p>
        </p:txBody>
      </p:sp>
      <p:sp>
        <p:nvSpPr>
          <p:cNvPr id="8" name="Slide Number Placeholder 7"/>
          <p:cNvSpPr>
            <a:spLocks noGrp="1"/>
          </p:cNvSpPr>
          <p:nvPr>
            <p:ph type="sldNum" sz="quarter" idx="12"/>
          </p:nvPr>
        </p:nvSpPr>
        <p:spPr/>
        <p:txBody>
          <a:bodyPr/>
          <a:lstStyle/>
          <a:p>
            <a:fld id="{651FC063-5EA9-49AF-AFAF-D68C9E82B23B}" type="slidenum">
              <a:rPr lang="en-US" smtClean="0"/>
              <a:pPr/>
              <a:t>30</a:t>
            </a:fld>
            <a:endParaRPr lang="en-US"/>
          </a:p>
        </p:txBody>
      </p:sp>
    </p:spTree>
    <p:extLst>
      <p:ext uri="{BB962C8B-B14F-4D97-AF65-F5344CB8AC3E}">
        <p14:creationId xmlns:p14="http://schemas.microsoft.com/office/powerpoint/2010/main" val="32551571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t>
            </a:r>
            <a:r>
              <a:rPr lang="en-US" dirty="0" err="1" smtClean="0"/>
              <a:t>aways</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31</a:t>
            </a:fld>
            <a:endParaRPr lang="en-US"/>
          </a:p>
        </p:txBody>
      </p:sp>
      <p:sp>
        <p:nvSpPr>
          <p:cNvPr id="5" name="Rectangle 4"/>
          <p:cNvSpPr/>
          <p:nvPr/>
        </p:nvSpPr>
        <p:spPr>
          <a:xfrm>
            <a:off x="306264" y="1607687"/>
            <a:ext cx="11710085" cy="3416320"/>
          </a:xfrm>
          <a:prstGeom prst="rect">
            <a:avLst/>
          </a:prstGeom>
        </p:spPr>
        <p:txBody>
          <a:bodyPr wrap="square">
            <a:spAutoFit/>
          </a:bodyPr>
          <a:lstStyle/>
          <a:p>
            <a:r>
              <a:rPr lang="en-US" sz="3600" dirty="0"/>
              <a:t>“Water shortages are commonplace in </a:t>
            </a:r>
            <a:r>
              <a:rPr lang="en-US" sz="3600" dirty="0" smtClean="0"/>
              <a:t>India” </a:t>
            </a:r>
          </a:p>
          <a:p>
            <a:endParaRPr lang="en-US" sz="3600" dirty="0"/>
          </a:p>
          <a:p>
            <a:r>
              <a:rPr lang="en-US" sz="3600" dirty="0" smtClean="0"/>
              <a:t>“</a:t>
            </a:r>
            <a:r>
              <a:rPr lang="en-US" sz="3600" dirty="0"/>
              <a:t>Whether they like it or not, Coca-Cola will have to accept that communities, farmers and livestock have precedence over water.</a:t>
            </a:r>
            <a:r>
              <a:rPr lang="en-US" sz="3600" dirty="0" smtClean="0"/>
              <a:t>”</a:t>
            </a:r>
            <a:r>
              <a:rPr lang="en-US" sz="3600" dirty="0">
                <a:hlinkClick r:id="rId2"/>
              </a:rPr>
              <a:t> SOURCE</a:t>
            </a:r>
            <a:endParaRPr lang="en-US" sz="3600" dirty="0"/>
          </a:p>
          <a:p>
            <a:endParaRPr lang="en-US" sz="3600" dirty="0"/>
          </a:p>
        </p:txBody>
      </p:sp>
    </p:spTree>
    <p:extLst>
      <p:ext uri="{BB962C8B-B14F-4D97-AF65-F5344CB8AC3E}">
        <p14:creationId xmlns:p14="http://schemas.microsoft.com/office/powerpoint/2010/main" val="26071536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Coca-Cola Storytelling claims need fact checking for Stupidity</a:t>
            </a:r>
            <a:endParaRPr lang="en-US" dirty="0"/>
          </a:p>
        </p:txBody>
      </p:sp>
      <p:sp>
        <p:nvSpPr>
          <p:cNvPr id="5" name="Content Placeholder 4"/>
          <p:cNvSpPr>
            <a:spLocks noGrp="1"/>
          </p:cNvSpPr>
          <p:nvPr>
            <p:ph idx="1"/>
          </p:nvPr>
        </p:nvSpPr>
        <p:spPr/>
        <p:txBody>
          <a:bodyPr/>
          <a:lstStyle/>
          <a:p>
            <a:r>
              <a:rPr lang="en-US" dirty="0" smtClean="0"/>
              <a:t>Coke claims:</a:t>
            </a:r>
            <a:r>
              <a:rPr lang="en-US" dirty="0" smtClean="0">
                <a:solidFill>
                  <a:srgbClr val="FF0000"/>
                </a:solidFill>
              </a:rPr>
              <a:t> “</a:t>
            </a:r>
            <a:r>
              <a:rPr lang="en-US" dirty="0">
                <a:solidFill>
                  <a:srgbClr val="FF0000"/>
                </a:solidFill>
              </a:rPr>
              <a:t>FOR EVERY DROP OF WATER WE USE, WE GIVE ONE </a:t>
            </a:r>
            <a:r>
              <a:rPr lang="en-US" dirty="0" smtClean="0">
                <a:solidFill>
                  <a:srgbClr val="FF0000"/>
                </a:solidFill>
              </a:rPr>
              <a:t>BACK” </a:t>
            </a:r>
          </a:p>
          <a:p>
            <a:r>
              <a:rPr lang="en-US" dirty="0" smtClean="0"/>
              <a:t>If something is too good to be true, it usually is!</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32</a:t>
            </a:fld>
            <a:endParaRPr lang="en-US"/>
          </a:p>
        </p:txBody>
      </p:sp>
    </p:spTree>
    <p:extLst>
      <p:ext uri="{BB962C8B-B14F-4D97-AF65-F5344CB8AC3E}">
        <p14:creationId xmlns:p14="http://schemas.microsoft.com/office/powerpoint/2010/main" val="23986553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fontScale="90000"/>
          </a:bodyPr>
          <a:lstStyle/>
          <a:p>
            <a:r>
              <a:rPr lang="en-US" b="1" dirty="0">
                <a:solidFill>
                  <a:schemeClr val="tx2">
                    <a:lumMod val="60000"/>
                    <a:lumOff val="40000"/>
                  </a:schemeClr>
                </a:solidFill>
              </a:rPr>
              <a:t>Water is an ensemble of three multiplicities:</a:t>
            </a:r>
            <a:br>
              <a:rPr lang="en-US" b="1" dirty="0">
                <a:solidFill>
                  <a:schemeClr val="tx2">
                    <a:lumMod val="60000"/>
                    <a:lumOff val="40000"/>
                  </a:schemeClr>
                </a:solidFill>
              </a:rPr>
            </a:br>
            <a:endParaRPr lang="en-US" b="1" dirty="0">
              <a:solidFill>
                <a:schemeClr val="tx2">
                  <a:lumMod val="60000"/>
                  <a:lumOff val="40000"/>
                </a:schemeClr>
              </a:solidFill>
            </a:endParaRPr>
          </a:p>
        </p:txBody>
      </p:sp>
      <p:sp>
        <p:nvSpPr>
          <p:cNvPr id="3" name="Content Placeholder 2"/>
          <p:cNvSpPr>
            <a:spLocks noGrp="1"/>
          </p:cNvSpPr>
          <p:nvPr>
            <p:ph idx="1"/>
          </p:nvPr>
        </p:nvSpPr>
        <p:spPr>
          <a:xfrm>
            <a:off x="198171" y="1269938"/>
            <a:ext cx="11692069" cy="5086412"/>
          </a:xfrm>
        </p:spPr>
        <p:txBody>
          <a:bodyPr>
            <a:normAutofit/>
          </a:bodyPr>
          <a:lstStyle/>
          <a:p>
            <a:pPr marL="514350" lvl="0" indent="-514350">
              <a:buFont typeface="+mj-lt"/>
              <a:buAutoNum type="arabicPeriod"/>
            </a:pPr>
            <a:r>
              <a:rPr lang="en-GB" b="1" i="1" dirty="0" smtClean="0"/>
              <a:t>Extensive </a:t>
            </a:r>
            <a:r>
              <a:rPr lang="en-GB" b="1" i="1" dirty="0"/>
              <a:t>Multiplicities</a:t>
            </a:r>
            <a:r>
              <a:rPr lang="en-GB" dirty="0"/>
              <a:t> of heterogeneous spaces of varieties of water mattering differently in ice, vapour and liquid states, in bodies of glacial water, lake, river, ocean, artesian springs, aquifer groundwater, and in all living bodies as </a:t>
            </a:r>
            <a:r>
              <a:rPr lang="en-GB" i="1" dirty="0"/>
              <a:t>élan vital</a:t>
            </a:r>
            <a:r>
              <a:rPr lang="en-GB" dirty="0"/>
              <a:t> (life force).</a:t>
            </a:r>
            <a:endParaRPr lang="en-US" dirty="0"/>
          </a:p>
          <a:p>
            <a:pPr marL="514350" lvl="0" indent="-514350">
              <a:buFont typeface="+mj-lt"/>
              <a:buAutoNum type="arabicPeriod"/>
            </a:pPr>
            <a:r>
              <a:rPr lang="en-GB" b="1" i="1" dirty="0"/>
              <a:t>Intensive Multiplicities</a:t>
            </a:r>
            <a:r>
              <a:rPr lang="en-GB" dirty="0"/>
              <a:t> of heterogeneous times of water duration (</a:t>
            </a:r>
            <a:r>
              <a:rPr lang="en-GB" i="1" dirty="0"/>
              <a:t>dureé</a:t>
            </a:r>
            <a:r>
              <a:rPr lang="en-GB" dirty="0"/>
              <a:t>) mattering of water-now-past, water-now-present, and water-not-yet.</a:t>
            </a:r>
            <a:endParaRPr lang="en-US" dirty="0"/>
          </a:p>
          <a:p>
            <a:pPr marL="514350" indent="-514350">
              <a:buFont typeface="+mj-lt"/>
              <a:buAutoNum type="arabicPeriod"/>
            </a:pPr>
            <a:r>
              <a:rPr lang="en-US" b="1" i="1" dirty="0"/>
              <a:t>Virtual Multiplicities</a:t>
            </a:r>
            <a:r>
              <a:rPr lang="en-US" dirty="0"/>
              <a:t> of real water in consumed in all phases of production, distribution, and consumption in ‘Water Capitalism.’ </a:t>
            </a:r>
          </a:p>
        </p:txBody>
      </p:sp>
      <p:sp>
        <p:nvSpPr>
          <p:cNvPr id="4" name="Slide Number Placeholder 3"/>
          <p:cNvSpPr>
            <a:spLocks noGrp="1"/>
          </p:cNvSpPr>
          <p:nvPr>
            <p:ph type="sldNum" sz="quarter" idx="12"/>
          </p:nvPr>
        </p:nvSpPr>
        <p:spPr/>
        <p:txBody>
          <a:bodyPr/>
          <a:lstStyle/>
          <a:p>
            <a:fld id="{651FC063-5EA9-49AF-AFAF-D68C9E82B23B}" type="slidenum">
              <a:rPr lang="en-US" smtClean="0"/>
              <a:pPr/>
              <a:t>33</a:t>
            </a:fld>
            <a:endParaRPr lang="en-US"/>
          </a:p>
        </p:txBody>
      </p:sp>
    </p:spTree>
    <p:extLst>
      <p:ext uri="{BB962C8B-B14F-4D97-AF65-F5344CB8AC3E}">
        <p14:creationId xmlns:p14="http://schemas.microsoft.com/office/powerpoint/2010/main" val="137693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Stories-As-Texts Research </a:t>
            </a:r>
            <a:br>
              <a:rPr lang="en-US" b="1" i="1" dirty="0"/>
            </a:br>
            <a:endParaRPr lang="en-US" dirty="0"/>
          </a:p>
        </p:txBody>
      </p:sp>
      <p:sp>
        <p:nvSpPr>
          <p:cNvPr id="3" name="Content Placeholder 2"/>
          <p:cNvSpPr>
            <a:spLocks noGrp="1"/>
          </p:cNvSpPr>
          <p:nvPr>
            <p:ph idx="1"/>
          </p:nvPr>
        </p:nvSpPr>
        <p:spPr>
          <a:xfrm>
            <a:off x="1016000" y="990600"/>
            <a:ext cx="10769600" cy="5562600"/>
          </a:xfrm>
        </p:spPr>
        <p:txBody>
          <a:bodyPr>
            <a:normAutofit/>
          </a:bodyPr>
          <a:lstStyle/>
          <a:p>
            <a:pPr marL="0" indent="0">
              <a:buNone/>
            </a:pPr>
            <a:r>
              <a:rPr lang="en-US" dirty="0"/>
              <a:t>The story was not found to be a highly agreed-upon text, told from beginning to </a:t>
            </a:r>
            <a:r>
              <a:rPr lang="en-US" dirty="0" smtClean="0"/>
              <a:t>end</a:t>
            </a:r>
            <a:endParaRPr lang="en-US" dirty="0"/>
          </a:p>
          <a:p>
            <a:pPr marL="0" indent="0">
              <a:buNone/>
            </a:pPr>
            <a:endParaRPr lang="en-US" smtClean="0"/>
          </a:p>
          <a:p>
            <a:pPr marL="0" indent="0">
              <a:buNone/>
            </a:pPr>
            <a:r>
              <a:rPr lang="en-US" smtClean="0"/>
              <a:t>Rather</a:t>
            </a:r>
            <a:r>
              <a:rPr lang="en-US" dirty="0"/>
              <a:t>, </a:t>
            </a:r>
            <a:r>
              <a:rPr lang="en-US" dirty="0" smtClean="0"/>
              <a:t>stories </a:t>
            </a:r>
            <a:r>
              <a:rPr lang="en-US" dirty="0"/>
              <a:t>were dynamic, varied by context, and were sometimes terse, requiring the hearer to fill in silently major chunks of story line, context, and implication</a:t>
            </a:r>
            <a:r>
              <a:rPr lang="en-US" dirty="0" smtClean="0"/>
              <a:t>.</a:t>
            </a:r>
          </a:p>
          <a:p>
            <a:pPr marL="0" indent="0">
              <a:buNone/>
            </a:pPr>
            <a:endParaRPr lang="en-US" dirty="0"/>
          </a:p>
          <a:p>
            <a:pPr marL="0" indent="0">
              <a:buNone/>
            </a:pPr>
            <a:r>
              <a:rPr lang="en-US" dirty="0" smtClean="0"/>
              <a:t> </a:t>
            </a:r>
            <a:r>
              <a:rPr lang="en-US" dirty="0"/>
              <a:t>Stories were frequently challenged, reinterpreted, and revised by the hearers as they unfolded in conversation. </a:t>
            </a:r>
            <a:endParaRPr lang="en-US" dirty="0" smtClean="0"/>
          </a:p>
          <a:p>
            <a:pPr marL="0" indent="0">
              <a:buNone/>
            </a:pPr>
            <a:endParaRPr lang="en-US" dirty="0"/>
          </a:p>
          <a:p>
            <a:pPr marL="0" indent="0">
              <a:buNone/>
            </a:pPr>
            <a:r>
              <a:rPr lang="en-US" dirty="0" smtClean="0"/>
              <a:t>NEXT AN INTERACTIVE TEXT ANALYSIS</a:t>
            </a:r>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34</a:t>
            </a:fld>
            <a:endParaRPr lang="en-US" dirty="0"/>
          </a:p>
        </p:txBody>
      </p:sp>
      <p:sp>
        <p:nvSpPr>
          <p:cNvPr id="5" name="Date Placeholder 4"/>
          <p:cNvSpPr>
            <a:spLocks noGrp="1"/>
          </p:cNvSpPr>
          <p:nvPr>
            <p:ph type="dt" sz="half" idx="10"/>
          </p:nvPr>
        </p:nvSpPr>
        <p:spPr/>
        <p:txBody>
          <a:bodyPr/>
          <a:lstStyle/>
          <a:p>
            <a:fld id="{042493BE-B3D6-7148-88DD-B9BA56504723}" type="datetime1">
              <a:rPr lang="en-US" smtClean="0"/>
              <a:t>3/23/19</a:t>
            </a:fld>
            <a:endParaRPr lang="en-US"/>
          </a:p>
        </p:txBody>
      </p:sp>
    </p:spTree>
    <p:extLst>
      <p:ext uri="{BB962C8B-B14F-4D97-AF65-F5344CB8AC3E}">
        <p14:creationId xmlns:p14="http://schemas.microsoft.com/office/powerpoint/2010/main" val="346111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269632"/>
            <a:ext cx="10769600" cy="873368"/>
          </a:xfrm>
        </p:spPr>
        <p:txBody>
          <a:bodyPr>
            <a:normAutofit fontScale="90000"/>
          </a:bodyPr>
          <a:lstStyle/>
          <a:p>
            <a:r>
              <a:rPr lang="en-US" b="1" dirty="0"/>
              <a:t>Stories-As-Performance (only)</a:t>
            </a:r>
            <a:br>
              <a:rPr lang="en-US" b="1" dirty="0"/>
            </a:br>
            <a:endParaRPr lang="en-US" dirty="0"/>
          </a:p>
        </p:txBody>
      </p:sp>
      <p:sp>
        <p:nvSpPr>
          <p:cNvPr id="3" name="Content Placeholder 2"/>
          <p:cNvSpPr>
            <a:spLocks noGrp="1"/>
          </p:cNvSpPr>
          <p:nvPr>
            <p:ph idx="1"/>
          </p:nvPr>
        </p:nvSpPr>
        <p:spPr>
          <a:xfrm>
            <a:off x="1016000" y="1219201"/>
            <a:ext cx="10769600" cy="5410200"/>
          </a:xfrm>
        </p:spPr>
        <p:txBody>
          <a:bodyPr>
            <a:normAutofit/>
          </a:bodyPr>
          <a:lstStyle/>
          <a:p>
            <a:pPr marL="0" indent="0">
              <a:buNone/>
            </a:pPr>
            <a:r>
              <a:rPr lang="en-US" dirty="0" smtClean="0"/>
              <a:t>In Yiannis Gabriel’s Story-as-Performance, ‘proper stories’ are emotive &amp; fulfill implicit narrative contract.</a:t>
            </a:r>
          </a:p>
          <a:p>
            <a:pPr marL="0" indent="0">
              <a:buNone/>
            </a:pPr>
            <a:r>
              <a:rPr lang="en-US" dirty="0" smtClean="0"/>
              <a:t>My reply: </a:t>
            </a:r>
            <a:r>
              <a:rPr lang="en-US" dirty="0"/>
              <a:t>First, because stories are contextually embedded, their meaning unfolds through the storytelling performance </a:t>
            </a:r>
            <a:r>
              <a:rPr lang="en-US" dirty="0" smtClean="0"/>
              <a:t>event across spaces/times</a:t>
            </a:r>
            <a:r>
              <a:rPr lang="en-US" dirty="0"/>
              <a:t> </a:t>
            </a:r>
            <a:r>
              <a:rPr lang="en-US" dirty="0" smtClean="0"/>
              <a:t>(see Disney as Tamara-Land, AMJ 1995)</a:t>
            </a:r>
          </a:p>
          <a:p>
            <a:pPr marL="0" indent="0">
              <a:buNone/>
            </a:pPr>
            <a:r>
              <a:rPr lang="en-US" dirty="0" smtClean="0"/>
              <a:t>Second the 1991 research </a:t>
            </a:r>
            <a:r>
              <a:rPr lang="en-US" dirty="0"/>
              <a:t>supports a theory of organization as a collective storytelling </a:t>
            </a:r>
            <a:r>
              <a:rPr lang="en-US" dirty="0" smtClean="0"/>
              <a:t>organization </a:t>
            </a:r>
            <a:r>
              <a:rPr lang="en-US" dirty="0"/>
              <a:t>in which the performance of stories is a key part of members' </a:t>
            </a:r>
            <a:r>
              <a:rPr lang="en-US" dirty="0" smtClean="0"/>
              <a:t>sensemaking </a:t>
            </a:r>
            <a:r>
              <a:rPr lang="en-US" dirty="0"/>
              <a:t>and a means to allow them to supplement individual memories with institutional </a:t>
            </a:r>
            <a:r>
              <a:rPr lang="en-US" dirty="0" smtClean="0"/>
              <a:t>memory, therefore ‘You now the story!’ though improper is part of sensemaking</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33D6E5A2-EC83-451F-A719-9AC1370DD5CF}" type="slidenum">
              <a:rPr lang="en-US" smtClean="0"/>
              <a:pPr/>
              <a:t>35</a:t>
            </a:fld>
            <a:endParaRPr lang="en-US" dirty="0"/>
          </a:p>
        </p:txBody>
      </p:sp>
      <p:sp>
        <p:nvSpPr>
          <p:cNvPr id="5" name="Date Placeholder 4"/>
          <p:cNvSpPr>
            <a:spLocks noGrp="1"/>
          </p:cNvSpPr>
          <p:nvPr>
            <p:ph type="dt" sz="half" idx="10"/>
          </p:nvPr>
        </p:nvSpPr>
        <p:spPr/>
        <p:txBody>
          <a:bodyPr/>
          <a:lstStyle/>
          <a:p>
            <a:fld id="{63038B4C-6905-E449-B6B3-E53DB733F80B}" type="datetime1">
              <a:rPr lang="en-US" smtClean="0"/>
              <a:t>3/23/19</a:t>
            </a:fld>
            <a:endParaRPr lang="en-US"/>
          </a:p>
        </p:txBody>
      </p:sp>
    </p:spTree>
    <p:extLst>
      <p:ext uri="{BB962C8B-B14F-4D97-AF65-F5344CB8AC3E}">
        <p14:creationId xmlns:p14="http://schemas.microsoft.com/office/powerpoint/2010/main" val="2595419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49"/>
            <a:ext cx="3860800" cy="3352800"/>
          </a:xfrm>
          <a:solidFill>
            <a:srgbClr val="008000"/>
          </a:solidFill>
        </p:spPr>
        <p:txBody>
          <a:bodyPr>
            <a:noAutofit/>
          </a:bodyPr>
          <a:lstStyle/>
          <a:p>
            <a:r>
              <a:rPr lang="en-US" sz="1400" dirty="0" smtClean="0"/>
              <a:t>lines </a:t>
            </a:r>
            <a:r>
              <a:rPr lang="en-US" sz="1400" dirty="0"/>
              <a:t>846-54, </a:t>
            </a:r>
            <a:r>
              <a:rPr lang="en-US" sz="1400" dirty="0" smtClean="0"/>
              <a:t> </a:t>
            </a:r>
            <a:r>
              <a:rPr lang="en-US" sz="1400" dirty="0">
                <a:solidFill>
                  <a:schemeClr val="tx1">
                    <a:lumMod val="85000"/>
                    <a:lumOff val="15000"/>
                  </a:schemeClr>
                </a:solidFill>
              </a:rPr>
              <a:t>story</a:t>
            </a:r>
            <a:r>
              <a:rPr lang="en-US" sz="1400" dirty="0"/>
              <a:t> details are so terse that, at first glance, there may not appear to be a story at all. </a:t>
            </a:r>
            <a:r>
              <a:rPr lang="en-US" sz="1400" dirty="0" smtClean="0"/>
              <a:t/>
            </a:r>
            <a:br>
              <a:rPr lang="en-US" sz="1400" dirty="0" smtClean="0"/>
            </a:br>
            <a:r>
              <a:rPr lang="en-US" sz="1400" dirty="0" smtClean="0"/>
              <a:t/>
            </a:r>
            <a:br>
              <a:rPr lang="en-US" sz="1400" dirty="0" smtClean="0"/>
            </a:br>
            <a:r>
              <a:rPr lang="en-US" sz="1400" dirty="0" smtClean="0"/>
              <a:t>Indeed in Gabriel (2000) this story does not fulfill the narrative contract</a:t>
            </a:r>
            <a:br>
              <a:rPr lang="en-US" sz="1400" dirty="0" smtClean="0"/>
            </a:br>
            <a:r>
              <a:rPr lang="en-US" sz="1400" dirty="0"/>
              <a:t/>
            </a:r>
            <a:br>
              <a:rPr lang="en-US" sz="1400" dirty="0"/>
            </a:br>
            <a:r>
              <a:rPr lang="en-US" sz="1400" dirty="0" smtClean="0"/>
              <a:t>Czarniawska (2004) would say its not an emplotment, because it is not a Beginning, Middle, End telling and strong corporate cultures have petrified narrative plots</a:t>
            </a:r>
            <a:endParaRPr lang="en-US" sz="1400"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36</a:t>
            </a:fld>
            <a:endParaRPr lang="en-US" dirty="0"/>
          </a:p>
        </p:txBody>
      </p:sp>
      <p:pic>
        <p:nvPicPr>
          <p:cNvPr id="5" name="Picture 4"/>
          <p:cNvPicPr>
            <a:picLocks noChangeAspect="1"/>
          </p:cNvPicPr>
          <p:nvPr/>
        </p:nvPicPr>
        <p:blipFill>
          <a:blip r:embed="rId2"/>
          <a:stretch>
            <a:fillRect/>
          </a:stretch>
        </p:blipFill>
        <p:spPr>
          <a:xfrm>
            <a:off x="3860801" y="0"/>
            <a:ext cx="8208244" cy="6858000"/>
          </a:xfrm>
          <a:prstGeom prst="rect">
            <a:avLst/>
          </a:prstGeom>
        </p:spPr>
      </p:pic>
      <p:sp>
        <p:nvSpPr>
          <p:cNvPr id="6" name="Rectangle 5"/>
          <p:cNvSpPr/>
          <p:nvPr/>
        </p:nvSpPr>
        <p:spPr>
          <a:xfrm>
            <a:off x="0" y="990600"/>
            <a:ext cx="4165600" cy="2862323"/>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dirty="0"/>
              <a:t>However, in lines 855-6, another executive hooks into the underlying experience to trigger more detail on the story behind the story. In 859-62, the story of a salesperson's reaction to executive attempts to implement computer information-system controls garners a severe group reaction.</a:t>
            </a:r>
            <a:br>
              <a:rPr lang="en-US" dirty="0"/>
            </a:br>
            <a:endParaRPr lang="en-US" dirty="0"/>
          </a:p>
        </p:txBody>
      </p:sp>
      <p:sp>
        <p:nvSpPr>
          <p:cNvPr id="7" name="Rectangle 6"/>
          <p:cNvSpPr/>
          <p:nvPr/>
        </p:nvSpPr>
        <p:spPr>
          <a:xfrm>
            <a:off x="-101600" y="4252115"/>
            <a:ext cx="4267200" cy="175432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dirty="0"/>
              <a:t>In line 870, Doug uses a very common reflexive "you know" to reference experience that the other executives are expected to fill in between the lines. He references a story everyone knows all too </a:t>
            </a:r>
            <a:r>
              <a:rPr lang="en-US" dirty="0" smtClean="0"/>
              <a:t>well</a:t>
            </a:r>
            <a:endParaRPr lang="en-US" dirty="0"/>
          </a:p>
        </p:txBody>
      </p:sp>
      <p:sp>
        <p:nvSpPr>
          <p:cNvPr id="8" name="Rectangle 7"/>
          <p:cNvSpPr/>
          <p:nvPr/>
        </p:nvSpPr>
        <p:spPr>
          <a:xfrm>
            <a:off x="0" y="5348685"/>
            <a:ext cx="4203141"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dirty="0" smtClean="0"/>
              <a:t> </a:t>
            </a:r>
            <a:r>
              <a:rPr lang="en-US" dirty="0"/>
              <a:t>In line 870, the use of an extended pause </a:t>
            </a:r>
            <a:r>
              <a:rPr lang="en-US" dirty="0" smtClean="0"/>
              <a:t>that </a:t>
            </a:r>
            <a:r>
              <a:rPr lang="en-US" dirty="0"/>
              <a:t>invites hearers to fill in their knowledge of the story behind the performed story.</a:t>
            </a:r>
          </a:p>
        </p:txBody>
      </p:sp>
      <p:pic>
        <p:nvPicPr>
          <p:cNvPr id="9" name="Picture 8"/>
          <p:cNvPicPr>
            <a:picLocks noChangeAspect="1"/>
          </p:cNvPicPr>
          <p:nvPr/>
        </p:nvPicPr>
        <p:blipFill>
          <a:blip r:embed="rId3"/>
          <a:stretch>
            <a:fillRect/>
          </a:stretch>
        </p:blipFill>
        <p:spPr>
          <a:xfrm>
            <a:off x="177800" y="2362200"/>
            <a:ext cx="11836400" cy="3200400"/>
          </a:xfrm>
          <a:prstGeom prst="rect">
            <a:avLst/>
          </a:prstGeom>
        </p:spPr>
      </p:pic>
      <p:sp>
        <p:nvSpPr>
          <p:cNvPr id="3" name="Date Placeholder 2"/>
          <p:cNvSpPr>
            <a:spLocks noGrp="1"/>
          </p:cNvSpPr>
          <p:nvPr>
            <p:ph type="dt" sz="half" idx="10"/>
          </p:nvPr>
        </p:nvSpPr>
        <p:spPr/>
        <p:txBody>
          <a:bodyPr/>
          <a:lstStyle/>
          <a:p>
            <a:fld id="{E17A380C-010E-424C-AFE7-FBE245CD9E1A}" type="datetime1">
              <a:rPr lang="en-US" smtClean="0"/>
              <a:t>3/23/19</a:t>
            </a:fld>
            <a:endParaRPr lang="en-US"/>
          </a:p>
        </p:txBody>
      </p:sp>
    </p:spTree>
    <p:extLst>
      <p:ext uri="{BB962C8B-B14F-4D97-AF65-F5344CB8AC3E}">
        <p14:creationId xmlns:p14="http://schemas.microsoft.com/office/powerpoint/2010/main" val="384502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Boje 2001: 126</a:t>
            </a:r>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37</a:t>
            </a:fld>
            <a:endParaRPr lang="en-US" dirty="0"/>
          </a:p>
        </p:txBody>
      </p:sp>
      <p:pic>
        <p:nvPicPr>
          <p:cNvPr id="5" name="Picture 4"/>
          <p:cNvPicPr>
            <a:picLocks noChangeAspect="1"/>
          </p:cNvPicPr>
          <p:nvPr/>
        </p:nvPicPr>
        <p:blipFill>
          <a:blip r:embed="rId2"/>
          <a:stretch>
            <a:fillRect/>
          </a:stretch>
        </p:blipFill>
        <p:spPr>
          <a:xfrm>
            <a:off x="-29460" y="1143000"/>
            <a:ext cx="12192000" cy="3251200"/>
          </a:xfrm>
          <a:prstGeom prst="rect">
            <a:avLst/>
          </a:prstGeom>
        </p:spPr>
      </p:pic>
      <p:pic>
        <p:nvPicPr>
          <p:cNvPr id="6" name="Picture 5"/>
          <p:cNvPicPr>
            <a:picLocks noChangeAspect="1"/>
          </p:cNvPicPr>
          <p:nvPr/>
        </p:nvPicPr>
        <p:blipFill>
          <a:blip r:embed="rId3"/>
          <a:stretch>
            <a:fillRect/>
          </a:stretch>
        </p:blipFill>
        <p:spPr>
          <a:xfrm>
            <a:off x="0" y="4953000"/>
            <a:ext cx="12192000" cy="1699244"/>
          </a:xfrm>
          <a:prstGeom prst="rect">
            <a:avLst/>
          </a:prstGeom>
        </p:spPr>
      </p:pic>
      <p:sp>
        <p:nvSpPr>
          <p:cNvPr id="3" name="Date Placeholder 2"/>
          <p:cNvSpPr>
            <a:spLocks noGrp="1"/>
          </p:cNvSpPr>
          <p:nvPr>
            <p:ph type="dt" sz="half" idx="10"/>
          </p:nvPr>
        </p:nvSpPr>
        <p:spPr/>
        <p:txBody>
          <a:bodyPr/>
          <a:lstStyle/>
          <a:p>
            <a:fld id="{45762674-18C1-414C-AC58-503444DB9939}" type="datetime1">
              <a:rPr lang="en-US" smtClean="0"/>
              <a:t>3/23/19</a:t>
            </a:fld>
            <a:endParaRPr lang="en-US"/>
          </a:p>
        </p:txBody>
      </p:sp>
    </p:spTree>
    <p:extLst>
      <p:ext uri="{BB962C8B-B14F-4D97-AF65-F5344CB8AC3E}">
        <p14:creationId xmlns:p14="http://schemas.microsoft.com/office/powerpoint/2010/main" val="148412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S1: </a:t>
            </a:r>
            <a:r>
              <a:rPr lang="en-US" dirty="0" err="1"/>
              <a:t>Goldco</a:t>
            </a:r>
            <a:r>
              <a:rPr lang="en-US" dirty="0"/>
              <a:t> Founding </a:t>
            </a:r>
            <a:r>
              <a:rPr lang="en-US" dirty="0" smtClean="0"/>
              <a:t>Story – part 1 </a:t>
            </a:r>
            <a:r>
              <a:rPr lang="en-US" dirty="0"/>
              <a:t/>
            </a:r>
            <a:br>
              <a:rPr lang="en-US" dirty="0"/>
            </a:br>
            <a:endParaRPr lang="en-US" dirty="0"/>
          </a:p>
        </p:txBody>
      </p:sp>
      <p:sp>
        <p:nvSpPr>
          <p:cNvPr id="3" name="Content Placeholder 2"/>
          <p:cNvSpPr>
            <a:spLocks noGrp="1"/>
          </p:cNvSpPr>
          <p:nvPr>
            <p:ph idx="1"/>
          </p:nvPr>
        </p:nvSpPr>
        <p:spPr>
          <a:xfrm>
            <a:off x="1117600" y="990600"/>
            <a:ext cx="10769600" cy="5638800"/>
          </a:xfrm>
        </p:spPr>
        <p:txBody>
          <a:bodyPr>
            <a:normAutofit/>
          </a:bodyPr>
          <a:lstStyle/>
          <a:p>
            <a:pPr marL="0" indent="0">
              <a:buNone/>
            </a:pPr>
            <a:r>
              <a:rPr lang="en-US" dirty="0" smtClean="0"/>
              <a:t>Doug: I </a:t>
            </a:r>
            <a:r>
              <a:rPr lang="en-US" dirty="0"/>
              <a:t>look at </a:t>
            </a:r>
            <a:r>
              <a:rPr lang="en-US" dirty="0" err="1"/>
              <a:t>Goldco</a:t>
            </a:r>
            <a:r>
              <a:rPr lang="en-US" dirty="0"/>
              <a:t> as a toy that </a:t>
            </a:r>
            <a:r>
              <a:rPr lang="en-US" dirty="0" smtClean="0"/>
              <a:t>                     1154 </a:t>
            </a:r>
            <a:endParaRPr lang="en-US" dirty="0"/>
          </a:p>
          <a:p>
            <a:pPr marL="0" indent="0">
              <a:buNone/>
            </a:pPr>
            <a:r>
              <a:rPr lang="en-US" dirty="0"/>
              <a:t>somebody decided to put in the company </a:t>
            </a:r>
            <a:r>
              <a:rPr lang="en-US" dirty="0" smtClean="0"/>
              <a:t>         1155 </a:t>
            </a:r>
            <a:endParaRPr lang="en-US" dirty="0"/>
          </a:p>
          <a:p>
            <a:pPr marL="0" indent="0">
              <a:buNone/>
            </a:pPr>
            <a:r>
              <a:rPr lang="en-US" dirty="0"/>
              <a:t>because it was fun and it also brought </a:t>
            </a:r>
            <a:r>
              <a:rPr lang="en-US" dirty="0" smtClean="0"/>
              <a:t>                1156</a:t>
            </a:r>
          </a:p>
          <a:p>
            <a:pPr marL="0" indent="0">
              <a:buNone/>
            </a:pPr>
            <a:r>
              <a:rPr lang="en-US" dirty="0" smtClean="0"/>
              <a:t> </a:t>
            </a:r>
            <a:r>
              <a:rPr lang="en-US" dirty="0"/>
              <a:t>in/ </a:t>
            </a:r>
            <a:r>
              <a:rPr lang="en-US" dirty="0" smtClean="0"/>
              <a:t>                                                                              1157 </a:t>
            </a:r>
            <a:endParaRPr lang="en-US" dirty="0"/>
          </a:p>
          <a:p>
            <a:pPr marL="0" indent="0">
              <a:buNone/>
            </a:pPr>
            <a:r>
              <a:rPr lang="en-US" dirty="0"/>
              <a:t>Sam: Well/ I'll tell you how that </a:t>
            </a:r>
            <a:r>
              <a:rPr lang="en-US" dirty="0" smtClean="0"/>
              <a:t>came                  </a:t>
            </a:r>
            <a:r>
              <a:rPr lang="en-US" dirty="0"/>
              <a:t>1158 </a:t>
            </a:r>
          </a:p>
          <a:p>
            <a:pPr marL="0" indent="0">
              <a:buNone/>
            </a:pPr>
            <a:r>
              <a:rPr lang="en-US" dirty="0"/>
              <a:t>about </a:t>
            </a:r>
            <a:r>
              <a:rPr lang="en-US" dirty="0" smtClean="0"/>
              <a:t>                                                                          1159 </a:t>
            </a:r>
          </a:p>
          <a:p>
            <a:pPr marL="0" indent="0">
              <a:buNone/>
            </a:pPr>
            <a:r>
              <a:rPr lang="en-US" dirty="0" smtClean="0"/>
              <a:t>Doug</a:t>
            </a:r>
            <a:r>
              <a:rPr lang="en-US" dirty="0"/>
              <a:t>: I thought you would (lots of laughter </a:t>
            </a:r>
            <a:r>
              <a:rPr lang="en-US" dirty="0" smtClean="0"/>
              <a:t>       1160 </a:t>
            </a:r>
          </a:p>
          <a:p>
            <a:pPr marL="0" indent="0">
              <a:buNone/>
            </a:pPr>
            <a:r>
              <a:rPr lang="en-US" dirty="0" smtClean="0"/>
              <a:t>from </a:t>
            </a:r>
            <a:r>
              <a:rPr lang="en-US" dirty="0"/>
              <a:t>the group) </a:t>
            </a:r>
            <a:r>
              <a:rPr lang="en-US" dirty="0" smtClean="0"/>
              <a:t>                                                        1161</a:t>
            </a:r>
            <a:endParaRPr lang="en-US" dirty="0"/>
          </a:p>
          <a:p>
            <a:pPr marL="0" indent="0">
              <a:buNone/>
            </a:pPr>
            <a:r>
              <a:rPr lang="en-US" dirty="0"/>
              <a:t> Sam: Sam </a:t>
            </a:r>
            <a:r>
              <a:rPr lang="en-US" dirty="0" err="1"/>
              <a:t>Coche</a:t>
            </a:r>
            <a:r>
              <a:rPr lang="en-US" dirty="0"/>
              <a:t> worked for Sea Breeze or </a:t>
            </a:r>
            <a:r>
              <a:rPr lang="en-US" dirty="0" smtClean="0"/>
              <a:t>        1162 </a:t>
            </a:r>
            <a:endParaRPr lang="en-US" dirty="0"/>
          </a:p>
          <a:p>
            <a:pPr marL="0" indent="0">
              <a:buNone/>
            </a:pPr>
            <a:r>
              <a:rPr lang="en-US" dirty="0"/>
              <a:t>something like that, oh you know the </a:t>
            </a:r>
            <a:r>
              <a:rPr lang="en-US" dirty="0" smtClean="0"/>
              <a:t>		   1163 </a:t>
            </a:r>
          </a:p>
          <a:p>
            <a:pPr marL="0" indent="0">
              <a:buNone/>
            </a:pPr>
            <a:r>
              <a:rPr lang="en-US" dirty="0" smtClean="0"/>
              <a:t>story</a:t>
            </a:r>
            <a:r>
              <a:rPr lang="en-US" dirty="0"/>
              <a:t>? </a:t>
            </a:r>
            <a:r>
              <a:rPr lang="en-US" dirty="0" smtClean="0"/>
              <a:t>						   1164 </a:t>
            </a:r>
            <a:endParaRPr lang="en-US" dirty="0"/>
          </a:p>
          <a:p>
            <a:pPr marL="0" indent="0">
              <a:buNone/>
            </a:pPr>
            <a:r>
              <a:rPr lang="en-US" dirty="0"/>
              <a:t>Doug: No go ahead tell it, really </a:t>
            </a:r>
            <a:r>
              <a:rPr lang="en-US" dirty="0" smtClean="0"/>
              <a:t>it's                       </a:t>
            </a:r>
            <a:r>
              <a:rPr lang="en-US" dirty="0"/>
              <a:t>1165 </a:t>
            </a:r>
          </a:p>
          <a:p>
            <a:pPr marL="0" indent="0">
              <a:buNone/>
            </a:pPr>
            <a:r>
              <a:rPr lang="ro-RO" dirty="0"/>
              <a:t>                                       important. </a:t>
            </a:r>
            <a:r>
              <a:rPr lang="ro-RO" dirty="0" smtClean="0"/>
              <a:t>                          1166 </a:t>
            </a:r>
            <a:endParaRPr lang="ro-RO"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38</a:t>
            </a:fld>
            <a:endParaRPr lang="en-US" dirty="0"/>
          </a:p>
        </p:txBody>
      </p:sp>
      <p:sp>
        <p:nvSpPr>
          <p:cNvPr id="5" name="Date Placeholder 4"/>
          <p:cNvSpPr>
            <a:spLocks noGrp="1"/>
          </p:cNvSpPr>
          <p:nvPr>
            <p:ph type="dt" sz="half" idx="10"/>
          </p:nvPr>
        </p:nvSpPr>
        <p:spPr/>
        <p:txBody>
          <a:bodyPr/>
          <a:lstStyle/>
          <a:p>
            <a:fld id="{C043452D-54FF-2D45-929A-B1D06158055A}" type="datetime1">
              <a:rPr lang="en-US" smtClean="0"/>
              <a:t>3/23/19</a:t>
            </a:fld>
            <a:endParaRPr lang="en-US"/>
          </a:p>
        </p:txBody>
      </p:sp>
    </p:spTree>
    <p:extLst>
      <p:ext uri="{BB962C8B-B14F-4D97-AF65-F5344CB8AC3E}">
        <p14:creationId xmlns:p14="http://schemas.microsoft.com/office/powerpoint/2010/main" val="166300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9954"/>
            <a:ext cx="10769600" cy="492368"/>
          </a:xfrm>
        </p:spPr>
        <p:txBody>
          <a:bodyPr>
            <a:normAutofit fontScale="90000"/>
          </a:bodyPr>
          <a:lstStyle/>
          <a:p>
            <a:r>
              <a:rPr lang="en-US" dirty="0" smtClean="0"/>
              <a:t>Continued</a:t>
            </a:r>
            <a:endParaRPr lang="en-US" dirty="0"/>
          </a:p>
        </p:txBody>
      </p:sp>
      <p:sp>
        <p:nvSpPr>
          <p:cNvPr id="3" name="Content Placeholder 2"/>
          <p:cNvSpPr>
            <a:spLocks noGrp="1"/>
          </p:cNvSpPr>
          <p:nvPr>
            <p:ph idx="1"/>
          </p:nvPr>
        </p:nvSpPr>
        <p:spPr>
          <a:xfrm>
            <a:off x="1016000" y="609600"/>
            <a:ext cx="10769600" cy="6248400"/>
          </a:xfrm>
        </p:spPr>
        <p:txBody>
          <a:bodyPr>
            <a:noAutofit/>
          </a:bodyPr>
          <a:lstStyle/>
          <a:p>
            <a:pPr marL="0" indent="0">
              <a:buNone/>
            </a:pPr>
            <a:r>
              <a:rPr lang="ro-RO" sz="2000" dirty="0"/>
              <a:t>Sam: He got out there and he came over </a:t>
            </a:r>
            <a:r>
              <a:rPr lang="ro-RO" sz="2000" dirty="0" smtClean="0"/>
              <a:t>and           </a:t>
            </a:r>
            <a:r>
              <a:rPr lang="ro-RO" sz="2000" dirty="0"/>
              <a:t>1167 </a:t>
            </a:r>
          </a:p>
          <a:p>
            <a:pPr marL="0" indent="0">
              <a:buNone/>
            </a:pPr>
            <a:r>
              <a:rPr lang="ro-RO" sz="2000" dirty="0"/>
              <a:t>             they formed Goldco and Goldco does </a:t>
            </a:r>
            <a:r>
              <a:rPr lang="ro-RO" sz="2000" dirty="0" smtClean="0"/>
              <a:t>           1168 </a:t>
            </a:r>
            <a:endParaRPr lang="ro-RO" sz="2000" dirty="0"/>
          </a:p>
          <a:p>
            <a:pPr marL="0" indent="0">
              <a:buNone/>
            </a:pPr>
            <a:r>
              <a:rPr lang="ro-RO" sz="2000" dirty="0"/>
              <a:t>not mean Gold Company or anything </a:t>
            </a:r>
            <a:r>
              <a:rPr lang="ro-RO" sz="2000" dirty="0" smtClean="0"/>
              <a:t>                        1169 </a:t>
            </a:r>
            <a:endParaRPr lang="ro-RO" sz="2000" dirty="0"/>
          </a:p>
          <a:p>
            <a:pPr marL="0" indent="0">
              <a:buNone/>
            </a:pPr>
            <a:r>
              <a:rPr lang="ro-RO" sz="2000" dirty="0"/>
              <a:t>else they took the first four </a:t>
            </a:r>
            <a:r>
              <a:rPr lang="ro-RO" sz="2000" dirty="0" smtClean="0"/>
              <a:t>                                         1170 </a:t>
            </a:r>
          </a:p>
          <a:p>
            <a:pPr marL="0" indent="0">
              <a:buNone/>
            </a:pPr>
            <a:r>
              <a:rPr lang="ro-RO" sz="2000" dirty="0" smtClean="0"/>
              <a:t>initials </a:t>
            </a:r>
            <a:r>
              <a:rPr lang="ro-RO" sz="2000" dirty="0"/>
              <a:t>from Billy Gold, which is </a:t>
            </a:r>
            <a:r>
              <a:rPr lang="ro-RO" sz="2000" dirty="0" smtClean="0"/>
              <a:t>                                   1171 </a:t>
            </a:r>
            <a:endParaRPr lang="ro-RO" sz="2000" dirty="0"/>
          </a:p>
          <a:p>
            <a:pPr marL="0" indent="0">
              <a:buNone/>
            </a:pPr>
            <a:r>
              <a:rPr lang="ro-RO" sz="2000" dirty="0"/>
              <a:t>G O L D and from Coche and that's how </a:t>
            </a:r>
            <a:r>
              <a:rPr lang="ro-RO" sz="2000" dirty="0" smtClean="0"/>
              <a:t>                    1172 </a:t>
            </a:r>
            <a:endParaRPr lang="ro-RO" sz="2000" dirty="0"/>
          </a:p>
          <a:p>
            <a:pPr marL="0" indent="0">
              <a:buNone/>
            </a:pPr>
            <a:r>
              <a:rPr lang="ro-RO" sz="2000" dirty="0"/>
              <a:t>they got Goldco</a:t>
            </a:r>
            <a:r>
              <a:rPr lang="ro-RO" sz="2000" dirty="0" smtClean="0"/>
              <a:t>.                                                              </a:t>
            </a:r>
            <a:r>
              <a:rPr lang="ro-RO" sz="2000" dirty="0"/>
              <a:t>1173 </a:t>
            </a:r>
          </a:p>
          <a:p>
            <a:pPr marL="0" indent="0">
              <a:buNone/>
            </a:pPr>
            <a:r>
              <a:rPr lang="ro-RO" sz="2000" dirty="0"/>
              <a:t>Doug: And it was a good living for a </a:t>
            </a:r>
            <a:r>
              <a:rPr lang="ro-RO" sz="2000" dirty="0" smtClean="0"/>
              <a:t>couple               </a:t>
            </a:r>
            <a:r>
              <a:rPr lang="ro-RO" sz="2000" dirty="0"/>
              <a:t>1174 </a:t>
            </a:r>
          </a:p>
          <a:p>
            <a:pPr marL="0" indent="0">
              <a:buNone/>
            </a:pPr>
            <a:r>
              <a:rPr lang="ro-RO" sz="2000" dirty="0"/>
              <a:t>of people. It was a nice toy </a:t>
            </a:r>
            <a:r>
              <a:rPr lang="ro-RO" sz="2000" dirty="0" smtClean="0"/>
              <a:t>for                                     </a:t>
            </a:r>
            <a:r>
              <a:rPr lang="ro-RO" sz="2000" dirty="0"/>
              <a:t>1175 </a:t>
            </a:r>
          </a:p>
          <a:p>
            <a:pPr marL="0" indent="0">
              <a:buNone/>
            </a:pPr>
            <a:r>
              <a:rPr lang="ro-RO" sz="2000" dirty="0"/>
              <a:t>Billy, he made a few bucks on </a:t>
            </a:r>
            <a:r>
              <a:rPr lang="ro-RO" sz="2000" dirty="0" smtClean="0"/>
              <a:t>the                               </a:t>
            </a:r>
            <a:r>
              <a:rPr lang="ro-RO" sz="2000" dirty="0"/>
              <a:t>1176</a:t>
            </a:r>
          </a:p>
          <a:p>
            <a:pPr marL="0" indent="0">
              <a:buNone/>
            </a:pPr>
            <a:r>
              <a:rPr lang="ro-RO" sz="2000" dirty="0"/>
              <a:t> thing. He had some fun for it </a:t>
            </a:r>
            <a:r>
              <a:rPr lang="ro-RO" sz="2000" dirty="0" smtClean="0"/>
              <a:t>but                               </a:t>
            </a:r>
            <a:r>
              <a:rPr lang="ro-RO" sz="2000" dirty="0"/>
              <a:t>1177 </a:t>
            </a:r>
          </a:p>
          <a:p>
            <a:pPr marL="0" indent="0">
              <a:buNone/>
            </a:pPr>
            <a:r>
              <a:rPr lang="ro-RO" sz="2000" dirty="0"/>
              <a:t>then the motivation at that time was </a:t>
            </a:r>
            <a:r>
              <a:rPr lang="ro-RO" sz="2000" dirty="0" smtClean="0"/>
              <a:t>a                     </a:t>
            </a:r>
            <a:r>
              <a:rPr lang="ro-RO" sz="2000" dirty="0"/>
              <a:t>1178 </a:t>
            </a:r>
          </a:p>
          <a:p>
            <a:pPr marL="0" indent="0">
              <a:buNone/>
            </a:pPr>
            <a:r>
              <a:rPr lang="ro-RO" sz="2000" dirty="0"/>
              <a:t>whole lot different than it is today. </a:t>
            </a:r>
            <a:r>
              <a:rPr lang="ro-RO" sz="2000" dirty="0" smtClean="0"/>
              <a:t>                          1179 </a:t>
            </a:r>
            <a:endParaRPr lang="ro-RO" sz="2000" dirty="0"/>
          </a:p>
          <a:p>
            <a:pPr marL="0" indent="0">
              <a:buNone/>
            </a:pPr>
            <a:r>
              <a:rPr lang="ro-RO" sz="2000" dirty="0"/>
              <a:t>We don't have the luxury of screwing </a:t>
            </a:r>
            <a:r>
              <a:rPr lang="ro-RO" sz="2000" dirty="0" smtClean="0"/>
              <a:t>                     1180 </a:t>
            </a:r>
            <a:endParaRPr lang="ro-RO" sz="2000" dirty="0"/>
          </a:p>
          <a:p>
            <a:pPr marL="0" indent="0">
              <a:buNone/>
            </a:pPr>
            <a:r>
              <a:rPr lang="ro-RO" sz="2000" dirty="0"/>
              <a:t>around with something like that /(</a:t>
            </a:r>
            <a:r>
              <a:rPr lang="ro-RO" sz="2000" dirty="0" smtClean="0"/>
              <a:t>lots                     </a:t>
            </a:r>
            <a:r>
              <a:rPr lang="ro-RO" sz="2000" dirty="0"/>
              <a:t>1181 </a:t>
            </a:r>
          </a:p>
          <a:p>
            <a:pPr marL="0" indent="0">
              <a:buNone/>
            </a:pPr>
            <a:r>
              <a:rPr lang="ro-RO" sz="2000" dirty="0"/>
              <a:t>of cross talk at this point)</a:t>
            </a:r>
            <a:r>
              <a:rPr lang="ro-RO" sz="2000" dirty="0" smtClean="0"/>
              <a:t>/                                         </a:t>
            </a:r>
            <a:r>
              <a:rPr lang="ro-RO" sz="2000" dirty="0"/>
              <a:t>1182 </a:t>
            </a:r>
          </a:p>
          <a:p>
            <a:pPr marL="0" indent="0">
              <a:buNone/>
            </a:pPr>
            <a:r>
              <a:rPr lang="ro-RO" sz="2000" dirty="0" smtClean="0"/>
              <a:t>                                 (</a:t>
            </a:r>
            <a:r>
              <a:rPr lang="ro-RO" sz="2000" dirty="0"/>
              <a:t>Returns to turn-by-turn talk.</a:t>
            </a:r>
            <a:r>
              <a:rPr lang="ro-RO" sz="2000" dirty="0" smtClean="0"/>
              <a:t>)</a:t>
            </a:r>
            <a:endParaRPr lang="en-US" sz="2000"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39</a:t>
            </a:fld>
            <a:endParaRPr lang="en-US" dirty="0"/>
          </a:p>
        </p:txBody>
      </p:sp>
      <p:sp>
        <p:nvSpPr>
          <p:cNvPr id="5" name="Date Placeholder 4"/>
          <p:cNvSpPr>
            <a:spLocks noGrp="1"/>
          </p:cNvSpPr>
          <p:nvPr>
            <p:ph type="dt" sz="half" idx="10"/>
          </p:nvPr>
        </p:nvSpPr>
        <p:spPr/>
        <p:txBody>
          <a:bodyPr/>
          <a:lstStyle/>
          <a:p>
            <a:fld id="{6C1592B5-FAAF-7A44-9F5F-2AD048165AEB}" type="datetime1">
              <a:rPr lang="en-US" smtClean="0"/>
              <a:t>3/23/19</a:t>
            </a:fld>
            <a:endParaRPr lang="en-US"/>
          </a:p>
        </p:txBody>
      </p:sp>
    </p:spTree>
    <p:extLst>
      <p:ext uri="{BB962C8B-B14F-4D97-AF65-F5344CB8AC3E}">
        <p14:creationId xmlns:p14="http://schemas.microsoft.com/office/powerpoint/2010/main" val="26591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31" y="0"/>
            <a:ext cx="12160938" cy="6858000"/>
          </a:xfrm>
          <a:prstGeom prst="rect">
            <a:avLst/>
          </a:prstGeom>
        </p:spPr>
      </p:pic>
    </p:spTree>
    <p:extLst>
      <p:ext uri="{BB962C8B-B14F-4D97-AF65-F5344CB8AC3E}">
        <p14:creationId xmlns:p14="http://schemas.microsoft.com/office/powerpoint/2010/main" val="7655578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RENO BRANCH STORY</a:t>
            </a:r>
            <a:endParaRPr lang="en-US" dirty="0"/>
          </a:p>
        </p:txBody>
      </p:sp>
      <p:sp>
        <p:nvSpPr>
          <p:cNvPr id="3" name="Content Placeholder 2"/>
          <p:cNvSpPr>
            <a:spLocks noGrp="1"/>
          </p:cNvSpPr>
          <p:nvPr>
            <p:ph idx="1"/>
          </p:nvPr>
        </p:nvSpPr>
        <p:spPr>
          <a:xfrm>
            <a:off x="1016000" y="1219201"/>
            <a:ext cx="10769600" cy="5638799"/>
          </a:xfrm>
        </p:spPr>
        <p:txBody>
          <a:bodyPr>
            <a:normAutofit fontScale="92500" lnSpcReduction="10000"/>
          </a:bodyPr>
          <a:lstStyle/>
          <a:p>
            <a:pPr marL="0" indent="0">
              <a:buNone/>
            </a:pPr>
            <a:r>
              <a:rPr lang="en-US" dirty="0" smtClean="0"/>
              <a:t>Sam</a:t>
            </a:r>
            <a:r>
              <a:rPr lang="en-US" dirty="0"/>
              <a:t>: I think five years ago there was no </a:t>
            </a:r>
            <a:r>
              <a:rPr lang="en-US" dirty="0" smtClean="0"/>
              <a:t>		727</a:t>
            </a:r>
            <a:endParaRPr lang="en-US" dirty="0"/>
          </a:p>
          <a:p>
            <a:pPr marL="0" indent="0">
              <a:buNone/>
            </a:pPr>
            <a:r>
              <a:rPr lang="en-US" dirty="0"/>
              <a:t>Executive Committee. He just </a:t>
            </a:r>
            <a:r>
              <a:rPr lang="en-US" dirty="0" smtClean="0"/>
              <a:t>ran 			728</a:t>
            </a:r>
            <a:endParaRPr lang="en-US" dirty="0"/>
          </a:p>
          <a:p>
            <a:pPr marL="0" indent="0">
              <a:buNone/>
            </a:pPr>
            <a:r>
              <a:rPr lang="en-US" dirty="0"/>
              <a:t>the place the way he wanted as if you </a:t>
            </a:r>
            <a:r>
              <a:rPr lang="en-US" dirty="0" smtClean="0"/>
              <a:t>		729</a:t>
            </a:r>
            <a:endParaRPr lang="en-US" dirty="0"/>
          </a:p>
          <a:p>
            <a:pPr marL="0" indent="0">
              <a:buNone/>
            </a:pPr>
            <a:r>
              <a:rPr lang="en-US" dirty="0"/>
              <a:t>wasn’t here. Raymond was [conglomerate’s</a:t>
            </a:r>
            <a:r>
              <a:rPr lang="en-US" dirty="0" smtClean="0"/>
              <a:t>] 	730</a:t>
            </a:r>
            <a:endParaRPr lang="en-US" dirty="0"/>
          </a:p>
          <a:p>
            <a:pPr marL="0" indent="0">
              <a:buNone/>
            </a:pPr>
            <a:r>
              <a:rPr lang="en-US" dirty="0"/>
              <a:t>man and he did what he pleased. </a:t>
            </a:r>
            <a:r>
              <a:rPr lang="en-US" dirty="0" smtClean="0"/>
              <a:t>			731</a:t>
            </a:r>
            <a:endParaRPr lang="en-US" dirty="0"/>
          </a:p>
          <a:p>
            <a:pPr marL="0" indent="0">
              <a:buNone/>
            </a:pPr>
            <a:r>
              <a:rPr lang="en-US" dirty="0"/>
              <a:t>I guess you heard this all already </a:t>
            </a:r>
            <a:r>
              <a:rPr lang="en-US" dirty="0" smtClean="0"/>
              <a:t>			732</a:t>
            </a:r>
            <a:endParaRPr lang="en-US" dirty="0"/>
          </a:p>
          <a:p>
            <a:pPr marL="0" indent="0">
              <a:buNone/>
            </a:pPr>
            <a:r>
              <a:rPr lang="en-US" dirty="0"/>
              <a:t>Dave: I heard about the high growth (nodding) </a:t>
            </a:r>
            <a:r>
              <a:rPr lang="en-US" dirty="0" smtClean="0"/>
              <a:t>	733</a:t>
            </a:r>
            <a:endParaRPr lang="en-US" dirty="0"/>
          </a:p>
          <a:p>
            <a:pPr marL="0" indent="0">
              <a:buNone/>
            </a:pPr>
            <a:r>
              <a:rPr lang="en-US" dirty="0"/>
              <a:t>Sam: Yes we picked up San Diego </a:t>
            </a:r>
            <a:r>
              <a:rPr lang="en-US" dirty="0" smtClean="0"/>
              <a:t>			734</a:t>
            </a:r>
            <a:endParaRPr lang="en-US" dirty="0"/>
          </a:p>
          <a:p>
            <a:pPr marL="0" indent="0">
              <a:buNone/>
            </a:pPr>
            <a:r>
              <a:rPr lang="de-DE" dirty="0"/>
              <a:t>Dave: Reno? </a:t>
            </a:r>
            <a:r>
              <a:rPr lang="de-DE" dirty="0" smtClean="0"/>
              <a:t>						735</a:t>
            </a:r>
            <a:endParaRPr lang="de-DE" dirty="0"/>
          </a:p>
          <a:p>
            <a:pPr marL="0" indent="0">
              <a:buNone/>
            </a:pPr>
            <a:r>
              <a:rPr lang="de-DE" dirty="0"/>
              <a:t>Sam: Ed Fox </a:t>
            </a:r>
            <a:r>
              <a:rPr lang="de-DE" dirty="0" err="1"/>
              <a:t>picked</a:t>
            </a:r>
            <a:r>
              <a:rPr lang="de-DE" dirty="0"/>
              <a:t> </a:t>
            </a:r>
            <a:r>
              <a:rPr lang="de-DE" dirty="0" err="1"/>
              <a:t>up</a:t>
            </a:r>
            <a:r>
              <a:rPr lang="de-DE" dirty="0"/>
              <a:t> Reno </a:t>
            </a:r>
            <a:r>
              <a:rPr lang="de-DE" dirty="0" err="1"/>
              <a:t>and</a:t>
            </a:r>
            <a:r>
              <a:rPr lang="de-DE" dirty="0"/>
              <a:t> I </a:t>
            </a:r>
            <a:r>
              <a:rPr lang="de-DE" dirty="0" err="1"/>
              <a:t>guess</a:t>
            </a:r>
            <a:r>
              <a:rPr lang="de-DE" dirty="0"/>
              <a:t> </a:t>
            </a:r>
            <a:r>
              <a:rPr lang="de-DE" dirty="0" smtClean="0"/>
              <a:t>		736</a:t>
            </a:r>
            <a:endParaRPr lang="de-DE" dirty="0"/>
          </a:p>
          <a:p>
            <a:pPr marL="0" indent="0">
              <a:buNone/>
            </a:pPr>
            <a:r>
              <a:rPr lang="de-DE" dirty="0" err="1"/>
              <a:t>you</a:t>
            </a:r>
            <a:r>
              <a:rPr lang="de-DE" dirty="0"/>
              <a:t> </a:t>
            </a:r>
            <a:r>
              <a:rPr lang="de-DE" dirty="0" err="1"/>
              <a:t>heard</a:t>
            </a:r>
            <a:r>
              <a:rPr lang="de-DE" dirty="0"/>
              <a:t> </a:t>
            </a:r>
            <a:r>
              <a:rPr lang="de-DE" dirty="0" err="1"/>
              <a:t>the</a:t>
            </a:r>
            <a:r>
              <a:rPr lang="de-DE" dirty="0"/>
              <a:t> </a:t>
            </a:r>
            <a:r>
              <a:rPr lang="de-DE" dirty="0" err="1"/>
              <a:t>whole</a:t>
            </a:r>
            <a:r>
              <a:rPr lang="de-DE" dirty="0"/>
              <a:t> </a:t>
            </a:r>
            <a:r>
              <a:rPr lang="de-DE" dirty="0" err="1"/>
              <a:t>story</a:t>
            </a:r>
            <a:r>
              <a:rPr lang="de-DE" dirty="0"/>
              <a:t> </a:t>
            </a:r>
            <a:r>
              <a:rPr lang="de-DE" dirty="0" err="1"/>
              <a:t>before</a:t>
            </a:r>
            <a:r>
              <a:rPr lang="de-DE" dirty="0"/>
              <a:t>. </a:t>
            </a:r>
            <a:r>
              <a:rPr lang="de-DE" dirty="0" smtClean="0"/>
              <a:t>			737</a:t>
            </a:r>
            <a:endParaRPr lang="de-DE" dirty="0"/>
          </a:p>
          <a:p>
            <a:pPr marL="0" indent="0">
              <a:buNone/>
            </a:pPr>
            <a:r>
              <a:rPr lang="de-DE" dirty="0" err="1"/>
              <a:t>That’s</a:t>
            </a:r>
            <a:r>
              <a:rPr lang="de-DE" dirty="0"/>
              <a:t> </a:t>
            </a:r>
            <a:r>
              <a:rPr lang="de-DE" dirty="0" err="1"/>
              <a:t>why</a:t>
            </a:r>
            <a:r>
              <a:rPr lang="de-DE" dirty="0"/>
              <a:t> </a:t>
            </a:r>
            <a:r>
              <a:rPr lang="de-DE" dirty="0" err="1"/>
              <a:t>we</a:t>
            </a:r>
            <a:r>
              <a:rPr lang="de-DE" dirty="0"/>
              <a:t> </a:t>
            </a:r>
            <a:r>
              <a:rPr lang="de-DE" dirty="0" err="1"/>
              <a:t>picked</a:t>
            </a:r>
            <a:r>
              <a:rPr lang="de-DE" dirty="0"/>
              <a:t> </a:t>
            </a:r>
            <a:r>
              <a:rPr lang="de-DE" dirty="0" err="1"/>
              <a:t>up</a:t>
            </a:r>
            <a:r>
              <a:rPr lang="de-DE" dirty="0"/>
              <a:t> Reno </a:t>
            </a:r>
            <a:r>
              <a:rPr lang="de-DE" dirty="0" err="1"/>
              <a:t>because</a:t>
            </a:r>
            <a:r>
              <a:rPr lang="de-DE" dirty="0"/>
              <a:t> </a:t>
            </a:r>
            <a:r>
              <a:rPr lang="de-DE" dirty="0" smtClean="0"/>
              <a:t>		738</a:t>
            </a:r>
            <a:endParaRPr lang="de-DE" dirty="0"/>
          </a:p>
          <a:p>
            <a:pPr marL="0" indent="0">
              <a:buNone/>
            </a:pPr>
            <a:r>
              <a:rPr lang="de-DE" dirty="0"/>
              <a:t>Ed Fox </a:t>
            </a:r>
            <a:r>
              <a:rPr lang="de-DE" dirty="0" err="1"/>
              <a:t>had</a:t>
            </a:r>
            <a:r>
              <a:rPr lang="de-DE" dirty="0"/>
              <a:t> </a:t>
            </a:r>
            <a:r>
              <a:rPr lang="de-DE" dirty="0" err="1"/>
              <a:t>that</a:t>
            </a:r>
            <a:r>
              <a:rPr lang="de-DE" dirty="0"/>
              <a:t> </a:t>
            </a:r>
            <a:r>
              <a:rPr lang="de-DE" dirty="0" err="1"/>
              <a:t>with</a:t>
            </a:r>
            <a:r>
              <a:rPr lang="de-DE" dirty="0"/>
              <a:t> </a:t>
            </a:r>
            <a:r>
              <a:rPr lang="de-DE" dirty="0" err="1"/>
              <a:t>his</a:t>
            </a:r>
            <a:r>
              <a:rPr lang="de-DE" dirty="0"/>
              <a:t> </a:t>
            </a:r>
            <a:r>
              <a:rPr lang="de-DE" dirty="0" err="1"/>
              <a:t>father</a:t>
            </a:r>
            <a:r>
              <a:rPr lang="de-DE" dirty="0"/>
              <a:t>. </a:t>
            </a:r>
            <a:r>
              <a:rPr lang="de-DE" dirty="0" err="1"/>
              <a:t>You</a:t>
            </a:r>
            <a:r>
              <a:rPr lang="de-DE" dirty="0"/>
              <a:t> </a:t>
            </a:r>
            <a:r>
              <a:rPr lang="de-DE" dirty="0" smtClean="0"/>
              <a:t>		739</a:t>
            </a:r>
            <a:endParaRPr lang="de-DE" dirty="0"/>
          </a:p>
          <a:p>
            <a:pPr marL="0" indent="0">
              <a:buNone/>
            </a:pPr>
            <a:r>
              <a:rPr lang="pl-PL" dirty="0" err="1"/>
              <a:t>know</a:t>
            </a:r>
            <a:r>
              <a:rPr lang="pl-PL" dirty="0" smtClean="0"/>
              <a:t>.							740</a:t>
            </a:r>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40</a:t>
            </a:fld>
            <a:endParaRPr lang="en-US" dirty="0"/>
          </a:p>
        </p:txBody>
      </p:sp>
      <p:sp>
        <p:nvSpPr>
          <p:cNvPr id="5" name="Date Placeholder 4"/>
          <p:cNvSpPr>
            <a:spLocks noGrp="1"/>
          </p:cNvSpPr>
          <p:nvPr>
            <p:ph type="dt" sz="half" idx="10"/>
          </p:nvPr>
        </p:nvSpPr>
        <p:spPr/>
        <p:txBody>
          <a:bodyPr/>
          <a:lstStyle/>
          <a:p>
            <a:fld id="{F42C8ACB-3ED1-0848-9A92-C03C12CBF0AF}" type="datetime1">
              <a:rPr lang="en-US" smtClean="0"/>
              <a:t>3/23/19</a:t>
            </a:fld>
            <a:endParaRPr lang="en-US"/>
          </a:p>
        </p:txBody>
      </p:sp>
    </p:spTree>
    <p:extLst>
      <p:ext uri="{BB962C8B-B14F-4D97-AF65-F5344CB8AC3E}">
        <p14:creationId xmlns:p14="http://schemas.microsoft.com/office/powerpoint/2010/main" val="56990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1 at 6.0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928932" cy="3912976"/>
          </a:xfrm>
          <a:prstGeom prst="rect">
            <a:avLst/>
          </a:prstGeom>
        </p:spPr>
      </p:pic>
      <p:pic>
        <p:nvPicPr>
          <p:cNvPr id="6" name="Picture 5" descr="Final Cover NO PLANET 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022" y="44216"/>
            <a:ext cx="4270977" cy="3868760"/>
          </a:xfrm>
          <a:prstGeom prst="rect">
            <a:avLst/>
          </a:prstGeom>
        </p:spPr>
      </p:pic>
      <p:sp>
        <p:nvSpPr>
          <p:cNvPr id="2" name="TextBox 1"/>
          <p:cNvSpPr txBox="1"/>
          <p:nvPr/>
        </p:nvSpPr>
        <p:spPr>
          <a:xfrm>
            <a:off x="3928933" y="0"/>
            <a:ext cx="3992089" cy="3847207"/>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b="1" cap="all" dirty="0"/>
          </a:p>
          <a:p>
            <a:pPr algn="ctr"/>
            <a:endParaRPr lang="en-US" dirty="0" smtClean="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400" dirty="0"/>
              <a:t>UK, US, Singapore: World Scientific</a:t>
            </a:r>
          </a:p>
          <a:p>
            <a:pPr algn="ctr"/>
            <a:r>
              <a:rPr lang="en-US" sz="1400" dirty="0"/>
              <a:t>February 21, 2019; Revised March </a:t>
            </a:r>
            <a:r>
              <a:rPr lang="en-US" sz="1400" dirty="0" smtClean="0"/>
              <a:t>19, 2019</a:t>
            </a:r>
            <a:endParaRPr lang="en-US" sz="1400" dirty="0"/>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0" y="3912977"/>
            <a:ext cx="5583949" cy="2945023"/>
          </a:xfrm>
          <a:prstGeom prst="rect">
            <a:avLst/>
          </a:prstGeom>
        </p:spPr>
      </p:pic>
      <p:sp>
        <p:nvSpPr>
          <p:cNvPr id="3" name="Rectangle 2"/>
          <p:cNvSpPr/>
          <p:nvPr/>
        </p:nvSpPr>
        <p:spPr>
          <a:xfrm>
            <a:off x="6095999" y="4855055"/>
            <a:ext cx="6096000" cy="923330"/>
          </a:xfrm>
          <a:prstGeom prst="rect">
            <a:avLst/>
          </a:prstGeom>
        </p:spPr>
        <p:txBody>
          <a:bodyPr>
            <a:spAutoFit/>
          </a:bodyPr>
          <a:lstStyle/>
          <a:p>
            <a:r>
              <a:rPr lang="en-US" b="1" dirty="0" smtClean="0">
                <a:solidFill>
                  <a:schemeClr val="tx1">
                    <a:lumMod val="85000"/>
                    <a:lumOff val="15000"/>
                  </a:schemeClr>
                </a:solidFill>
                <a:hlinkClick r:id="rId6"/>
              </a:rPr>
              <a:t>Download Storytelling Science </a:t>
            </a:r>
            <a:r>
              <a:rPr lang="en-US" b="1" dirty="0">
                <a:solidFill>
                  <a:schemeClr val="tx1">
                    <a:lumMod val="85000"/>
                    <a:lumOff val="15000"/>
                  </a:schemeClr>
                </a:solidFill>
                <a:hlinkClick r:id="rId6"/>
              </a:rPr>
              <a:t>book </a:t>
            </a:r>
            <a:r>
              <a:rPr lang="en-US" b="1" dirty="0">
                <a:solidFill>
                  <a:schemeClr val="tx1">
                    <a:lumMod val="85000"/>
                    <a:lumOff val="15000"/>
                  </a:schemeClr>
                </a:solidFill>
              </a:rPr>
              <a:t>and slides for this presentation at </a:t>
            </a:r>
            <a:r>
              <a:rPr lang="en-US" b="1" dirty="0">
                <a:solidFill>
                  <a:schemeClr val="tx1">
                    <a:lumMod val="85000"/>
                    <a:lumOff val="15000"/>
                  </a:schemeClr>
                </a:solidFill>
                <a:hlinkClick r:id="rId7"/>
              </a:rPr>
              <a:t>https://davidboje.com/Canterbury</a:t>
            </a:r>
            <a:endParaRPr lang="en-US" b="1" dirty="0">
              <a:solidFill>
                <a:schemeClr val="tx1">
                  <a:lumMod val="85000"/>
                  <a:lumOff val="15000"/>
                </a:schemeClr>
              </a:solidFill>
            </a:endParaRPr>
          </a:p>
        </p:txBody>
      </p:sp>
      <p:pic>
        <p:nvPicPr>
          <p:cNvPr id="8" name="Picture 7"/>
          <p:cNvPicPr>
            <a:picLocks noChangeAspect="1"/>
          </p:cNvPicPr>
          <p:nvPr/>
        </p:nvPicPr>
        <p:blipFill>
          <a:blip r:embed="rId8"/>
          <a:stretch>
            <a:fillRect/>
          </a:stretch>
        </p:blipFill>
        <p:spPr>
          <a:xfrm>
            <a:off x="4840111" y="705555"/>
            <a:ext cx="2238190" cy="2255018"/>
          </a:xfrm>
          <a:prstGeom prst="rect">
            <a:avLst/>
          </a:prstGeom>
        </p:spPr>
      </p:pic>
    </p:spTree>
    <p:extLst>
      <p:ext uri="{BB962C8B-B14F-4D97-AF65-F5344CB8AC3E}">
        <p14:creationId xmlns:p14="http://schemas.microsoft.com/office/powerpoint/2010/main" val="2799439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75" y="0"/>
            <a:ext cx="12176449" cy="6858000"/>
          </a:xfrm>
          <a:prstGeom prst="rect">
            <a:avLst/>
          </a:prstGeom>
        </p:spPr>
      </p:pic>
    </p:spTree>
    <p:extLst>
      <p:ext uri="{BB962C8B-B14F-4D97-AF65-F5344CB8AC3E}">
        <p14:creationId xmlns:p14="http://schemas.microsoft.com/office/powerpoint/2010/main" val="38396736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38653518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04" y="0"/>
            <a:ext cx="12154191" cy="6858000"/>
          </a:xfrm>
          <a:prstGeom prst="rect">
            <a:avLst/>
          </a:prstGeom>
        </p:spPr>
      </p:pic>
    </p:spTree>
    <p:extLst>
      <p:ext uri="{BB962C8B-B14F-4D97-AF65-F5344CB8AC3E}">
        <p14:creationId xmlns:p14="http://schemas.microsoft.com/office/powerpoint/2010/main" val="5498766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22863573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63" y="0"/>
            <a:ext cx="12169674" cy="6858000"/>
          </a:xfrm>
          <a:prstGeom prst="rect">
            <a:avLst/>
          </a:prstGeom>
        </p:spPr>
      </p:pic>
    </p:spTree>
    <p:extLst>
      <p:ext uri="{BB962C8B-B14F-4D97-AF65-F5344CB8AC3E}">
        <p14:creationId xmlns:p14="http://schemas.microsoft.com/office/powerpoint/2010/main" val="269166028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2657</TotalTime>
  <Words>1540</Words>
  <Application>Microsoft Macintosh PowerPoint</Application>
  <PresentationFormat>Custom</PresentationFormat>
  <Paragraphs>206</Paragraphs>
  <Slides>41</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Ion</vt:lpstr>
      <vt:lpstr>Document</vt:lpstr>
      <vt:lpstr>Interpreting Your Data With Self Correcting Storytelling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Boje, 2001 Narrative Deconstruction</vt:lpstr>
      <vt:lpstr>How to Research the Fresh Water Replenishment STORYTELLING Claims of Coca Cola?</vt:lpstr>
      <vt:lpstr>FOR EVERY DROP OF WATER WE USE, WE GIVE ONE BACK  </vt:lpstr>
      <vt:lpstr>Coca Cola says “Water  We aim to give back the amount of water used in our finished beverages to replenish communities and nature”  SOURCE</vt:lpstr>
      <vt:lpstr>How does Coke Replenish 65.5 billion gallons of Fresh Water? </vt:lpstr>
      <vt:lpstr>Coke Business ‘Water’-Storytelling</vt:lpstr>
      <vt:lpstr>Coke Storytelling Statements</vt:lpstr>
      <vt:lpstr>The Farmers Side of The Drip Story</vt:lpstr>
      <vt:lpstr>Take aways</vt:lpstr>
      <vt:lpstr>Coca-Cola Storytelling claims need fact checking for Stupidity</vt:lpstr>
      <vt:lpstr>Water is an ensemble of three multiplicities: </vt:lpstr>
      <vt:lpstr>Stories-As-Texts Research  </vt:lpstr>
      <vt:lpstr>Stories-As-Performance (only) </vt:lpstr>
      <vt:lpstr>lines 846-54,  story details are so terse that, at first glance, there may not appear to be a story at all.   Indeed in Gabriel (2000) this story does not fulfill the narrative contract  Czarniawska (2004) would say its not an emplotment, because it is not a Beginning, Middle, End telling and strong corporate cultures have petrified narrative plots</vt:lpstr>
      <vt:lpstr>Boje 2001: 126</vt:lpstr>
      <vt:lpstr>S1: Goldco Founding Story – part 1  </vt:lpstr>
      <vt:lpstr>Continued</vt:lpstr>
      <vt:lpstr>RENO BRANCH STORY</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David Boje</cp:lastModifiedBy>
  <cp:revision>104</cp:revision>
  <cp:lastPrinted>2019-03-20T11:41:03Z</cp:lastPrinted>
  <dcterms:created xsi:type="dcterms:W3CDTF">2019-03-19T04:49:56Z</dcterms:created>
  <dcterms:modified xsi:type="dcterms:W3CDTF">2019-03-22T18:46:43Z</dcterms:modified>
</cp:coreProperties>
</file>