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sldIdLst>
    <p:sldId id="352" r:id="rId2"/>
    <p:sldId id="362" r:id="rId3"/>
    <p:sldId id="359" r:id="rId4"/>
    <p:sldId id="356" r:id="rId5"/>
    <p:sldId id="358" r:id="rId6"/>
    <p:sldId id="357" r:id="rId7"/>
    <p:sldId id="360" r:id="rId8"/>
    <p:sldId id="361" r:id="rId9"/>
    <p:sldId id="351" r:id="rId10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15" autoAdjust="0"/>
    <p:restoredTop sz="98633" autoAdjust="0"/>
  </p:normalViewPr>
  <p:slideViewPr>
    <p:cSldViewPr snapToGrid="0">
      <p:cViewPr>
        <p:scale>
          <a:sx n="90" d="100"/>
          <a:sy n="90" d="100"/>
        </p:scale>
        <p:origin x="-312" y="208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4" cy="513508"/>
          </a:xfrm>
          <a:prstGeom prst="rect">
            <a:avLst/>
          </a:prstGeom>
        </p:spPr>
        <p:txBody>
          <a:bodyPr vert="horz" lIns="99039" tIns="49520" rIns="99039" bIns="49520" rtlCol="0"/>
          <a:lstStyle>
            <a:lvl1pPr algn="l">
              <a:defRPr sz="13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4" cy="513508"/>
          </a:xfrm>
          <a:prstGeom prst="rect">
            <a:avLst/>
          </a:prstGeom>
        </p:spPr>
        <p:txBody>
          <a:bodyPr vert="horz" lIns="99039" tIns="49520" rIns="99039" bIns="49520" rtlCol="0"/>
          <a:lstStyle>
            <a:lvl1pPr algn="r">
              <a:defRPr sz="1300"/>
            </a:lvl1pPr>
          </a:lstStyle>
          <a:p>
            <a:fld id="{C4B4CD73-16C9-4BF6-ABCF-68917D5484C5}" type="datetimeFigureOut">
              <a:rPr lang="en-NZ" smtClean="0"/>
              <a:t>3/26/19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7275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9" tIns="49520" rIns="99039" bIns="495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</p:spPr>
        <p:txBody>
          <a:bodyPr vert="horz" lIns="99039" tIns="49520" rIns="99039" bIns="495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4" cy="513507"/>
          </a:xfrm>
          <a:prstGeom prst="rect">
            <a:avLst/>
          </a:prstGeom>
        </p:spPr>
        <p:txBody>
          <a:bodyPr vert="horz" lIns="99039" tIns="49520" rIns="99039" bIns="49520" rtlCol="0" anchor="b"/>
          <a:lstStyle>
            <a:lvl1pPr algn="l">
              <a:defRPr sz="13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4" cy="513507"/>
          </a:xfrm>
          <a:prstGeom prst="rect">
            <a:avLst/>
          </a:prstGeom>
        </p:spPr>
        <p:txBody>
          <a:bodyPr vert="horz" lIns="99039" tIns="49520" rIns="99039" bIns="49520" rtlCol="0" anchor="b"/>
          <a:lstStyle>
            <a:lvl1pPr algn="r">
              <a:defRPr sz="1300"/>
            </a:lvl1pPr>
          </a:lstStyle>
          <a:p>
            <a:fld id="{E0B34011-CC24-4AA9-A287-67993316E01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50901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500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353F7-A395-4879-B779-E82E4BB9973F}" type="datetimeFigureOut">
              <a:rPr lang="en-NZ" smtClean="0"/>
              <a:t>3/26/19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E1224-223A-43F2-AF35-F89108073E0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25583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353F7-A395-4879-B779-E82E4BB9973F}" type="datetimeFigureOut">
              <a:rPr lang="en-NZ" smtClean="0"/>
              <a:t>3/26/19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E1224-223A-43F2-AF35-F89108073E0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67514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353F7-A395-4879-B779-E82E4BB9973F}" type="datetimeFigureOut">
              <a:rPr lang="en-NZ" smtClean="0"/>
              <a:t>3/26/19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E1224-223A-43F2-AF35-F89108073E0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04455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353F7-A395-4879-B779-E82E4BB9973F}" type="datetimeFigureOut">
              <a:rPr lang="en-NZ" smtClean="0"/>
              <a:t>3/26/19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E1224-223A-43F2-AF35-F89108073E0B}" type="slidenum">
              <a:rPr lang="en-NZ" smtClean="0"/>
              <a:t>‹#›</a:t>
            </a:fld>
            <a:endParaRPr lang="en-NZ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9584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353F7-A395-4879-B779-E82E4BB9973F}" type="datetimeFigureOut">
              <a:rPr lang="en-NZ" smtClean="0"/>
              <a:t>3/26/19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E1224-223A-43F2-AF35-F89108073E0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70588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353F7-A395-4879-B779-E82E4BB9973F}" type="datetimeFigureOut">
              <a:rPr lang="en-NZ" smtClean="0"/>
              <a:t>3/26/19</a:t>
            </a:fld>
            <a:endParaRPr lang="en-N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E1224-223A-43F2-AF35-F89108073E0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95177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353F7-A395-4879-B779-E82E4BB9973F}" type="datetimeFigureOut">
              <a:rPr lang="en-NZ" smtClean="0"/>
              <a:t>3/26/19</a:t>
            </a:fld>
            <a:endParaRPr lang="en-N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E1224-223A-43F2-AF35-F89108073E0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58325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353F7-A395-4879-B779-E82E4BB9973F}" type="datetimeFigureOut">
              <a:rPr lang="en-NZ" smtClean="0"/>
              <a:t>3/26/19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E1224-223A-43F2-AF35-F89108073E0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371702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353F7-A395-4879-B779-E82E4BB9973F}" type="datetimeFigureOut">
              <a:rPr lang="en-NZ" smtClean="0"/>
              <a:t>3/26/19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E1224-223A-43F2-AF35-F89108073E0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58781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353F7-A395-4879-B779-E82E4BB9973F}" type="datetimeFigureOut">
              <a:rPr lang="en-NZ" smtClean="0"/>
              <a:t>3/26/19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E1224-223A-43F2-AF35-F89108073E0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89551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353F7-A395-4879-B779-E82E4BB9973F}" type="datetimeFigureOut">
              <a:rPr lang="en-NZ" smtClean="0"/>
              <a:t>3/26/19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E1224-223A-43F2-AF35-F89108073E0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16522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353F7-A395-4879-B779-E82E4BB9973F}" type="datetimeFigureOut">
              <a:rPr lang="en-NZ" smtClean="0"/>
              <a:t>3/26/19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E1224-223A-43F2-AF35-F89108073E0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24463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353F7-A395-4879-B779-E82E4BB9973F}" type="datetimeFigureOut">
              <a:rPr lang="en-NZ" smtClean="0"/>
              <a:t>3/26/19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E1224-223A-43F2-AF35-F89108073E0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78091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353F7-A395-4879-B779-E82E4BB9973F}" type="datetimeFigureOut">
              <a:rPr lang="en-NZ" smtClean="0"/>
              <a:t>3/26/19</a:t>
            </a:fld>
            <a:endParaRPr lang="en-N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E1224-223A-43F2-AF35-F89108073E0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98857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353F7-A395-4879-B779-E82E4BB9973F}" type="datetimeFigureOut">
              <a:rPr lang="en-NZ" smtClean="0"/>
              <a:t>3/26/19</a:t>
            </a:fld>
            <a:endParaRPr lang="en-N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E1224-223A-43F2-AF35-F89108073E0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65253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353F7-A395-4879-B779-E82E4BB9973F}" type="datetimeFigureOut">
              <a:rPr lang="en-NZ" smtClean="0"/>
              <a:t>3/26/19</a:t>
            </a:fld>
            <a:endParaRPr lang="en-N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E1224-223A-43F2-AF35-F89108073E0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83940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353F7-A395-4879-B779-E82E4BB9973F}" type="datetimeFigureOut">
              <a:rPr lang="en-NZ" smtClean="0"/>
              <a:t>3/26/19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E1224-223A-43F2-AF35-F89108073E0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59723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76353F7-A395-4879-B779-E82E4BB9973F}" type="datetimeFigureOut">
              <a:rPr lang="en-NZ" smtClean="0"/>
              <a:t>3/26/19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E1224-223A-43F2-AF35-F89108073E0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049176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dropbox.com/sh/bd297r9f6lhgjeh/AAChF7KdZH7hvz3aGIySrTJwa?dl=0" TargetMode="External"/><Relationship Id="rId3" Type="http://schemas.openxmlformats.org/officeDocument/2006/relationships/hyperlink" Target="https://davidboje.com/Canterbury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hyperlink" Target="https://www.dropbox.com/sh/bd297r9f6lhgjeh/AAChF7KdZH7hvz3aGIySrTJwa?dl=0" TargetMode="External"/><Relationship Id="rId7" Type="http://schemas.openxmlformats.org/officeDocument/2006/relationships/hyperlink" Target="https://davidboje.com/Canterbury" TargetMode="External"/><Relationship Id="rId8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723" y="0"/>
            <a:ext cx="10363200" cy="1470025"/>
          </a:xfrm>
        </p:spPr>
        <p:txBody>
          <a:bodyPr>
            <a:noAutofit/>
          </a:bodyPr>
          <a:lstStyle/>
          <a:p>
            <a:r>
              <a:rPr lang="en-US" sz="4800" dirty="0" smtClean="0"/>
              <a:t>Conversational ‘storytelling’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4505" y="2133600"/>
            <a:ext cx="85344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March </a:t>
            </a:r>
            <a:r>
              <a:rPr lang="en-US" dirty="0" smtClean="0"/>
              <a:t>26 </a:t>
            </a:r>
            <a:r>
              <a:rPr lang="en-US" dirty="0" smtClean="0"/>
              <a:t>2019</a:t>
            </a:r>
          </a:p>
          <a:p>
            <a:r>
              <a:rPr lang="en-US" dirty="0" smtClean="0"/>
              <a:t>University of Canterbury</a:t>
            </a:r>
          </a:p>
          <a:p>
            <a:r>
              <a:rPr lang="en-US" dirty="0" smtClean="0"/>
              <a:t>David </a:t>
            </a:r>
            <a:r>
              <a:rPr lang="en-US" dirty="0" smtClean="0"/>
              <a:t>Boje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5999" y="485505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Download Storytelling Science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book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and slides for this presentation at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https://davidboje.com/Canterbury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015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Conversational Storytelling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Is BOTH/AND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Dialogical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Dialectical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HOW?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Co-Inquiry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Co-Sharing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Together Problem-Solving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Back and Forth Storytelling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1914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Hawthorne Studies -</a:t>
            </a:r>
            <a:r>
              <a:rPr lang="en-US" dirty="0" smtClean="0"/>
              <a:t>July </a:t>
            </a:r>
            <a:r>
              <a:rPr lang="en-US" dirty="0"/>
              <a:t>of 1929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After 1600 interviews, changed their method from semi-structured &amp; structured interviews, called the ‘direct approach to questioning’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b="1" dirty="0" smtClean="0"/>
              <a:t>Changed to: ‘indirect approach’ people told their accounts and stories, </a:t>
            </a:r>
          </a:p>
          <a:p>
            <a:pPr marL="0" indent="0">
              <a:buNone/>
            </a:pPr>
            <a:r>
              <a:rPr lang="en-US" sz="2800" b="1" dirty="0" smtClean="0"/>
              <a:t>without interruption, </a:t>
            </a:r>
          </a:p>
          <a:p>
            <a:pPr marL="0" indent="0">
              <a:buNone/>
            </a:pPr>
            <a:r>
              <a:rPr lang="en-US" sz="2800" b="1" dirty="0" smtClean="0"/>
              <a:t>without trying to herd the [</a:t>
            </a:r>
            <a:r>
              <a:rPr lang="en-US" sz="2800" b="1" i="1" dirty="0" smtClean="0"/>
              <a:t>storyteller</a:t>
            </a:r>
            <a:r>
              <a:rPr lang="en-US" sz="2800" b="1" dirty="0" smtClean="0"/>
              <a:t>] back so some a priori topics and sub-topics</a:t>
            </a:r>
            <a:r>
              <a:rPr lang="en-US" sz="2800" dirty="0" smtClean="0"/>
              <a:t> </a:t>
            </a:r>
            <a:r>
              <a:rPr lang="en-US" dirty="0" smtClean="0"/>
              <a:t>(Roethlisberger, Dickson, &amp; Wright: 1939: 203).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684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Freire (1970/2000) </a:t>
            </a:r>
            <a:r>
              <a:rPr lang="en-US" dirty="0" smtClean="0"/>
              <a:t>theory of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anti-dialogical </a:t>
            </a:r>
            <a:r>
              <a:rPr lang="en-US" dirty="0" smtClean="0"/>
              <a:t>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sz="5400" dirty="0" smtClean="0"/>
              <a:t>Conquest</a:t>
            </a:r>
            <a:endParaRPr lang="en-US" sz="5400" dirty="0"/>
          </a:p>
          <a:p>
            <a:pPr marL="457200" lvl="0" indent="-457200">
              <a:buFont typeface="+mj-lt"/>
              <a:buAutoNum type="arabicPeriod"/>
            </a:pPr>
            <a:r>
              <a:rPr lang="en-US" sz="5400" dirty="0"/>
              <a:t>Divide and rule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5400" dirty="0"/>
              <a:t>Manipulation, and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5400" dirty="0"/>
              <a:t>Cultural invasion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639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 </a:t>
            </a:r>
            <a:r>
              <a:rPr lang="en-US" dirty="0"/>
              <a:t>of dialogical </a:t>
            </a:r>
            <a:r>
              <a:rPr lang="en-US" dirty="0" smtClean="0"/>
              <a:t>action </a:t>
            </a:r>
            <a:r>
              <a:rPr lang="en-US" dirty="0"/>
              <a:t>characteristics: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5400" dirty="0" smtClean="0"/>
              <a:t>Cooperation</a:t>
            </a:r>
            <a:endParaRPr lang="en-US" sz="5400" dirty="0"/>
          </a:p>
          <a:p>
            <a:pPr marL="457200" lvl="0" indent="-457200">
              <a:buFont typeface="+mj-lt"/>
              <a:buAutoNum type="arabicPeriod"/>
            </a:pPr>
            <a:r>
              <a:rPr lang="en-US" sz="5400" dirty="0"/>
              <a:t>Unity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5400" dirty="0"/>
              <a:t>Organization, and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5400" dirty="0"/>
              <a:t>Cultural synthesis</a:t>
            </a:r>
            <a:r>
              <a:rPr lang="en-US" sz="5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06256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1" y="142274"/>
            <a:ext cx="10117666" cy="690282"/>
          </a:xfrm>
        </p:spPr>
        <p:txBody>
          <a:bodyPr/>
          <a:lstStyle/>
          <a:p>
            <a:r>
              <a:rPr lang="en-US" sz="2800" b="1" i="1" dirty="0"/>
              <a:t>Conscientização and relation of anti-dialectical and anti-dialogical to their opposite 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0302993"/>
              </p:ext>
            </p:extLst>
          </p:nvPr>
        </p:nvGraphicFramePr>
        <p:xfrm>
          <a:off x="338667" y="1188156"/>
          <a:ext cx="11415889" cy="5669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Document" r:id="rId3" imgW="5664200" imgH="5638800" progId="Word.Document.12">
                  <p:embed/>
                </p:oleObj>
              </mc:Choice>
              <mc:Fallback>
                <p:oleObj name="Document" r:id="rId3" imgW="5664200" imgH="5638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8667" y="1188156"/>
                        <a:ext cx="11415889" cy="56698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614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1: Storytelling Conversation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400" dirty="0" smtClean="0"/>
              <a:t>Pick Partner you know least in room</a:t>
            </a:r>
          </a:p>
          <a:p>
            <a:pPr marL="457200" indent="-457200">
              <a:buAutoNum type="arabicPeriod"/>
            </a:pPr>
            <a:r>
              <a:rPr lang="en-US" sz="2400" b="1" dirty="0" smtClean="0"/>
              <a:t>Share experience of BEST CONVERSATION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For each story you hear, take a turn and share your story back</a:t>
            </a:r>
          </a:p>
          <a:p>
            <a:pPr marL="457200" indent="-457200">
              <a:buFont typeface="Wingdings 3" charset="2"/>
              <a:buAutoNum type="arabicPeriod"/>
            </a:pPr>
            <a:r>
              <a:rPr lang="en-US" sz="2400" dirty="0"/>
              <a:t>At least once share a counter-story to their </a:t>
            </a:r>
            <a:r>
              <a:rPr lang="en-US" sz="2400" dirty="0" smtClean="0"/>
              <a:t>story</a:t>
            </a:r>
          </a:p>
          <a:p>
            <a:pPr marL="457200" indent="-457200">
              <a:buFont typeface="Wingdings 3" charset="2"/>
              <a:buAutoNum type="arabicPeriod"/>
            </a:pPr>
            <a:r>
              <a:rPr lang="en-US" sz="2400" dirty="0"/>
              <a:t>Write verbatim notes as you listen to each </a:t>
            </a:r>
            <a:r>
              <a:rPr lang="en-US" sz="2400" dirty="0" smtClean="0"/>
              <a:t>other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After the conversation is done, write up your critical reflections of your own storytelling, and your partner’s storytelling</a:t>
            </a:r>
          </a:p>
          <a:p>
            <a:pPr marL="457200" indent="-4572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697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2: Storytelling Conversation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400" dirty="0" smtClean="0"/>
              <a:t>Pick new Partner you know least in room</a:t>
            </a:r>
          </a:p>
          <a:p>
            <a:pPr marL="457200" indent="-457200">
              <a:buAutoNum type="arabicPeriod"/>
            </a:pPr>
            <a:r>
              <a:rPr lang="en-US" sz="2400" b="1" dirty="0" smtClean="0"/>
              <a:t>Share experience of WORST CONVERSATION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For each story you hear, take a turn and share your story back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At least once express a counter-story</a:t>
            </a:r>
          </a:p>
          <a:p>
            <a:pPr marL="457200" indent="-457200">
              <a:buFont typeface="Wingdings 3" charset="2"/>
              <a:buAutoNum type="arabicPeriod"/>
            </a:pPr>
            <a:r>
              <a:rPr lang="en-US" sz="2400" dirty="0"/>
              <a:t>Write verbatim notes as you listen to each </a:t>
            </a:r>
            <a:r>
              <a:rPr lang="en-US" sz="2400" dirty="0" smtClean="0"/>
              <a:t>other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After the conversation is done, write up your critical reflections of your own storytelling, and your partner’s storytelling</a:t>
            </a:r>
          </a:p>
          <a:p>
            <a:pPr marL="457200" indent="-4572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838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9-02-21 at 6.04.2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928932" cy="3912976"/>
          </a:xfrm>
          <a:prstGeom prst="rect">
            <a:avLst/>
          </a:prstGeom>
        </p:spPr>
      </p:pic>
      <p:pic>
        <p:nvPicPr>
          <p:cNvPr id="6" name="Picture 5" descr="Final Cover NO PLANET 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022" y="44216"/>
            <a:ext cx="4270977" cy="38687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28933" y="0"/>
            <a:ext cx="3992089" cy="3847207"/>
          </a:xfrm>
          <a:prstGeom prst="rect">
            <a:avLst/>
          </a:prstGeom>
          <a:solidFill>
            <a:srgbClr val="008000"/>
          </a:solidFill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cap="all" dirty="0"/>
              <a:t>Storytelling Science and Your </a:t>
            </a:r>
            <a:r>
              <a:rPr lang="en-US" b="1" cap="all" dirty="0" smtClean="0"/>
              <a:t>Dissertation</a:t>
            </a:r>
          </a:p>
          <a:p>
            <a:pPr algn="ctr"/>
            <a:endParaRPr lang="en-US" b="1" cap="all" dirty="0"/>
          </a:p>
          <a:p>
            <a:pPr algn="ctr"/>
            <a:endParaRPr lang="en-US" b="1" cap="all" dirty="0" smtClean="0"/>
          </a:p>
          <a:p>
            <a:pPr algn="ctr"/>
            <a:endParaRPr lang="en-US" b="1" cap="all" dirty="0" smtClean="0"/>
          </a:p>
          <a:p>
            <a:pPr algn="ctr"/>
            <a:endParaRPr lang="en-US" b="1" cap="all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David </a:t>
            </a:r>
            <a:r>
              <a:rPr lang="en-US" dirty="0"/>
              <a:t>M. Boje &amp; Grace Ann Rosile</a:t>
            </a:r>
          </a:p>
          <a:p>
            <a:pPr algn="ctr"/>
            <a:r>
              <a:rPr lang="en-US" sz="1400" dirty="0"/>
              <a:t>UK, US, Singapore: World Scientific</a:t>
            </a:r>
          </a:p>
          <a:p>
            <a:pPr algn="ctr"/>
            <a:r>
              <a:rPr lang="en-US" sz="1400" dirty="0"/>
              <a:t>February 21, 2019; Revised March </a:t>
            </a:r>
            <a:r>
              <a:rPr lang="en-US" sz="1400" dirty="0" smtClean="0"/>
              <a:t>19, 2019</a:t>
            </a:r>
            <a:endParaRPr lang="en-US" sz="1400" dirty="0"/>
          </a:p>
        </p:txBody>
      </p:sp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12977"/>
            <a:ext cx="5583949" cy="294502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5999" y="485505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6"/>
              </a:rPr>
              <a:t>Download Storytelling Science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hlinkClick r:id="rId6"/>
              </a:rPr>
              <a:t>book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and slides for this presentation at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hlinkClick r:id="rId7"/>
              </a:rPr>
              <a:t>https://davidboje.com/Canterbury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40111" y="705555"/>
            <a:ext cx="2238190" cy="225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43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2722</TotalTime>
  <Words>363</Words>
  <Application>Microsoft Macintosh PowerPoint</Application>
  <PresentationFormat>Custom</PresentationFormat>
  <Paragraphs>61</Paragraphs>
  <Slides>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Ion</vt:lpstr>
      <vt:lpstr>Microsoft Word Document</vt:lpstr>
      <vt:lpstr>Conversational ‘storytelling’</vt:lpstr>
      <vt:lpstr>Conversational Storytelling</vt:lpstr>
      <vt:lpstr>Hawthorne Studies -July of 1929</vt:lpstr>
      <vt:lpstr>Freire (1970/2000) theory of  anti-dialogical action</vt:lpstr>
      <vt:lpstr>Theory of dialogical action characteristics:  </vt:lpstr>
      <vt:lpstr>Conscientização and relation of anti-dialectical and anti-dialogical to their opposite </vt:lpstr>
      <vt:lpstr>Round 1: Storytelling Conversation</vt:lpstr>
      <vt:lpstr>Round 2: Storytelling Conversation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</dc:creator>
  <cp:lastModifiedBy>David Boje</cp:lastModifiedBy>
  <cp:revision>112</cp:revision>
  <cp:lastPrinted>2019-03-20T11:41:03Z</cp:lastPrinted>
  <dcterms:created xsi:type="dcterms:W3CDTF">2019-03-19T04:49:56Z</dcterms:created>
  <dcterms:modified xsi:type="dcterms:W3CDTF">2019-03-26T00:09:54Z</dcterms:modified>
</cp:coreProperties>
</file>