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Lst>
  <p:notesMasterIdLst>
    <p:notesMasterId r:id="rId38"/>
  </p:notesMasterIdLst>
  <p:sldIdLst>
    <p:sldId id="256" r:id="rId2"/>
    <p:sldId id="257" r:id="rId3"/>
    <p:sldId id="258" r:id="rId4"/>
    <p:sldId id="259" r:id="rId5"/>
    <p:sldId id="289" r:id="rId6"/>
    <p:sldId id="260" r:id="rId7"/>
    <p:sldId id="261" r:id="rId8"/>
    <p:sldId id="262" r:id="rId9"/>
    <p:sldId id="290"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91" r:id="rId36"/>
    <p:sldId id="288"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8" d="100"/>
          <a:sy n="98" d="100"/>
        </p:scale>
        <p:origin x="-1104"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786301-6B5C-904E-835F-8C7E871A42ED}" type="datetimeFigureOut">
              <a:rPr lang="en-US" smtClean="0"/>
              <a:t>5/12/18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18BBF7-DAD3-7A4F-B9C8-AC74CEEC0095}" type="slidenum">
              <a:rPr lang="en-US" smtClean="0"/>
              <a:t>‹#›</a:t>
            </a:fld>
            <a:endParaRPr lang="en-US"/>
          </a:p>
        </p:txBody>
      </p:sp>
    </p:spTree>
    <p:extLst>
      <p:ext uri="{BB962C8B-B14F-4D97-AF65-F5344CB8AC3E}">
        <p14:creationId xmlns:p14="http://schemas.microsoft.com/office/powerpoint/2010/main" val="410152104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2</a:t>
            </a:fld>
            <a:endParaRPr lang="en-US" dirty="0"/>
          </a:p>
        </p:txBody>
      </p:sp>
    </p:spTree>
    <p:extLst>
      <p:ext uri="{BB962C8B-B14F-4D97-AF65-F5344CB8AC3E}">
        <p14:creationId xmlns:p14="http://schemas.microsoft.com/office/powerpoint/2010/main" val="3058472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grist.org</a:t>
            </a:r>
            <a:r>
              <a:rPr lang="en-US" dirty="0" smtClean="0"/>
              <a:t>/briefly/renewables-now-provide-a-quarter-of-the-worlds-power/</a:t>
            </a:r>
            <a:endParaRPr lang="en-US" dirty="0"/>
          </a:p>
        </p:txBody>
      </p:sp>
      <p:sp>
        <p:nvSpPr>
          <p:cNvPr id="4" name="Slide Number Placeholder 3"/>
          <p:cNvSpPr>
            <a:spLocks noGrp="1"/>
          </p:cNvSpPr>
          <p:nvPr>
            <p:ph type="sldNum" sz="quarter" idx="10"/>
          </p:nvPr>
        </p:nvSpPr>
        <p:spPr/>
        <p:txBody>
          <a:bodyPr/>
          <a:lstStyle/>
          <a:p>
            <a:fld id="{E918BBF7-DAD3-7A4F-B9C8-AC74CEEC0095}" type="slidenum">
              <a:rPr lang="en-US" smtClean="0"/>
              <a:t>9</a:t>
            </a:fld>
            <a:endParaRPr lang="en-US"/>
          </a:p>
        </p:txBody>
      </p:sp>
    </p:spTree>
    <p:extLst>
      <p:ext uri="{BB962C8B-B14F-4D97-AF65-F5344CB8AC3E}">
        <p14:creationId xmlns:p14="http://schemas.microsoft.com/office/powerpoint/2010/main" val="2939508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4A9DC2-25B1-ED49-BF3F-9E95504A2C49}" type="slidenum">
              <a:rPr lang="en-US" smtClean="0"/>
              <a:t>16</a:t>
            </a:fld>
            <a:endParaRPr lang="en-US" dirty="0"/>
          </a:p>
        </p:txBody>
      </p:sp>
    </p:spTree>
    <p:extLst>
      <p:ext uri="{BB962C8B-B14F-4D97-AF65-F5344CB8AC3E}">
        <p14:creationId xmlns:p14="http://schemas.microsoft.com/office/powerpoint/2010/main" val="276038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a:t>
            </a:r>
            <a:r>
              <a:rPr lang="en-US" baseline="30000" dirty="0" smtClean="0"/>
              <a:t>nd</a:t>
            </a:r>
            <a:r>
              <a:rPr lang="en-US" dirty="0" smtClean="0"/>
              <a:t> picture http://www.dailymail.co.uk/news/article-3280872/iPhone-mineral-miners-Africa-use-bare-hands-coltan.html</a:t>
            </a:r>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19</a:t>
            </a:fld>
            <a:endParaRPr lang="en-US" dirty="0"/>
          </a:p>
        </p:txBody>
      </p:sp>
    </p:spTree>
    <p:extLst>
      <p:ext uri="{BB962C8B-B14F-4D97-AF65-F5344CB8AC3E}">
        <p14:creationId xmlns:p14="http://schemas.microsoft.com/office/powerpoint/2010/main" val="2359940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See Vinnarei &amp; Laine (2017) The moral mechanism of counter accounts: The case of industrial animal production. Accounting Organizations and Society. Vol. 57:</a:t>
            </a:r>
            <a:r>
              <a:rPr lang="en-US" baseline="0" dirty="0" smtClean="0"/>
              <a:t> 1-17. </a:t>
            </a:r>
            <a:endParaRPr lang="en-US" dirty="0" smtClean="0"/>
          </a:p>
          <a:p>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24</a:t>
            </a:fld>
            <a:endParaRPr lang="en-US" dirty="0"/>
          </a:p>
        </p:txBody>
      </p:sp>
    </p:spTree>
    <p:extLst>
      <p:ext uri="{BB962C8B-B14F-4D97-AF65-F5344CB8AC3E}">
        <p14:creationId xmlns:p14="http://schemas.microsoft.com/office/powerpoint/2010/main" val="2562829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32302E-E448-C647-8856-BE8D1319CC4D}" type="slidenum">
              <a:rPr lang="en-US" smtClean="0"/>
              <a:t>29</a:t>
            </a:fld>
            <a:endParaRPr lang="en-US" dirty="0"/>
          </a:p>
        </p:txBody>
      </p:sp>
    </p:spTree>
    <p:extLst>
      <p:ext uri="{BB962C8B-B14F-4D97-AF65-F5344CB8AC3E}">
        <p14:creationId xmlns:p14="http://schemas.microsoft.com/office/powerpoint/2010/main" val="3603194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571500" y="1676401"/>
            <a:ext cx="8001000" cy="2424766"/>
          </a:xfrm>
        </p:spPr>
        <p:txBody>
          <a:bodyPr anchor="b" anchorCtr="0">
            <a:noAutofit/>
          </a:bodyPr>
          <a:lstStyle>
            <a:lvl1pPr>
              <a:defRPr sz="5600">
                <a:solidFill>
                  <a:schemeClr val="tx1"/>
                </a:solidFill>
              </a:defRPr>
            </a:lvl1pPr>
          </a:lstStyle>
          <a:p>
            <a:r>
              <a:rPr lang="en-US" smtClean="0"/>
              <a:t>Click to edit Master title style</a:t>
            </a:r>
            <a:endParaRPr/>
          </a:p>
        </p:txBody>
      </p:sp>
      <p:sp>
        <p:nvSpPr>
          <p:cNvPr id="3" name="Subtitle 2"/>
          <p:cNvSpPr>
            <a:spLocks noGrp="1"/>
          </p:cNvSpPr>
          <p:nvPr>
            <p:ph type="subTitle" idx="1"/>
          </p:nvPr>
        </p:nvSpPr>
        <p:spPr>
          <a:xfrm>
            <a:off x="571500" y="4419600"/>
            <a:ext cx="8001000" cy="1219200"/>
          </a:xfrm>
        </p:spPr>
        <p:txBody>
          <a:bodyPr/>
          <a:lstStyle>
            <a:lvl1pPr marL="0" indent="0" algn="ctr">
              <a:spcAft>
                <a:spcPts val="0"/>
              </a:spcAft>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B7C3F878-F5E8-489B-AC8A-64F2A7E22C28}" type="datetimeFigureOut">
              <a:rPr lang="en-US" smtClean="0"/>
              <a:pPr/>
              <a:t>5/12/18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pic>
        <p:nvPicPr>
          <p:cNvPr id="9" name="Picture 8" descr="standardRule.png"/>
          <p:cNvPicPr>
            <a:picLocks noChangeAspect="1"/>
          </p:cNvPicPr>
          <p:nvPr/>
        </p:nvPicPr>
        <p:blipFill>
          <a:blip r:embed="rId3"/>
          <a:stretch>
            <a:fillRect/>
          </a:stretch>
        </p:blipFill>
        <p:spPr>
          <a:xfrm>
            <a:off x="2705100" y="4191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434609"/>
            <a:ext cx="3749040" cy="1709928"/>
          </a:xfrm>
        </p:spPr>
        <p:txBody>
          <a:bodyPr vert="horz" lIns="91440" tIns="45720" rIns="91440" bIns="45720" rtlCol="0" anchor="b">
            <a:noAutofit/>
          </a:bodyPr>
          <a:lstStyle>
            <a:lvl1pPr algn="ctr" defTabSz="914400" rtl="0" eaLnBrk="1" latinLnBrk="0" hangingPunct="1">
              <a:spcBef>
                <a:spcPct val="0"/>
              </a:spcBef>
              <a:buNone/>
              <a:defRPr sz="3600" b="0" kern="1200">
                <a:solidFill>
                  <a:schemeClr val="tx1"/>
                </a:solidFill>
                <a:latin typeface="+mj-lt"/>
                <a:ea typeface="+mj-ea"/>
                <a:cs typeface="+mj-cs"/>
              </a:defRPr>
            </a:lvl1pPr>
          </a:lstStyle>
          <a:p>
            <a:r>
              <a:rPr lang="en-US" smtClean="0"/>
              <a:t>Click to edit Master title style</a:t>
            </a:r>
            <a:endParaRPr/>
          </a:p>
        </p:txBody>
      </p:sp>
      <p:sp>
        <p:nvSpPr>
          <p:cNvPr id="4" name="Text Placeholder 3"/>
          <p:cNvSpPr>
            <a:spLocks noGrp="1"/>
          </p:cNvSpPr>
          <p:nvPr>
            <p:ph type="body" sz="half" idx="2"/>
          </p:nvPr>
        </p:nvSpPr>
        <p:spPr>
          <a:xfrm>
            <a:off x="594360" y="2551176"/>
            <a:ext cx="3749040" cy="3145536"/>
          </a:xfrm>
        </p:spPr>
        <p:txBody>
          <a:bodyPr vert="horz" lIns="91440" tIns="45720" rIns="91440" bIns="45720" rtlCol="0">
            <a:normAutofit/>
          </a:bodyPr>
          <a:lstStyle>
            <a:lvl1pPr marL="0" indent="0">
              <a:spcAft>
                <a:spcPts val="10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B7C3F878-F5E8-489B-AC8A-64F2A7E22C28}" type="datetimeFigureOut">
              <a:rPr lang="en-US" smtClean="0"/>
              <a:pPr/>
              <a:t>5/12/18</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pic>
        <p:nvPicPr>
          <p:cNvPr id="8" name="Picture 7" descr="shortRule.png"/>
          <p:cNvPicPr>
            <a:picLocks noChangeAspect="1"/>
          </p:cNvPicPr>
          <p:nvPr/>
        </p:nvPicPr>
        <p:blipFill>
          <a:blip r:embed="rId2"/>
          <a:stretch>
            <a:fillRect/>
          </a:stretch>
        </p:blipFill>
        <p:spPr>
          <a:xfrm>
            <a:off x="1222898" y="2305609"/>
            <a:ext cx="2495550" cy="95250"/>
          </a:xfrm>
          <a:prstGeom prst="rect">
            <a:avLst/>
          </a:prstGeom>
          <a:effectLst>
            <a:outerShdw blurRad="25400" sx="101000" sy="101000" algn="ctr" rotWithShape="0">
              <a:prstClr val="black">
                <a:alpha val="40000"/>
              </a:prstClr>
            </a:outerShdw>
          </a:effectLst>
        </p:spPr>
      </p:pic>
      <p:pic>
        <p:nvPicPr>
          <p:cNvPr id="11" name="Picture 10" descr="parAvion.png"/>
          <p:cNvPicPr>
            <a:picLocks noChangeAspect="1"/>
          </p:cNvPicPr>
          <p:nvPr/>
        </p:nvPicPr>
        <p:blipFill>
          <a:blip r:embed="rId3"/>
          <a:stretch>
            <a:fillRect/>
          </a:stretch>
        </p:blipFill>
        <p:spPr>
          <a:xfrm rot="308222">
            <a:off x="6798020" y="538594"/>
            <a:ext cx="1808485" cy="516710"/>
          </a:xfrm>
          <a:prstGeom prst="rect">
            <a:avLst/>
          </a:prstGeom>
        </p:spPr>
      </p:pic>
      <p:sp>
        <p:nvSpPr>
          <p:cNvPr id="3" name="Picture Placeholder 2"/>
          <p:cNvSpPr>
            <a:spLocks noGrp="1"/>
          </p:cNvSpPr>
          <p:nvPr>
            <p:ph type="pic" idx="1"/>
          </p:nvPr>
        </p:nvSpPr>
        <p:spPr>
          <a:xfrm rot="150174">
            <a:off x="4827538" y="836203"/>
            <a:ext cx="3657600" cy="4937760"/>
          </a:xfrm>
          <a:solidFill>
            <a:srgbClr val="FFFFFF">
              <a:shade val="85000"/>
            </a:srgbClr>
          </a:solidFill>
          <a:ln w="31750" cap="sq">
            <a:solidFill>
              <a:srgbClr val="FDFDFD"/>
            </a:solidFill>
            <a:miter lim="800000"/>
          </a:ln>
          <a:effectLst>
            <a:outerShdw blurRad="88900" dist="44450" dir="756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above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571500" y="2924825"/>
            <a:ext cx="8001000" cy="1709928"/>
          </a:xfrm>
        </p:spPr>
        <p:txBody>
          <a:bodyPr vert="horz" lIns="91440" tIns="45720" rIns="91440" bIns="45720" rtlCol="0" anchor="b">
            <a:noAutofit/>
          </a:bodyPr>
          <a:lstStyle>
            <a:lvl1pPr algn="ctr" defTabSz="914400" rtl="0" eaLnBrk="1" latinLnBrk="0" hangingPunct="1">
              <a:spcBef>
                <a:spcPct val="0"/>
              </a:spcBef>
              <a:buNone/>
              <a:defRPr sz="4000" b="0" kern="1200">
                <a:solidFill>
                  <a:schemeClr val="tx1"/>
                </a:solidFill>
                <a:latin typeface="+mj-lt"/>
                <a:ea typeface="+mj-ea"/>
                <a:cs typeface="+mj-cs"/>
              </a:defRPr>
            </a:lvl1pPr>
          </a:lstStyle>
          <a:p>
            <a:r>
              <a:rPr lang="en-US" smtClean="0"/>
              <a:t>Click to edit Master title style</a:t>
            </a:r>
            <a:endParaRPr/>
          </a:p>
        </p:txBody>
      </p:sp>
      <p:sp>
        <p:nvSpPr>
          <p:cNvPr id="4" name="Text Placeholder 3"/>
          <p:cNvSpPr>
            <a:spLocks noGrp="1"/>
          </p:cNvSpPr>
          <p:nvPr>
            <p:ph type="body" sz="half" idx="2"/>
          </p:nvPr>
        </p:nvSpPr>
        <p:spPr>
          <a:xfrm>
            <a:off x="571500" y="4800600"/>
            <a:ext cx="8001000" cy="1219200"/>
          </a:xfrm>
        </p:spPr>
        <p:txBody>
          <a:bodyPr vert="horz" lIns="91440" tIns="45720" rIns="91440" bIns="45720" rtlCol="0">
            <a:normAutofit/>
          </a:bodyPr>
          <a:lstStyle>
            <a:lvl1pPr marL="0" indent="0" algn="ctr">
              <a:spcAft>
                <a:spcPts val="3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B7C3F878-F5E8-489B-AC8A-64F2A7E22C28}" type="datetimeFigureOut">
              <a:rPr lang="en-US" smtClean="0"/>
              <a:pPr/>
              <a:t>5/12/18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dirty="0"/>
          </a:p>
        </p:txBody>
      </p:sp>
      <p:pic>
        <p:nvPicPr>
          <p:cNvPr id="8" name="Picture 7" descr="shortRule.png"/>
          <p:cNvPicPr>
            <a:picLocks noChangeAspect="1"/>
          </p:cNvPicPr>
          <p:nvPr/>
        </p:nvPicPr>
        <p:blipFill>
          <a:blip r:embed="rId3"/>
          <a:stretch>
            <a:fillRect/>
          </a:stretch>
        </p:blipFill>
        <p:spPr>
          <a:xfrm>
            <a:off x="3324225" y="4666129"/>
            <a:ext cx="2495550" cy="95250"/>
          </a:xfrm>
          <a:prstGeom prst="rect">
            <a:avLst/>
          </a:prstGeom>
          <a:effectLst>
            <a:outerShdw blurRad="25400" sx="101000" sy="101000" algn="ctr" rotWithShape="0">
              <a:prstClr val="black">
                <a:alpha val="40000"/>
              </a:prstClr>
            </a:outerShdw>
          </a:effectLst>
        </p:spPr>
      </p:pic>
      <p:sp>
        <p:nvSpPr>
          <p:cNvPr id="3" name="Picture Placeholder 2"/>
          <p:cNvSpPr>
            <a:spLocks noGrp="1"/>
          </p:cNvSpPr>
          <p:nvPr>
            <p:ph type="pic" idx="1"/>
          </p:nvPr>
        </p:nvSpPr>
        <p:spPr>
          <a:xfrm rot="21355093">
            <a:off x="2359666" y="458370"/>
            <a:ext cx="4424669" cy="3079124"/>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2 Pictures above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pic>
        <p:nvPicPr>
          <p:cNvPr id="11" name="Picture 10" descr="parAvion.png"/>
          <p:cNvPicPr>
            <a:picLocks noChangeAspect="1"/>
          </p:cNvPicPr>
          <p:nvPr/>
        </p:nvPicPr>
        <p:blipFill>
          <a:blip r:embed="rId3"/>
          <a:stretch>
            <a:fillRect/>
          </a:stretch>
        </p:blipFill>
        <p:spPr>
          <a:xfrm rot="308222">
            <a:off x="6835967" y="278688"/>
            <a:ext cx="1695954" cy="484558"/>
          </a:xfrm>
          <a:prstGeom prst="rect">
            <a:avLst/>
          </a:prstGeom>
        </p:spPr>
      </p:pic>
      <p:sp>
        <p:nvSpPr>
          <p:cNvPr id="2" name="Title 1"/>
          <p:cNvSpPr>
            <a:spLocks noGrp="1"/>
          </p:cNvSpPr>
          <p:nvPr>
            <p:ph type="title"/>
          </p:nvPr>
        </p:nvSpPr>
        <p:spPr>
          <a:xfrm>
            <a:off x="571500" y="2924825"/>
            <a:ext cx="8001000" cy="1709928"/>
          </a:xfrm>
        </p:spPr>
        <p:txBody>
          <a:bodyPr vert="horz" lIns="91440" tIns="45720" rIns="91440" bIns="45720" rtlCol="0" anchor="b">
            <a:noAutofit/>
          </a:bodyPr>
          <a:lstStyle>
            <a:lvl1pPr algn="ctr" defTabSz="914400" rtl="0" eaLnBrk="1" latinLnBrk="0" hangingPunct="1">
              <a:spcBef>
                <a:spcPct val="0"/>
              </a:spcBef>
              <a:buNone/>
              <a:defRPr sz="4000" b="0" kern="1200">
                <a:solidFill>
                  <a:schemeClr val="tx1"/>
                </a:solidFill>
                <a:latin typeface="+mj-lt"/>
                <a:ea typeface="+mj-ea"/>
                <a:cs typeface="+mj-cs"/>
              </a:defRPr>
            </a:lvl1pPr>
          </a:lstStyle>
          <a:p>
            <a:r>
              <a:rPr lang="en-US" smtClean="0"/>
              <a:t>Click to edit Master title style</a:t>
            </a:r>
            <a:endParaRPr/>
          </a:p>
        </p:txBody>
      </p:sp>
      <p:sp>
        <p:nvSpPr>
          <p:cNvPr id="4" name="Text Placeholder 3"/>
          <p:cNvSpPr>
            <a:spLocks noGrp="1"/>
          </p:cNvSpPr>
          <p:nvPr>
            <p:ph type="body" sz="half" idx="2"/>
          </p:nvPr>
        </p:nvSpPr>
        <p:spPr>
          <a:xfrm>
            <a:off x="571500" y="4800600"/>
            <a:ext cx="8001000" cy="1219200"/>
          </a:xfrm>
        </p:spPr>
        <p:txBody>
          <a:bodyPr vert="horz" lIns="91440" tIns="45720" rIns="91440" bIns="45720" rtlCol="0">
            <a:normAutofit/>
          </a:bodyPr>
          <a:lstStyle>
            <a:lvl1pPr marL="0" indent="0" algn="ctr">
              <a:spcAft>
                <a:spcPts val="3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B7C3F878-F5E8-489B-AC8A-64F2A7E22C28}" type="datetimeFigureOut">
              <a:rPr lang="en-US" smtClean="0"/>
              <a:pPr/>
              <a:t>5/12/18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dirty="0"/>
          </a:p>
        </p:txBody>
      </p:sp>
      <p:pic>
        <p:nvPicPr>
          <p:cNvPr id="8" name="Picture 7" descr="shortRule.png"/>
          <p:cNvPicPr>
            <a:picLocks noChangeAspect="1"/>
          </p:cNvPicPr>
          <p:nvPr/>
        </p:nvPicPr>
        <p:blipFill>
          <a:blip r:embed="rId4"/>
          <a:stretch>
            <a:fillRect/>
          </a:stretch>
        </p:blipFill>
        <p:spPr>
          <a:xfrm>
            <a:off x="3324225" y="4666129"/>
            <a:ext cx="2495550" cy="95250"/>
          </a:xfrm>
          <a:prstGeom prst="rect">
            <a:avLst/>
          </a:prstGeom>
          <a:effectLst>
            <a:outerShdw blurRad="25400" sx="101000" sy="101000" algn="ctr" rotWithShape="0">
              <a:prstClr val="black">
                <a:alpha val="40000"/>
              </a:prstClr>
            </a:outerShdw>
          </a:effectLst>
        </p:spPr>
      </p:pic>
      <p:pic>
        <p:nvPicPr>
          <p:cNvPr id="13" name="Picture 12" descr="parAvion.png"/>
          <p:cNvPicPr>
            <a:picLocks noChangeAspect="1"/>
          </p:cNvPicPr>
          <p:nvPr/>
        </p:nvPicPr>
        <p:blipFill>
          <a:blip r:embed="rId3"/>
          <a:stretch>
            <a:fillRect/>
          </a:stretch>
        </p:blipFill>
        <p:spPr>
          <a:xfrm rot="20785255">
            <a:off x="2866028" y="3182426"/>
            <a:ext cx="1695954" cy="484558"/>
          </a:xfrm>
          <a:prstGeom prst="rect">
            <a:avLst/>
          </a:prstGeom>
        </p:spPr>
      </p:pic>
      <p:sp>
        <p:nvSpPr>
          <p:cNvPr id="10" name="Picture Placeholder 2"/>
          <p:cNvSpPr>
            <a:spLocks noGrp="1"/>
          </p:cNvSpPr>
          <p:nvPr>
            <p:ph type="pic" idx="13"/>
          </p:nvPr>
        </p:nvSpPr>
        <p:spPr>
          <a:xfrm rot="150321">
            <a:off x="4329929" y="546774"/>
            <a:ext cx="4163077" cy="2961146"/>
          </a:xfrm>
          <a:solidFill>
            <a:srgbClr val="FFFFFF">
              <a:shade val="85000"/>
            </a:srgbClr>
          </a:solidFill>
          <a:ln w="31750" cap="sq">
            <a:solidFill>
              <a:srgbClr val="FDFDFD"/>
            </a:solidFill>
            <a:miter lim="800000"/>
          </a:ln>
          <a:effectLst>
            <a:outerShdw blurRad="88900" dist="317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3" name="Picture Placeholder 2"/>
          <p:cNvSpPr>
            <a:spLocks noGrp="1"/>
          </p:cNvSpPr>
          <p:nvPr>
            <p:ph type="pic" idx="1"/>
          </p:nvPr>
        </p:nvSpPr>
        <p:spPr>
          <a:xfrm rot="21380673">
            <a:off x="699762" y="451178"/>
            <a:ext cx="4163077" cy="2961146"/>
          </a:xfrm>
          <a:solidFill>
            <a:srgbClr val="FFFFFF">
              <a:shade val="85000"/>
            </a:srgbClr>
          </a:solidFill>
          <a:ln w="31750" cap="sq">
            <a:solidFill>
              <a:srgbClr val="FDFDFD"/>
            </a:solidFill>
            <a:miter lim="800000"/>
          </a:ln>
          <a:effectLst>
            <a:outerShdw blurRad="88900" dist="44450" dir="900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3 Pictures with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4" name="Text Placeholder 3"/>
          <p:cNvSpPr>
            <a:spLocks noGrp="1"/>
          </p:cNvSpPr>
          <p:nvPr>
            <p:ph type="body" sz="half" idx="2"/>
          </p:nvPr>
        </p:nvSpPr>
        <p:spPr>
          <a:xfrm>
            <a:off x="4983480" y="4800600"/>
            <a:ext cx="3246120" cy="1188720"/>
          </a:xfrm>
        </p:spPr>
        <p:txBody>
          <a:bodyPr vert="horz" lIns="91440" tIns="45720" rIns="91440" bIns="45720" rtlCol="0" anchor="t" anchorCtr="0">
            <a:normAutofit/>
          </a:bodyPr>
          <a:lstStyle>
            <a:lvl1pPr marL="0" indent="0" algn="ctr">
              <a:spcAft>
                <a:spcPts val="300"/>
              </a:spcAft>
              <a:buNone/>
              <a:defRPr sz="2000">
                <a:solidFill>
                  <a:schemeClr val="tx1"/>
                </a:solidFill>
                <a:latin typeface="Mistral" pitchFamily="66" charset="0"/>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B7C3F878-F5E8-489B-AC8A-64F2A7E22C28}" type="datetimeFigureOut">
              <a:rPr lang="en-US" smtClean="0"/>
              <a:pPr/>
              <a:t>5/12/18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dirty="0"/>
          </a:p>
        </p:txBody>
      </p:sp>
      <p:sp>
        <p:nvSpPr>
          <p:cNvPr id="10" name="Picture Placeholder 2"/>
          <p:cNvSpPr>
            <a:spLocks noGrp="1"/>
          </p:cNvSpPr>
          <p:nvPr>
            <p:ph type="pic" idx="13"/>
          </p:nvPr>
        </p:nvSpPr>
        <p:spPr>
          <a:xfrm rot="253865">
            <a:off x="4415567" y="369110"/>
            <a:ext cx="3794703" cy="2729767"/>
          </a:xfrm>
          <a:solidFill>
            <a:srgbClr val="FFFFFF">
              <a:shade val="85000"/>
            </a:srgbClr>
          </a:solidFill>
          <a:ln w="31750" cap="sq">
            <a:solidFill>
              <a:srgbClr val="FDFDFD"/>
            </a:solidFill>
            <a:miter lim="800000"/>
          </a:ln>
          <a:effectLst>
            <a:outerShdw blurRad="88900" dist="44450" dir="60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3" name="Picture Placeholder 2"/>
          <p:cNvSpPr>
            <a:spLocks noGrp="1"/>
          </p:cNvSpPr>
          <p:nvPr>
            <p:ph type="pic" idx="1"/>
          </p:nvPr>
        </p:nvSpPr>
        <p:spPr>
          <a:xfrm rot="20973137">
            <a:off x="530124" y="631160"/>
            <a:ext cx="3837559" cy="2604282"/>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Picture Placeholder 2"/>
          <p:cNvSpPr>
            <a:spLocks noGrp="1"/>
          </p:cNvSpPr>
          <p:nvPr>
            <p:ph type="pic" idx="14"/>
          </p:nvPr>
        </p:nvSpPr>
        <p:spPr>
          <a:xfrm rot="470783">
            <a:off x="708565" y="3070624"/>
            <a:ext cx="3918749" cy="2827517"/>
          </a:xfrm>
          <a:solidFill>
            <a:srgbClr val="FFFFFF">
              <a:shade val="85000"/>
            </a:srgbClr>
          </a:solidFill>
          <a:ln w="31750" cap="sq">
            <a:solidFill>
              <a:srgbClr val="FDFDFD"/>
            </a:solidFill>
            <a:miter lim="800000"/>
          </a:ln>
          <a:effectLst>
            <a:outerShdw blurRad="88900" dist="44450" dir="114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1" name="Title 1"/>
          <p:cNvSpPr>
            <a:spLocks noGrp="1"/>
          </p:cNvSpPr>
          <p:nvPr>
            <p:ph type="title"/>
          </p:nvPr>
        </p:nvSpPr>
        <p:spPr>
          <a:xfrm rot="21240000">
            <a:off x="4717562" y="3396154"/>
            <a:ext cx="3474720" cy="1097280"/>
          </a:xfrm>
        </p:spPr>
        <p:txBody>
          <a:bodyPr vert="horz" lIns="91440" tIns="45720" rIns="91440" bIns="45720" rtlCol="0">
            <a:normAutofit/>
          </a:bodyPr>
          <a:lstStyle>
            <a:lvl1pPr algn="ctr" defTabSz="914400" rtl="0" eaLnBrk="1" latinLnBrk="0" hangingPunct="1">
              <a:spcBef>
                <a:spcPct val="0"/>
              </a:spcBef>
              <a:spcAft>
                <a:spcPts val="300"/>
              </a:spcAft>
              <a:buNone/>
              <a:defRPr sz="2800" kern="1200">
                <a:solidFill>
                  <a:schemeClr val="tx1"/>
                </a:solidFill>
                <a:latin typeface="Mistral" pitchFamily="66" charset="0"/>
                <a:ea typeface="+mn-ea"/>
                <a:cs typeface="+mn-cs"/>
              </a:defRPr>
            </a:lvl1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title style</a:t>
            </a:r>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4 Pictures with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4" name="Text Placeholder 3"/>
          <p:cNvSpPr>
            <a:spLocks noGrp="1"/>
          </p:cNvSpPr>
          <p:nvPr>
            <p:ph type="body" sz="half" idx="2"/>
          </p:nvPr>
        </p:nvSpPr>
        <p:spPr>
          <a:xfrm>
            <a:off x="762000" y="4876800"/>
            <a:ext cx="3048000" cy="1188720"/>
          </a:xfrm>
        </p:spPr>
        <p:txBody>
          <a:bodyPr vert="horz" lIns="91440" tIns="45720" rIns="91440" bIns="45720" rtlCol="0">
            <a:normAutofit/>
          </a:bodyPr>
          <a:lstStyle>
            <a:lvl1pPr marL="0" indent="0" algn="ctr">
              <a:spcAft>
                <a:spcPts val="300"/>
              </a:spcAft>
              <a:buNone/>
              <a:defRPr sz="2000" kern="1200">
                <a:solidFill>
                  <a:schemeClr val="tx1"/>
                </a:solidFill>
                <a:latin typeface="Mistral" pitchFamily="66" charset="0"/>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B7C3F878-F5E8-489B-AC8A-64F2A7E22C28}" type="datetimeFigureOut">
              <a:rPr lang="en-US" smtClean="0"/>
              <a:pPr/>
              <a:t>5/12/18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dirty="0"/>
          </a:p>
        </p:txBody>
      </p:sp>
      <p:pic>
        <p:nvPicPr>
          <p:cNvPr id="15" name="Picture 14" descr="parAvion.png"/>
          <p:cNvPicPr>
            <a:picLocks noChangeAspect="1"/>
          </p:cNvPicPr>
          <p:nvPr/>
        </p:nvPicPr>
        <p:blipFill>
          <a:blip r:embed="rId3"/>
          <a:stretch>
            <a:fillRect/>
          </a:stretch>
        </p:blipFill>
        <p:spPr>
          <a:xfrm rot="308222">
            <a:off x="7428515" y="2619243"/>
            <a:ext cx="1580737" cy="451639"/>
          </a:xfrm>
          <a:prstGeom prst="rect">
            <a:avLst/>
          </a:prstGeom>
        </p:spPr>
      </p:pic>
      <p:pic>
        <p:nvPicPr>
          <p:cNvPr id="11" name="Picture 10" descr="pictureStamp-Frame.png"/>
          <p:cNvPicPr>
            <a:picLocks noChangeAspect="1"/>
          </p:cNvPicPr>
          <p:nvPr/>
        </p:nvPicPr>
        <p:blipFill>
          <a:blip r:embed="rId4"/>
          <a:stretch>
            <a:fillRect/>
          </a:stretch>
        </p:blipFill>
        <p:spPr>
          <a:xfrm rot="322260">
            <a:off x="6339646" y="604321"/>
            <a:ext cx="1610332" cy="2025115"/>
          </a:xfrm>
          <a:prstGeom prst="rect">
            <a:avLst/>
          </a:prstGeom>
        </p:spPr>
      </p:pic>
      <p:pic>
        <p:nvPicPr>
          <p:cNvPr id="13" name="Picture 12" descr="pictureStamp-Frame.png"/>
          <p:cNvPicPr>
            <a:picLocks noChangeAspect="1"/>
          </p:cNvPicPr>
          <p:nvPr/>
        </p:nvPicPr>
        <p:blipFill>
          <a:blip r:embed="rId4"/>
          <a:stretch>
            <a:fillRect/>
          </a:stretch>
        </p:blipFill>
        <p:spPr>
          <a:xfrm rot="322260">
            <a:off x="4891846" y="985321"/>
            <a:ext cx="1610332" cy="2025115"/>
          </a:xfrm>
          <a:prstGeom prst="rect">
            <a:avLst/>
          </a:prstGeom>
        </p:spPr>
      </p:pic>
      <p:sp>
        <p:nvSpPr>
          <p:cNvPr id="16" name="Picture Placeholder 2"/>
          <p:cNvSpPr>
            <a:spLocks noGrp="1"/>
          </p:cNvSpPr>
          <p:nvPr>
            <p:ph type="pic" idx="14"/>
          </p:nvPr>
        </p:nvSpPr>
        <p:spPr>
          <a:xfrm rot="247118">
            <a:off x="5075220" y="1165774"/>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7" name="Picture Placeholder 2"/>
          <p:cNvSpPr>
            <a:spLocks noGrp="1"/>
          </p:cNvSpPr>
          <p:nvPr>
            <p:ph type="pic" idx="15"/>
          </p:nvPr>
        </p:nvSpPr>
        <p:spPr>
          <a:xfrm rot="271248">
            <a:off x="6523020" y="784774"/>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0" name="Picture Placeholder 2"/>
          <p:cNvSpPr>
            <a:spLocks noGrp="1"/>
          </p:cNvSpPr>
          <p:nvPr>
            <p:ph type="pic" idx="13"/>
          </p:nvPr>
        </p:nvSpPr>
        <p:spPr>
          <a:xfrm rot="253865">
            <a:off x="4519045" y="2873698"/>
            <a:ext cx="3931920" cy="2834640"/>
          </a:xfrm>
          <a:solidFill>
            <a:srgbClr val="FFFFFF">
              <a:shade val="85000"/>
            </a:srgbClr>
          </a:solidFill>
          <a:ln w="31750" cap="sq">
            <a:solidFill>
              <a:srgbClr val="FDFDFD"/>
            </a:solidFill>
            <a:miter lim="800000"/>
          </a:ln>
          <a:effectLst>
            <a:outerShdw blurRad="88900" dist="44450" dir="6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3" name="Picture Placeholder 2"/>
          <p:cNvSpPr>
            <a:spLocks noGrp="1"/>
          </p:cNvSpPr>
          <p:nvPr>
            <p:ph type="pic" idx="1"/>
          </p:nvPr>
        </p:nvSpPr>
        <p:spPr>
          <a:xfrm rot="21193488">
            <a:off x="610678" y="450635"/>
            <a:ext cx="3931920" cy="2834640"/>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Title 1"/>
          <p:cNvSpPr>
            <a:spLocks noGrp="1"/>
          </p:cNvSpPr>
          <p:nvPr>
            <p:ph type="title"/>
          </p:nvPr>
        </p:nvSpPr>
        <p:spPr>
          <a:xfrm rot="21240000">
            <a:off x="455724" y="3551615"/>
            <a:ext cx="3474720" cy="1097280"/>
          </a:xfrm>
        </p:spPr>
        <p:txBody>
          <a:bodyPr vert="horz" lIns="91440" tIns="45720" rIns="91440" bIns="45720" rtlCol="0">
            <a:normAutofit/>
          </a:bodyPr>
          <a:lstStyle>
            <a:lvl1pPr algn="ctr" defTabSz="914400" rtl="0" eaLnBrk="1" latinLnBrk="0" hangingPunct="1">
              <a:spcBef>
                <a:spcPct val="0"/>
              </a:spcBef>
              <a:spcAft>
                <a:spcPts val="300"/>
              </a:spcAft>
              <a:buNone/>
              <a:defRPr sz="2800" kern="1200">
                <a:solidFill>
                  <a:schemeClr val="tx1"/>
                </a:solidFill>
                <a:latin typeface="Mistral" pitchFamily="66" charset="0"/>
                <a:ea typeface="+mn-ea"/>
                <a:cs typeface="+mn-cs"/>
              </a:defRPr>
            </a:lvl1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title style</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286000" indent="-457200">
              <a:defRPr/>
            </a:lvl6pPr>
            <a:lvl7pPr marL="2286000" indent="-457200">
              <a:defRPr/>
            </a:lvl7pPr>
            <a:lvl8pPr marL="2286000" indent="-457200">
              <a:defRPr/>
            </a:lvl8pPr>
            <a:lvl9pPr marL="2286000" indent="-457200">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7C3F878-F5E8-489B-AC8A-64F2A7E22C28}" type="datetimeFigureOut">
              <a:rPr lang="en-US" smtClean="0"/>
              <a:pPr/>
              <a:t>5/12/18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pic>
        <p:nvPicPr>
          <p:cNvPr id="7" name="Picture 6"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634" y="577849"/>
            <a:ext cx="1882589" cy="5461001"/>
          </a:xfrm>
        </p:spPr>
        <p:txBody>
          <a:bodyPr vert="eaVert"/>
          <a:lstStyle>
            <a:lvl1pPr>
              <a:defRPr sz="4400"/>
            </a:lvl1pPr>
          </a:lstStyle>
          <a:p>
            <a:r>
              <a:rPr lang="en-US" smtClean="0"/>
              <a:t>Click to edit Master title style</a:t>
            </a:r>
            <a:endParaRPr/>
          </a:p>
        </p:txBody>
      </p:sp>
      <p:sp>
        <p:nvSpPr>
          <p:cNvPr id="3" name="Vertical Text Placeholder 2"/>
          <p:cNvSpPr>
            <a:spLocks noGrp="1"/>
          </p:cNvSpPr>
          <p:nvPr>
            <p:ph type="body" orient="vert" idx="1"/>
          </p:nvPr>
        </p:nvSpPr>
        <p:spPr>
          <a:xfrm>
            <a:off x="578224" y="577849"/>
            <a:ext cx="5768788" cy="5461001"/>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7C3F878-F5E8-489B-AC8A-64F2A7E22C28}" type="datetimeFigureOut">
              <a:rPr lang="en-US" smtClean="0"/>
              <a:pPr/>
              <a:t>5/12/18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pic>
        <p:nvPicPr>
          <p:cNvPr id="7" name="Picture 6" descr="verticalRule.png"/>
          <p:cNvPicPr>
            <a:picLocks noChangeAspect="1"/>
          </p:cNvPicPr>
          <p:nvPr/>
        </p:nvPicPr>
        <p:blipFill>
          <a:blip r:embed="rId2"/>
          <a:stretch>
            <a:fillRect/>
          </a:stretch>
        </p:blipFill>
        <p:spPr>
          <a:xfrm>
            <a:off x="6512859" y="1562100"/>
            <a:ext cx="152400" cy="37338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Grayscale to Color Picture">
    <p:bg>
      <p:bgPr>
        <a:gradFill rotWithShape="1">
          <a:gsLst>
            <a:gs pos="0">
              <a:srgbClr val="4C4C4C"/>
            </a:gs>
            <a:gs pos="50000">
              <a:srgbClr val="262626"/>
            </a:gs>
            <a:gs pos="100000">
              <a:srgbClr val="000000"/>
            </a:gs>
          </a:gsLst>
          <a:lin ang="5400000" scaled="0"/>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444D57-87F8-406A-B74C-B6E502340114}" type="datetimeFigureOut">
              <a:rPr lang="en-US" smtClean="0"/>
              <a:t>5/12/18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BC8B41F-3CBF-45F1-A7F5-4BDE834EC72E}" type="slidenum">
              <a:rPr lang="en-US" smtClean="0"/>
              <a:t>‹#›</a:t>
            </a:fld>
            <a:endParaRPr lang="en-US" dirty="0"/>
          </a:p>
        </p:txBody>
      </p:sp>
      <p:sp>
        <p:nvSpPr>
          <p:cNvPr id="6" name="Grayscale Picture Placeholder"/>
          <p:cNvSpPr>
            <a:spLocks noGrp="1"/>
          </p:cNvSpPr>
          <p:nvPr>
            <p:ph type="pic" sz="quarter" idx="13"/>
          </p:nvPr>
        </p:nvSpPr>
        <p:spPr>
          <a:xfrm>
            <a:off x="1762589" y="931746"/>
            <a:ext cx="5618822" cy="4994508"/>
          </a:xfrm>
          <a:noFill/>
        </p:spPr>
        <p:txBody>
          <a:bodyPr/>
          <a:lstStyle>
            <a:lvl1pPr marL="0" indent="0" algn="ctr">
              <a:buNone/>
              <a:defRPr/>
            </a:lvl1pPr>
          </a:lstStyle>
          <a:p>
            <a:r>
              <a:rPr lang="en-US" dirty="0" smtClean="0"/>
              <a:t>Click icon to add picture</a:t>
            </a:r>
            <a:endParaRPr lang="en-US" dirty="0"/>
          </a:p>
        </p:txBody>
      </p:sp>
      <p:sp>
        <p:nvSpPr>
          <p:cNvPr id="8" name="Color Picture Placeholder"/>
          <p:cNvSpPr>
            <a:spLocks noGrp="1"/>
          </p:cNvSpPr>
          <p:nvPr>
            <p:ph type="pic" sz="quarter" idx="14"/>
          </p:nvPr>
        </p:nvSpPr>
        <p:spPr>
          <a:xfrm>
            <a:off x="1762589" y="931746"/>
            <a:ext cx="5618822" cy="4994508"/>
          </a:xfrm>
          <a:noFill/>
        </p:spPr>
        <p:txBody>
          <a:bodyPr/>
          <a:lstStyle>
            <a:lvl1pPr marL="0" indent="0" algn="ctr">
              <a:buNone/>
              <a:defRPr/>
            </a:lvl1pPr>
          </a:lstStyle>
          <a:p>
            <a:r>
              <a:rPr lang="en-US" dirty="0" smtClean="0"/>
              <a:t>Click icon to add picture</a:t>
            </a:r>
            <a:endParaRPr lang="en-US" dirty="0"/>
          </a:p>
        </p:txBody>
      </p:sp>
      <p:sp>
        <p:nvSpPr>
          <p:cNvPr id="9" name="Instructions"/>
          <p:cNvSpPr/>
          <p:nvPr userDrawn="1"/>
        </p:nvSpPr>
        <p:spPr>
          <a:xfrm>
            <a:off x="9423838" y="10886"/>
            <a:ext cx="1390005" cy="684711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450"/>
              </a:spcBef>
              <a:spcAft>
                <a:spcPts val="0"/>
              </a:spcAft>
              <a:buClrTx/>
              <a:buSzTx/>
              <a:buFontTx/>
              <a:buNone/>
              <a:tabLst/>
              <a:defRPr/>
            </a:pPr>
            <a:r>
              <a:rPr lang="en-US" sz="1050" dirty="0" smtClean="0">
                <a:solidFill>
                  <a:prstClr val="white">
                    <a:lumMod val="50000"/>
                  </a:prstClr>
                </a:solidFill>
                <a:latin typeface="Calibri Light" panose="020F0302020204030204" pitchFamily="34" charset="0"/>
                <a:cs typeface="Calibri" panose="020F0502020204030204" pitchFamily="34" charset="0"/>
              </a:rPr>
              <a:t>Make it easier to</a:t>
            </a:r>
            <a:r>
              <a:rPr lang="en-US" sz="1050" baseline="0" dirty="0" smtClean="0">
                <a:solidFill>
                  <a:prstClr val="white">
                    <a:lumMod val="50000"/>
                  </a:prstClr>
                </a:solidFill>
                <a:latin typeface="Calibri Light" panose="020F0302020204030204" pitchFamily="34" charset="0"/>
                <a:cs typeface="Calibri" panose="020F0502020204030204" pitchFamily="34" charset="0"/>
              </a:rPr>
              <a:t> change the pictures</a:t>
            </a:r>
            <a:r>
              <a:rPr lang="en-US" sz="1050" dirty="0" smtClean="0">
                <a:solidFill>
                  <a:prstClr val="white">
                    <a:lumMod val="50000"/>
                  </a:prstClr>
                </a:solidFill>
                <a:latin typeface="Calibri Light" panose="020F0302020204030204" pitchFamily="34" charset="0"/>
                <a:cs typeface="Calibri" panose="020F0502020204030204" pitchFamily="34" charset="0"/>
              </a:rPr>
              <a:t>: Use the Selection Pane to temporarily hide a Picture Placeholder. (Home tab, Select, Selection Pane). Click the eye icon to hide or show an object. </a:t>
            </a:r>
          </a:p>
          <a:p>
            <a:pPr marL="0" marR="0" lvl="0" indent="0" algn="l" defTabSz="685800" rtl="0" eaLnBrk="1" fontAlgn="auto" latinLnBrk="0" hangingPunct="1">
              <a:lnSpc>
                <a:spcPct val="100000"/>
              </a:lnSpc>
              <a:spcBef>
                <a:spcPts val="450"/>
              </a:spcBef>
              <a:spcAft>
                <a:spcPts val="0"/>
              </a:spcAft>
              <a:buClrTx/>
              <a:buSzTx/>
              <a:buFontTx/>
              <a:buNone/>
              <a:tabLst/>
              <a:defRPr/>
            </a:pPr>
            <a:r>
              <a:rPr lang="en-US" sz="1050" dirty="0" smtClean="0">
                <a:solidFill>
                  <a:prstClr val="white">
                    <a:lumMod val="50000"/>
                  </a:prstClr>
                </a:solidFill>
                <a:latin typeface="Calibri Light" panose="020F0302020204030204" pitchFamily="34" charset="0"/>
                <a:cs typeface="Calibri" panose="020F0502020204030204" pitchFamily="34" charset="0"/>
              </a:rPr>
              <a:t>To change the sample image, select the picture and delete it. Now click the Pictures icon in the placeholder to insert your own image. If you don’t see the Pictures icon,</a:t>
            </a:r>
            <a:r>
              <a:rPr lang="en-US" sz="1050" baseline="0" dirty="0" smtClean="0">
                <a:solidFill>
                  <a:prstClr val="white">
                    <a:lumMod val="50000"/>
                  </a:prstClr>
                </a:solidFill>
                <a:latin typeface="Calibri Light" panose="020F0302020204030204" pitchFamily="34" charset="0"/>
                <a:cs typeface="Calibri" panose="020F0502020204030204" pitchFamily="34" charset="0"/>
              </a:rPr>
              <a:t> click the Reset button (Home tab, Slides, Reset).</a:t>
            </a:r>
            <a:endParaRPr lang="en-US" sz="1050" dirty="0" smtClean="0">
              <a:solidFill>
                <a:prstClr val="white">
                  <a:lumMod val="50000"/>
                </a:prstClr>
              </a:solidFill>
              <a:latin typeface="Calibri Light" panose="020F0302020204030204" pitchFamily="34" charset="0"/>
              <a:cs typeface="Calibri" panose="020F0502020204030204" pitchFamily="34" charset="0"/>
            </a:endParaRPr>
          </a:p>
          <a:p>
            <a:pPr>
              <a:spcBef>
                <a:spcPts val="450"/>
              </a:spcBef>
            </a:pPr>
            <a:r>
              <a:rPr lang="en-US" sz="1050" dirty="0" smtClean="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 </a:t>
            </a:r>
          </a:p>
          <a:p>
            <a:pPr marL="0" marR="0" indent="0" algn="l" defTabSz="685800" rtl="0" eaLnBrk="1" fontAlgn="auto" latinLnBrk="0" hangingPunct="1">
              <a:lnSpc>
                <a:spcPct val="100000"/>
              </a:lnSpc>
              <a:spcBef>
                <a:spcPts val="450"/>
              </a:spcBef>
              <a:spcAft>
                <a:spcPts val="0"/>
              </a:spcAft>
              <a:buClrTx/>
              <a:buSzTx/>
              <a:buFontTx/>
              <a:buNone/>
              <a:tabLst/>
              <a:defRPr/>
            </a:pPr>
            <a:r>
              <a:rPr lang="en-US" sz="1050" baseline="0" dirty="0" smtClean="0">
                <a:solidFill>
                  <a:prstClr val="white">
                    <a:lumMod val="50000"/>
                  </a:prstClr>
                </a:solidFill>
                <a:latin typeface="Calibri Light" panose="020F0302020204030204" pitchFamily="34" charset="0"/>
                <a:cs typeface="Calibri" panose="020F0502020204030204" pitchFamily="34" charset="0"/>
              </a:rPr>
              <a:t>Sample picture courtesy of Bill Staples.</a:t>
            </a:r>
          </a:p>
        </p:txBody>
      </p:sp>
    </p:spTree>
    <p:extLst>
      <p:ext uri="{BB962C8B-B14F-4D97-AF65-F5344CB8AC3E}">
        <p14:creationId xmlns:p14="http://schemas.microsoft.com/office/powerpoint/2010/main" val="15741696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7C3F878-F5E8-489B-AC8A-64F2A7E22C28}" type="datetimeFigureOut">
              <a:rPr lang="en-US" smtClean="0"/>
              <a:pPr/>
              <a:t>5/12/18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pic>
        <p:nvPicPr>
          <p:cNvPr id="8" name="Picture 7"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3 Pictures">
    <p:spTree>
      <p:nvGrpSpPr>
        <p:cNvPr id="1" name=""/>
        <p:cNvGrpSpPr/>
        <p:nvPr/>
      </p:nvGrpSpPr>
      <p:grpSpPr>
        <a:xfrm>
          <a:off x="0" y="0"/>
          <a:ext cx="0" cy="0"/>
          <a:chOff x="0" y="0"/>
          <a:chExt cx="0" cy="0"/>
        </a:xfrm>
      </p:grpSpPr>
      <p:pic>
        <p:nvPicPr>
          <p:cNvPr id="8" name="Picture 7"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571500" y="2057401"/>
            <a:ext cx="8001000" cy="2424766"/>
          </a:xfrm>
        </p:spPr>
        <p:txBody>
          <a:bodyPr anchor="b" anchorCtr="0">
            <a:noAutofit/>
          </a:bodyPr>
          <a:lstStyle>
            <a:lvl1pPr>
              <a:defRPr sz="5600">
                <a:solidFill>
                  <a:schemeClr val="tx1"/>
                </a:solidFill>
              </a:defRPr>
            </a:lvl1pPr>
          </a:lstStyle>
          <a:p>
            <a:r>
              <a:rPr lang="en-US" smtClean="0"/>
              <a:t>Click to edit Master title style</a:t>
            </a:r>
            <a:endParaRPr/>
          </a:p>
        </p:txBody>
      </p:sp>
      <p:sp>
        <p:nvSpPr>
          <p:cNvPr id="3" name="Subtitle 2"/>
          <p:cNvSpPr>
            <a:spLocks noGrp="1"/>
          </p:cNvSpPr>
          <p:nvPr>
            <p:ph type="subTitle" idx="1"/>
          </p:nvPr>
        </p:nvSpPr>
        <p:spPr>
          <a:xfrm>
            <a:off x="571500" y="4800600"/>
            <a:ext cx="8001000" cy="1219200"/>
          </a:xfrm>
        </p:spPr>
        <p:txBody>
          <a:bodyPr/>
          <a:lstStyle>
            <a:lvl1pPr marL="0" indent="0" algn="ctr">
              <a:spcAft>
                <a:spcPts val="0"/>
              </a:spcAft>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B7C3F878-F5E8-489B-AC8A-64F2A7E22C28}" type="datetimeFigureOut">
              <a:rPr lang="en-US" smtClean="0"/>
              <a:pPr/>
              <a:t>5/12/18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dirty="0"/>
          </a:p>
        </p:txBody>
      </p:sp>
      <p:pic>
        <p:nvPicPr>
          <p:cNvPr id="9" name="Picture 8" descr="standardRule.png"/>
          <p:cNvPicPr>
            <a:picLocks noChangeAspect="1"/>
          </p:cNvPicPr>
          <p:nvPr/>
        </p:nvPicPr>
        <p:blipFill>
          <a:blip r:embed="rId3"/>
          <a:stretch>
            <a:fillRect/>
          </a:stretch>
        </p:blipFill>
        <p:spPr>
          <a:xfrm>
            <a:off x="2705100" y="4572000"/>
            <a:ext cx="3733800" cy="152400"/>
          </a:xfrm>
          <a:prstGeom prst="rect">
            <a:avLst/>
          </a:prstGeom>
          <a:effectLst>
            <a:outerShdw blurRad="25400" sx="101000" sy="101000" algn="ctr" rotWithShape="0">
              <a:prstClr val="black">
                <a:alpha val="40000"/>
              </a:prstClr>
            </a:outerShdw>
          </a:effectLst>
        </p:spPr>
      </p:pic>
      <p:pic>
        <p:nvPicPr>
          <p:cNvPr id="10" name="Picture 9" descr="pictureStamp-Frame.png"/>
          <p:cNvPicPr>
            <a:picLocks noChangeAspect="1"/>
          </p:cNvPicPr>
          <p:nvPr/>
        </p:nvPicPr>
        <p:blipFill>
          <a:blip r:embed="rId4"/>
          <a:stretch>
            <a:fillRect/>
          </a:stretch>
        </p:blipFill>
        <p:spPr>
          <a:xfrm rot="21366660">
            <a:off x="5138374" y="599839"/>
            <a:ext cx="1610332" cy="2025115"/>
          </a:xfrm>
          <a:prstGeom prst="rect">
            <a:avLst/>
          </a:prstGeom>
        </p:spPr>
      </p:pic>
      <p:pic>
        <p:nvPicPr>
          <p:cNvPr id="11" name="Picture 10" descr="pictureStamp-Frame.png"/>
          <p:cNvPicPr>
            <a:picLocks noChangeAspect="1"/>
          </p:cNvPicPr>
          <p:nvPr/>
        </p:nvPicPr>
        <p:blipFill>
          <a:blip r:embed="rId4"/>
          <a:stretch>
            <a:fillRect/>
          </a:stretch>
        </p:blipFill>
        <p:spPr>
          <a:xfrm rot="21329776">
            <a:off x="2072772" y="555386"/>
            <a:ext cx="1610332" cy="2025115"/>
          </a:xfrm>
          <a:prstGeom prst="rect">
            <a:avLst/>
          </a:prstGeom>
        </p:spPr>
      </p:pic>
      <p:sp>
        <p:nvSpPr>
          <p:cNvPr id="12" name="Picture Placeholder 2"/>
          <p:cNvSpPr>
            <a:spLocks noGrp="1"/>
          </p:cNvSpPr>
          <p:nvPr>
            <p:ph type="pic" idx="14"/>
          </p:nvPr>
        </p:nvSpPr>
        <p:spPr>
          <a:xfrm rot="21254634">
            <a:off x="2256146" y="735839"/>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3" name="Picture Placeholder 2"/>
          <p:cNvSpPr>
            <a:spLocks noGrp="1"/>
          </p:cNvSpPr>
          <p:nvPr>
            <p:ph type="pic" idx="15"/>
          </p:nvPr>
        </p:nvSpPr>
        <p:spPr>
          <a:xfrm rot="21315648">
            <a:off x="5321748" y="780292"/>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pic>
        <p:nvPicPr>
          <p:cNvPr id="14" name="Picture 13" descr="pictureStamp-Frame.png"/>
          <p:cNvPicPr>
            <a:picLocks noChangeAspect="1"/>
          </p:cNvPicPr>
          <p:nvPr/>
        </p:nvPicPr>
        <p:blipFill>
          <a:blip r:embed="rId4"/>
          <a:stretch>
            <a:fillRect/>
          </a:stretch>
        </p:blipFill>
        <p:spPr>
          <a:xfrm rot="151790">
            <a:off x="3591963" y="936015"/>
            <a:ext cx="1610332" cy="2025115"/>
          </a:xfrm>
          <a:prstGeom prst="rect">
            <a:avLst/>
          </a:prstGeom>
        </p:spPr>
      </p:pic>
      <p:sp>
        <p:nvSpPr>
          <p:cNvPr id="17" name="Picture Placeholder 2"/>
          <p:cNvSpPr>
            <a:spLocks noGrp="1"/>
          </p:cNvSpPr>
          <p:nvPr>
            <p:ph type="pic" idx="17"/>
          </p:nvPr>
        </p:nvSpPr>
        <p:spPr>
          <a:xfrm rot="100778">
            <a:off x="3775337" y="1116468"/>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1500" y="1282700"/>
            <a:ext cx="8001000" cy="1917700"/>
          </a:xfrm>
        </p:spPr>
        <p:txBody>
          <a:bodyPr anchor="b" anchorCtr="0">
            <a:noAutofit/>
          </a:bodyPr>
          <a:lstStyle>
            <a:lvl1pPr algn="ctr">
              <a:defRPr sz="5600" b="0" cap="none" baseline="0">
                <a:solidFill>
                  <a:schemeClr val="tx1"/>
                </a:solidFill>
              </a:defRPr>
            </a:lvl1pPr>
          </a:lstStyle>
          <a:p>
            <a:r>
              <a:rPr lang="en-US" smtClean="0"/>
              <a:t>Click to edit Master title style</a:t>
            </a:r>
            <a:endParaRPr/>
          </a:p>
        </p:txBody>
      </p:sp>
      <p:sp>
        <p:nvSpPr>
          <p:cNvPr id="3" name="Text Placeholder 2"/>
          <p:cNvSpPr>
            <a:spLocks noGrp="1"/>
          </p:cNvSpPr>
          <p:nvPr>
            <p:ph type="body" idx="1"/>
          </p:nvPr>
        </p:nvSpPr>
        <p:spPr>
          <a:xfrm>
            <a:off x="571500" y="3644153"/>
            <a:ext cx="8001000" cy="833718"/>
          </a:xfrm>
        </p:spPr>
        <p:txBody>
          <a:bodyPr anchor="t" anchorCtr="0"/>
          <a:lstStyle>
            <a:lvl1pPr marL="0" indent="0" algn="ctr">
              <a:spcAft>
                <a:spcPts val="0"/>
              </a:spcAft>
              <a:buNone/>
              <a:defRPr sz="20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C3F878-F5E8-489B-AC8A-64F2A7E22C28}" type="datetimeFigureOut">
              <a:rPr lang="en-US" smtClean="0"/>
              <a:pPr/>
              <a:t>5/12/18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pic>
        <p:nvPicPr>
          <p:cNvPr id="9" name="Picture 8" descr="standardRule.png"/>
          <p:cNvPicPr>
            <a:picLocks noChangeAspect="1"/>
          </p:cNvPicPr>
          <p:nvPr/>
        </p:nvPicPr>
        <p:blipFill>
          <a:blip r:embed="rId2"/>
          <a:stretch>
            <a:fillRect/>
          </a:stretch>
        </p:blipFill>
        <p:spPr>
          <a:xfrm>
            <a:off x="2705100" y="33528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571500" y="1936751"/>
            <a:ext cx="3749040" cy="4102100"/>
          </a:xfrm>
        </p:spPr>
        <p:txBody>
          <a:bodyPr>
            <a:normAutofit/>
          </a:bodyPr>
          <a:lstStyle>
            <a:lvl1pPr>
              <a:spcAft>
                <a:spcPts val="1600"/>
              </a:spcAft>
              <a:defRPr sz="20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823460" y="1936751"/>
            <a:ext cx="3749040" cy="4102100"/>
          </a:xfrm>
        </p:spPr>
        <p:txBody>
          <a:bodyPr>
            <a:normAutofit/>
          </a:bodyPr>
          <a:lstStyle>
            <a:lvl1pPr>
              <a:spcAft>
                <a:spcPts val="1600"/>
              </a:spcAft>
              <a:defRPr sz="20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7C3F878-F5E8-489B-AC8A-64F2A7E22C28}" type="datetimeFigureOut">
              <a:rPr lang="en-US" smtClean="0"/>
              <a:pPr/>
              <a:t>5/12/18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pic>
        <p:nvPicPr>
          <p:cNvPr id="9" name="Picture 8"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1143000"/>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71500" y="1874838"/>
            <a:ext cx="3749040" cy="639762"/>
          </a:xfrm>
        </p:spPr>
        <p:txBody>
          <a:bodyPr anchor="ctr" anchorCtr="0">
            <a:noAutofit/>
          </a:bodyPr>
          <a:lstStyle>
            <a:lvl1pPr marL="0" indent="0" algn="ctr">
              <a:spcAft>
                <a:spcPts val="0"/>
              </a:spcAft>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71500" y="2590800"/>
            <a:ext cx="3749040" cy="3448050"/>
          </a:xfrm>
        </p:spPr>
        <p:txBody>
          <a:bodyPr>
            <a:normAutofit/>
          </a:bodyPr>
          <a:lstStyle>
            <a:lvl1pPr>
              <a:spcAft>
                <a:spcPts val="1400"/>
              </a:spcAft>
              <a:defRPr sz="18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823460" y="1874838"/>
            <a:ext cx="3749040" cy="639762"/>
          </a:xfrm>
        </p:spPr>
        <p:txBody>
          <a:bodyPr anchor="ctr" anchorCtr="0">
            <a:noAutofit/>
          </a:bodyPr>
          <a:lstStyle>
            <a:lvl1pPr marL="0" indent="0" algn="ctr">
              <a:spcAft>
                <a:spcPts val="0"/>
              </a:spcAft>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23460" y="2590800"/>
            <a:ext cx="3749040" cy="3448050"/>
          </a:xfrm>
        </p:spPr>
        <p:txBody>
          <a:bodyPr>
            <a:normAutofit/>
          </a:bodyPr>
          <a:lstStyle>
            <a:lvl1pPr>
              <a:spcAft>
                <a:spcPts val="1400"/>
              </a:spcAft>
              <a:defRPr sz="18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7C3F878-F5E8-489B-AC8A-64F2A7E22C28}" type="datetimeFigureOut">
              <a:rPr lang="en-US" smtClean="0"/>
              <a:pPr/>
              <a:t>5/12/18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1FC063-5EA9-49AF-AFAF-D68C9E82B23B}" type="slidenum">
              <a:rPr lang="en-US" smtClean="0"/>
              <a:pPr/>
              <a:t>‹#›</a:t>
            </a:fld>
            <a:endParaRPr lang="en-US"/>
          </a:p>
        </p:txBody>
      </p:sp>
      <p:pic>
        <p:nvPicPr>
          <p:cNvPr id="11" name="Picture 10"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7C3F878-F5E8-489B-AC8A-64F2A7E22C28}" type="datetimeFigureOut">
              <a:rPr lang="en-US" smtClean="0"/>
              <a:pPr/>
              <a:t>5/12/18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C3F878-F5E8-489B-AC8A-64F2A7E22C28}" type="datetimeFigureOut">
              <a:rPr lang="en-US" smtClean="0"/>
              <a:pPr/>
              <a:t>5/12/18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6153" y="443752"/>
            <a:ext cx="3749040" cy="1707777"/>
          </a:xfrm>
        </p:spPr>
        <p:txBody>
          <a:bodyPr anchor="b">
            <a:noAutofit/>
          </a:bodyPr>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827494" y="430306"/>
            <a:ext cx="3749040" cy="5608544"/>
          </a:xfrm>
        </p:spPr>
        <p:txBody>
          <a:bodyPr>
            <a:normAutofit/>
          </a:bodyPr>
          <a:lstStyle>
            <a:lvl1pPr>
              <a:defRPr sz="2400"/>
            </a:lvl1pPr>
            <a:lvl2pPr>
              <a:defRPr sz="2200"/>
            </a:lvl2pPr>
            <a:lvl3pPr>
              <a:defRPr sz="2000"/>
            </a:lvl3pPr>
            <a:lvl4pPr>
              <a:defRPr sz="1800"/>
            </a:lvl4pPr>
            <a:lvl5pPr>
              <a:defRPr sz="1800"/>
            </a:lvl5pPr>
            <a:lvl6pPr marL="2290763" indent="-461963">
              <a:defRPr sz="2000"/>
            </a:lvl6pPr>
            <a:lvl7pPr marL="2290763" indent="-461963">
              <a:defRPr sz="2000"/>
            </a:lvl7pPr>
            <a:lvl8pPr marL="2290763" indent="-461963">
              <a:defRPr sz="2000"/>
            </a:lvl8pPr>
            <a:lvl9pPr marL="2290763" indent="-461963">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96153" y="2554940"/>
            <a:ext cx="3749040" cy="3146613"/>
          </a:xfrm>
        </p:spPr>
        <p:txBody>
          <a:bodyPr>
            <a:normAutofit/>
          </a:bodyPr>
          <a:lstStyle>
            <a:lvl1pPr marL="0" indent="0" algn="ctr">
              <a:spcAft>
                <a:spcPts val="1000"/>
              </a:spcAft>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C3F878-F5E8-489B-AC8A-64F2A7E22C28}" type="datetimeFigureOut">
              <a:rPr lang="en-US" smtClean="0"/>
              <a:pPr/>
              <a:t>5/12/18</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pic>
        <p:nvPicPr>
          <p:cNvPr id="9" name="Picture 8" descr="shortRule.png"/>
          <p:cNvPicPr>
            <a:picLocks noChangeAspect="1"/>
          </p:cNvPicPr>
          <p:nvPr/>
        </p:nvPicPr>
        <p:blipFill>
          <a:blip r:embed="rId2"/>
          <a:stretch>
            <a:fillRect/>
          </a:stretch>
        </p:blipFill>
        <p:spPr>
          <a:xfrm>
            <a:off x="1222898" y="2305609"/>
            <a:ext cx="2495550" cy="9525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TextPageOverlay.png"/>
          <p:cNvPicPr>
            <a:picLocks noChangeAspect="1"/>
          </p:cNvPicPr>
          <p:nvPr/>
        </p:nvPicPr>
        <p:blipFill>
          <a:blip r:embed="rId19"/>
          <a:stretch>
            <a:fillRect/>
          </a:stretch>
        </p:blipFill>
        <p:spPr>
          <a:xfrm>
            <a:off x="0" y="0"/>
            <a:ext cx="9144000" cy="6858000"/>
          </a:xfrm>
          <a:prstGeom prst="rect">
            <a:avLst/>
          </a:prstGeom>
        </p:spPr>
      </p:pic>
      <p:sp>
        <p:nvSpPr>
          <p:cNvPr id="5" name="Footer Placeholder 4"/>
          <p:cNvSpPr>
            <a:spLocks noGrp="1"/>
          </p:cNvSpPr>
          <p:nvPr>
            <p:ph type="ftr" sz="quarter" idx="3"/>
          </p:nvPr>
        </p:nvSpPr>
        <p:spPr>
          <a:xfrm>
            <a:off x="571500" y="6158753"/>
            <a:ext cx="3200400" cy="365125"/>
          </a:xfrm>
          <a:prstGeom prst="rect">
            <a:avLst/>
          </a:prstGeom>
        </p:spPr>
        <p:txBody>
          <a:bodyPr vert="horz" lIns="91440" tIns="45720" rIns="91440" bIns="45720" rtlCol="0" anchor="ctr"/>
          <a:lstStyle>
            <a:lvl1pPr algn="l">
              <a:defRPr sz="1200">
                <a:solidFill>
                  <a:schemeClr val="bg2"/>
                </a:solidFill>
              </a:defRPr>
            </a:lvl1pPr>
          </a:lstStyle>
          <a:p>
            <a:endParaRPr lang="en-US" dirty="0"/>
          </a:p>
        </p:txBody>
      </p:sp>
      <p:sp>
        <p:nvSpPr>
          <p:cNvPr id="2" name="Title Placeholder 1"/>
          <p:cNvSpPr>
            <a:spLocks noGrp="1"/>
          </p:cNvSpPr>
          <p:nvPr>
            <p:ph type="title"/>
          </p:nvPr>
        </p:nvSpPr>
        <p:spPr>
          <a:xfrm>
            <a:off x="571500" y="274638"/>
            <a:ext cx="8001000" cy="1143000"/>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571500" y="1905000"/>
            <a:ext cx="80010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372100" y="6158753"/>
            <a:ext cx="3200400" cy="365125"/>
          </a:xfrm>
          <a:prstGeom prst="rect">
            <a:avLst/>
          </a:prstGeom>
        </p:spPr>
        <p:txBody>
          <a:bodyPr vert="horz" lIns="91440" tIns="45720" rIns="91440" bIns="45720" rtlCol="0" anchor="ctr"/>
          <a:lstStyle>
            <a:lvl1pPr algn="r">
              <a:defRPr sz="1200">
                <a:solidFill>
                  <a:schemeClr val="bg2"/>
                </a:solidFill>
              </a:defRPr>
            </a:lvl1pPr>
          </a:lstStyle>
          <a:p>
            <a:fld id="{B7C3F878-F5E8-489B-AC8A-64F2A7E22C28}" type="datetimeFigureOut">
              <a:rPr lang="en-US" smtClean="0"/>
              <a:pPr/>
              <a:t>5/12/18</a:t>
            </a:fld>
            <a:endParaRPr lang="en-US" dirty="0"/>
          </a:p>
        </p:txBody>
      </p:sp>
      <p:sp>
        <p:nvSpPr>
          <p:cNvPr id="6" name="Slide Number Placeholder 5"/>
          <p:cNvSpPr>
            <a:spLocks noGrp="1"/>
          </p:cNvSpPr>
          <p:nvPr>
            <p:ph type="sldNum" sz="quarter" idx="4"/>
          </p:nvPr>
        </p:nvSpPr>
        <p:spPr>
          <a:xfrm>
            <a:off x="4046220" y="6158753"/>
            <a:ext cx="1051560" cy="365125"/>
          </a:xfrm>
          <a:prstGeom prst="rect">
            <a:avLst/>
          </a:prstGeom>
        </p:spPr>
        <p:txBody>
          <a:bodyPr vert="horz" lIns="91440" tIns="45720" rIns="91440" bIns="45720" rtlCol="0" anchor="ctr"/>
          <a:lstStyle>
            <a:lvl1pPr algn="ctr">
              <a:defRPr sz="1200">
                <a:solidFill>
                  <a:schemeClr val="bg2"/>
                </a:solidFill>
              </a:defRPr>
            </a:lvl1pPr>
          </a:lstStyle>
          <a:p>
            <a:fld id="{651FC063-5EA9-49AF-AFAF-D68C9E82B23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Lst>
  <p:txStyles>
    <p:titleStyle>
      <a:lvl1pPr algn="ctr" defTabSz="914400" rtl="0" eaLnBrk="1" latinLnBrk="0" hangingPunct="1">
        <a:spcBef>
          <a:spcPct val="0"/>
        </a:spcBef>
        <a:buNone/>
        <a:defRPr sz="5400" kern="1200">
          <a:solidFill>
            <a:schemeClr val="tx1"/>
          </a:solidFill>
          <a:latin typeface="+mj-lt"/>
          <a:ea typeface="+mj-ea"/>
          <a:cs typeface="+mj-cs"/>
        </a:defRPr>
      </a:lvl1pPr>
    </p:titleStyle>
    <p:bodyStyle>
      <a:lvl1pPr marL="457200" indent="-457200" algn="l" defTabSz="914400" rtl="0" eaLnBrk="1" latinLnBrk="0" hangingPunct="1">
        <a:spcBef>
          <a:spcPts val="0"/>
        </a:spcBef>
        <a:spcAft>
          <a:spcPts val="2000"/>
        </a:spcAft>
        <a:buFont typeface="Wingdings 2" pitchFamily="18" charset="2"/>
        <a:buChar char=""/>
        <a:defRPr sz="2400" kern="1200">
          <a:solidFill>
            <a:schemeClr val="tx1"/>
          </a:solidFill>
          <a:latin typeface="+mn-lt"/>
          <a:ea typeface="+mn-ea"/>
          <a:cs typeface="+mn-cs"/>
        </a:defRPr>
      </a:lvl1pPr>
      <a:lvl2pPr marL="914400" indent="-457200" algn="l" defTabSz="914400" rtl="0" eaLnBrk="1" latinLnBrk="0" hangingPunct="1">
        <a:spcBef>
          <a:spcPts val="0"/>
        </a:spcBef>
        <a:spcAft>
          <a:spcPts val="1000"/>
        </a:spcAft>
        <a:buClr>
          <a:schemeClr val="bg2"/>
        </a:buClr>
        <a:buFont typeface="Wingdings 2" pitchFamily="18" charset="2"/>
        <a:buChar char=""/>
        <a:defRPr sz="2200" kern="1200">
          <a:solidFill>
            <a:schemeClr val="tx1"/>
          </a:solidFill>
          <a:latin typeface="+mn-lt"/>
          <a:ea typeface="+mn-ea"/>
          <a:cs typeface="+mn-cs"/>
        </a:defRPr>
      </a:lvl2pPr>
      <a:lvl3pPr marL="1371600" indent="-457200" algn="l" defTabSz="914400" rtl="0" eaLnBrk="1" latinLnBrk="0" hangingPunct="1">
        <a:spcBef>
          <a:spcPts val="0"/>
        </a:spcBef>
        <a:spcAft>
          <a:spcPts val="1000"/>
        </a:spcAft>
        <a:buFont typeface="Wingdings 2" pitchFamily="18" charset="2"/>
        <a:buChar char=""/>
        <a:defRPr sz="2000" kern="1200">
          <a:solidFill>
            <a:schemeClr val="tx1"/>
          </a:solidFill>
          <a:latin typeface="+mn-lt"/>
          <a:ea typeface="+mn-ea"/>
          <a:cs typeface="+mn-cs"/>
        </a:defRPr>
      </a:lvl3pPr>
      <a:lvl4pPr marL="1828800" indent="-457200" algn="l" defTabSz="914400" rtl="0" eaLnBrk="1" latinLnBrk="0" hangingPunct="1">
        <a:spcBef>
          <a:spcPts val="0"/>
        </a:spcBef>
        <a:spcAft>
          <a:spcPts val="1000"/>
        </a:spcAft>
        <a:buClr>
          <a:schemeClr val="bg2"/>
        </a:buClr>
        <a:buFont typeface="Wingdings 2" pitchFamily="18" charset="2"/>
        <a:buChar char=""/>
        <a:defRPr sz="1800" kern="1200">
          <a:solidFill>
            <a:schemeClr val="tx1"/>
          </a:solidFill>
          <a:latin typeface="+mn-lt"/>
          <a:ea typeface="+mn-ea"/>
          <a:cs typeface="+mn-cs"/>
        </a:defRPr>
      </a:lvl4pPr>
      <a:lvl5pPr marL="2286000" indent="-457200" algn="l" defTabSz="914400" rtl="0" eaLnBrk="1" latinLnBrk="0" hangingPunct="1">
        <a:spcBef>
          <a:spcPts val="0"/>
        </a:spcBef>
        <a:spcAft>
          <a:spcPts val="1000"/>
        </a:spcAft>
        <a:buFont typeface="Wingdings 2" pitchFamily="18" charset="2"/>
        <a:buChar char=""/>
        <a:defRPr sz="1800" kern="1200">
          <a:solidFill>
            <a:schemeClr val="tx1"/>
          </a:solidFill>
          <a:latin typeface="+mn-lt"/>
          <a:ea typeface="+mn-ea"/>
          <a:cs typeface="+mn-cs"/>
        </a:defRPr>
      </a:lvl5pPr>
      <a:lvl6pPr marL="2743200" indent="-461963" algn="l" defTabSz="914400" rtl="0" eaLnBrk="1" latinLnBrk="0" hangingPunct="1">
        <a:spcBef>
          <a:spcPts val="0"/>
        </a:spcBef>
        <a:spcAft>
          <a:spcPts val="600"/>
        </a:spcAft>
        <a:buClr>
          <a:schemeClr val="bg2"/>
        </a:buClr>
        <a:buFont typeface="Wingdings 2" pitchFamily="18" charset="2"/>
        <a:buChar char="ò"/>
        <a:defRPr lang="en-US" sz="1800" kern="1200" dirty="0" smtClean="0">
          <a:solidFill>
            <a:schemeClr val="tx1"/>
          </a:solidFill>
          <a:latin typeface="+mn-lt"/>
          <a:ea typeface="+mn-ea"/>
          <a:cs typeface="+mn-cs"/>
        </a:defRPr>
      </a:lvl6pPr>
      <a:lvl7pPr marL="3205163" indent="-461963" algn="l" defTabSz="914400" rtl="0" eaLnBrk="1" latinLnBrk="0" hangingPunct="1">
        <a:spcBef>
          <a:spcPts val="0"/>
        </a:spcBef>
        <a:spcAft>
          <a:spcPts val="600"/>
        </a:spcAft>
        <a:buFont typeface="Wingdings 2" pitchFamily="18" charset="2"/>
        <a:buChar char="ò"/>
        <a:defRPr lang="en-US" sz="1800" kern="1200" dirty="0" smtClean="0">
          <a:solidFill>
            <a:schemeClr val="tx1"/>
          </a:solidFill>
          <a:latin typeface="+mn-lt"/>
          <a:ea typeface="+mn-ea"/>
          <a:cs typeface="+mn-cs"/>
        </a:defRPr>
      </a:lvl7pPr>
      <a:lvl8pPr marL="3657600" indent="-461963" algn="l" defTabSz="914400" rtl="0" eaLnBrk="1" latinLnBrk="0" hangingPunct="1">
        <a:spcBef>
          <a:spcPts val="0"/>
        </a:spcBef>
        <a:spcAft>
          <a:spcPts val="600"/>
        </a:spcAft>
        <a:buClr>
          <a:schemeClr val="bg2"/>
        </a:buClr>
        <a:buFont typeface="Wingdings 2" pitchFamily="18" charset="2"/>
        <a:buChar char="ò"/>
        <a:defRPr lang="en-US" sz="1800" kern="1200" dirty="0" smtClean="0">
          <a:solidFill>
            <a:schemeClr val="tx1"/>
          </a:solidFill>
          <a:latin typeface="+mn-lt"/>
          <a:ea typeface="+mn-ea"/>
          <a:cs typeface="+mn-cs"/>
        </a:defRPr>
      </a:lvl8pPr>
      <a:lvl9pPr marL="4119563" indent="-461963" algn="l" defTabSz="914400" rtl="0" eaLnBrk="1" latinLnBrk="0" hangingPunct="1">
        <a:spcBef>
          <a:spcPts val="0"/>
        </a:spcBef>
        <a:spcAft>
          <a:spcPts val="600"/>
        </a:spcAft>
        <a:buFont typeface="Wingdings 2" pitchFamily="18" charset="2"/>
        <a:buChar char="ò"/>
        <a:defRPr lang="en-US" sz="1800" kern="1200" dirty="0" smtClean="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n.wikipedia.org/wiki/Purchasing-power_parity"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davidboje.com/Strathclyde/" TargetMode="External"/><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hyperlink" Target="http://davidboje.com/Canterbury/handout%20for%20STORYTELLING%20GALLERY%20WALK.docx"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www.theguardian.com/books/2015/may/06/the-utopia-of-rules-on-technology-stupidity-and-the-secret-joys-of-bureaucracy-david-graeber-review"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hyperlink" Target="https://en.wikipedia.org/wiki/Human_extinction"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2S2qtGisT34"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commondreams.org/views/2010/06/19/driven-globalization-todays-slave-trade-thrives-home-and-abroad"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hyperlink" Target="http://www.mypalmbeachpost.com/news/carlitos/" TargetMode="Externa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www.huffingtonpost.com/entry/migrant-workers-rape-lawsuit-eeoc_us_55f1ee88e4b093be51be3ceb" TargetMode="External"/><Relationship Id="rId3"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davidboje.com/Aalborg" TargetMode="External"/><Relationship Id="rId3"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0586"/>
          </a:xfrm>
          <a:prstGeom prst="rect">
            <a:avLst/>
          </a:prstGeom>
        </p:spPr>
      </p:pic>
      <p:sp>
        <p:nvSpPr>
          <p:cNvPr id="2" name="Title 1"/>
          <p:cNvSpPr>
            <a:spLocks noGrp="1"/>
          </p:cNvSpPr>
          <p:nvPr>
            <p:ph type="ctrTitle"/>
          </p:nvPr>
        </p:nvSpPr>
        <p:spPr>
          <a:xfrm>
            <a:off x="571499" y="512298"/>
            <a:ext cx="8440197" cy="969287"/>
          </a:xfrm>
        </p:spPr>
        <p:txBody>
          <a:bodyPr/>
          <a:lstStyle/>
          <a:p>
            <a:r>
              <a:rPr lang="en-US" b="1" dirty="0" smtClean="0">
                <a:solidFill>
                  <a:schemeClr val="bg1">
                    <a:lumMod val="20000"/>
                    <a:lumOff val="80000"/>
                  </a:schemeClr>
                </a:solidFill>
              </a:rPr>
              <a:t>What is True Storytelling?</a:t>
            </a:r>
            <a:endParaRPr lang="en-US" b="1" dirty="0">
              <a:solidFill>
                <a:schemeClr val="bg1">
                  <a:lumMod val="20000"/>
                  <a:lumOff val="80000"/>
                </a:schemeClr>
              </a:solidFill>
            </a:endParaRPr>
          </a:p>
        </p:txBody>
      </p:sp>
      <p:sp>
        <p:nvSpPr>
          <p:cNvPr id="3" name="Subtitle 2"/>
          <p:cNvSpPr>
            <a:spLocks noGrp="1"/>
          </p:cNvSpPr>
          <p:nvPr>
            <p:ph type="subTitle" idx="1"/>
          </p:nvPr>
        </p:nvSpPr>
        <p:spPr>
          <a:xfrm>
            <a:off x="3747184" y="4551667"/>
            <a:ext cx="5264512" cy="1888398"/>
          </a:xfrm>
        </p:spPr>
        <p:txBody>
          <a:bodyPr>
            <a:normAutofit fontScale="47500" lnSpcReduction="20000"/>
          </a:bodyPr>
          <a:lstStyle/>
          <a:p>
            <a:r>
              <a:rPr lang="en-US" sz="4400" b="1" dirty="0" smtClean="0">
                <a:solidFill>
                  <a:srgbClr val="FBF4E1"/>
                </a:solidFill>
              </a:rPr>
              <a:t>David M. Boje</a:t>
            </a:r>
          </a:p>
          <a:p>
            <a:r>
              <a:rPr lang="en-US" sz="4400" b="1" dirty="0" smtClean="0">
                <a:solidFill>
                  <a:srgbClr val="FBF4E1"/>
                </a:solidFill>
              </a:rPr>
              <a:t>Part 2: The Activist Antenarrative for to SAVE HUMANITY FORM ITS OWN EXTINCTION, May 8 2018 presentation to conference “</a:t>
            </a:r>
            <a:r>
              <a:rPr lang="en-US" sz="4400" b="1" dirty="0">
                <a:solidFill>
                  <a:srgbClr val="FBF4E1"/>
                </a:solidFill>
              </a:rPr>
              <a:t>A Discourse Activist Perspective on Organizational </a:t>
            </a:r>
            <a:r>
              <a:rPr lang="en-US" sz="4400" b="1" dirty="0" smtClean="0">
                <a:solidFill>
                  <a:srgbClr val="FBF4E1"/>
                </a:solidFill>
              </a:rPr>
              <a:t>Storytelling” at Aalborg University </a:t>
            </a:r>
            <a:endParaRPr lang="en-US" sz="4400" b="1" dirty="0">
              <a:solidFill>
                <a:srgbClr val="FBF4E1"/>
              </a:solidFill>
            </a:endParaRPr>
          </a:p>
        </p:txBody>
      </p:sp>
    </p:spTree>
    <p:extLst>
      <p:ext uri="{BB962C8B-B14F-4D97-AF65-F5344CB8AC3E}">
        <p14:creationId xmlns:p14="http://schemas.microsoft.com/office/powerpoint/2010/main" val="182979490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Hannah Arendt</a:t>
            </a:r>
            <a:endParaRPr lang="en-US" dirty="0"/>
          </a:p>
        </p:txBody>
      </p:sp>
      <p:sp>
        <p:nvSpPr>
          <p:cNvPr id="3" name="Content Placeholder 2"/>
          <p:cNvSpPr>
            <a:spLocks noGrp="1"/>
          </p:cNvSpPr>
          <p:nvPr>
            <p:ph idx="1"/>
          </p:nvPr>
        </p:nvSpPr>
        <p:spPr>
          <a:xfrm>
            <a:off x="287287" y="1904999"/>
            <a:ext cx="8679050" cy="4822605"/>
          </a:xfrm>
        </p:spPr>
        <p:txBody>
          <a:bodyPr>
            <a:normAutofit/>
          </a:bodyPr>
          <a:lstStyle/>
          <a:p>
            <a:pPr marL="0" indent="0">
              <a:buNone/>
            </a:pPr>
            <a:r>
              <a:rPr lang="en-US" dirty="0"/>
              <a:t>To me, social constructivism becomes the tool of “totalitarian propaganda”, and a forgery of history used to oppress humankind (Arendt, 1958/1962: 332-3). </a:t>
            </a:r>
          </a:p>
          <a:p>
            <a:pPr marL="0" indent="0">
              <a:buNone/>
            </a:pPr>
            <a:r>
              <a:rPr lang="en-US" dirty="0"/>
              <a:t>The official history of globalization is a joke, and we need traceability of the “known historical reality” and a deconstruction of the “outward facade erected explicitly to fool the people” (Arendt, 1958/1962: 333), or we will continue to elect Trumps, or politics will be “the playground of crackpots” who tell “gigantic lies and monstrous falsehoods” and fake news (333)</a:t>
            </a:r>
            <a:r>
              <a:rPr lang="en-US" dirty="0" smtClean="0"/>
              <a:t>.</a:t>
            </a:r>
          </a:p>
          <a:p>
            <a:pPr marL="0" indent="0">
              <a:buNone/>
            </a:pPr>
            <a:endParaRPr lang="en-US" dirty="0"/>
          </a:p>
        </p:txBody>
      </p:sp>
      <p:sp>
        <p:nvSpPr>
          <p:cNvPr id="4" name="Slide Number Placeholder 3"/>
          <p:cNvSpPr>
            <a:spLocks noGrp="1"/>
          </p:cNvSpPr>
          <p:nvPr>
            <p:ph type="sldNum" sz="quarter" idx="12"/>
          </p:nvPr>
        </p:nvSpPr>
        <p:spPr/>
        <p:txBody>
          <a:bodyPr/>
          <a:lstStyle/>
          <a:p>
            <a:fld id="{D739C4FB-7D33-419B-8833-D1372BFD11C8}" type="slidenum">
              <a:rPr lang="en-US" smtClean="0"/>
              <a:t>10</a:t>
            </a:fld>
            <a:endParaRPr lang="en-US" dirty="0"/>
          </a:p>
        </p:txBody>
      </p:sp>
    </p:spTree>
    <p:extLst>
      <p:ext uri="{BB962C8B-B14F-4D97-AF65-F5344CB8AC3E}">
        <p14:creationId xmlns:p14="http://schemas.microsoft.com/office/powerpoint/2010/main" val="185852641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True Storytelling</a:t>
            </a:r>
            <a:endParaRPr lang="en-US" dirty="0"/>
          </a:p>
        </p:txBody>
      </p:sp>
      <p:sp>
        <p:nvSpPr>
          <p:cNvPr id="4" name="Slide Number Placeholder 3"/>
          <p:cNvSpPr>
            <a:spLocks noGrp="1"/>
          </p:cNvSpPr>
          <p:nvPr>
            <p:ph type="sldNum" sz="quarter" idx="12"/>
          </p:nvPr>
        </p:nvSpPr>
        <p:spPr/>
        <p:txBody>
          <a:bodyPr/>
          <a:lstStyle/>
          <a:p>
            <a:fld id="{D739C4FB-7D33-419B-8833-D1372BFD11C8}" type="slidenum">
              <a:rPr lang="en-US" smtClean="0"/>
              <a:t>11</a:t>
            </a:fld>
            <a:endParaRPr lang="en-US" dirty="0"/>
          </a:p>
        </p:txBody>
      </p:sp>
      <p:pic>
        <p:nvPicPr>
          <p:cNvPr id="5" name="Picture 4"/>
          <p:cNvPicPr>
            <a:picLocks noChangeAspect="1"/>
          </p:cNvPicPr>
          <p:nvPr/>
        </p:nvPicPr>
        <p:blipFill>
          <a:blip r:embed="rId2"/>
          <a:stretch>
            <a:fillRect/>
          </a:stretch>
        </p:blipFill>
        <p:spPr>
          <a:xfrm>
            <a:off x="762000" y="1761378"/>
            <a:ext cx="7620000" cy="4762500"/>
          </a:xfrm>
          <a:prstGeom prst="rect">
            <a:avLst/>
          </a:prstGeom>
        </p:spPr>
      </p:pic>
    </p:spTree>
    <p:extLst>
      <p:ext uri="{BB962C8B-B14F-4D97-AF65-F5344CB8AC3E}">
        <p14:creationId xmlns:p14="http://schemas.microsoft.com/office/powerpoint/2010/main" val="246231046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Globalization Progress Narrative</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a:t>Globalization’s progress narrative is at variance with generally accepted counternarrative of scientific evidence of climate change, pollution by plastic, and the concentration of total world financial wealth into fewer and fewer hands</a:t>
            </a:r>
            <a:r>
              <a:rPr lang="en-US" dirty="0" smtClean="0"/>
              <a:t>.</a:t>
            </a:r>
          </a:p>
          <a:p>
            <a:r>
              <a:rPr lang="en-US" dirty="0"/>
              <a:t>“The so-called leader principle; is in itself not totalitarian; it has borrowed certain features from authoritarianism and military dictatorship which have greatly contributed toward obscuring and belittling the essentially totalitarian phenomenon” (Arendt, 1958/1962: 364).</a:t>
            </a:r>
          </a:p>
          <a:p>
            <a:r>
              <a:rPr lang="en-US" dirty="0"/>
              <a:t>Rosile, Boje, and Claw (2016) have proposed ensemble leadership theory, where everyone is a leader, rather than relying upon great man leadership, or relational leadership reflexivity. </a:t>
            </a:r>
            <a:r>
              <a:rPr lang="en-US" dirty="0" smtClean="0"/>
              <a:t> </a:t>
            </a:r>
            <a:endParaRPr lang="en-US" dirty="0"/>
          </a:p>
        </p:txBody>
      </p:sp>
      <p:sp>
        <p:nvSpPr>
          <p:cNvPr id="4" name="Slide Number Placeholder 3"/>
          <p:cNvSpPr>
            <a:spLocks noGrp="1"/>
          </p:cNvSpPr>
          <p:nvPr>
            <p:ph type="sldNum" sz="quarter" idx="12"/>
          </p:nvPr>
        </p:nvSpPr>
        <p:spPr/>
        <p:txBody>
          <a:bodyPr/>
          <a:lstStyle/>
          <a:p>
            <a:fld id="{D739C4FB-7D33-419B-8833-D1372BFD11C8}" type="slidenum">
              <a:rPr lang="en-US" smtClean="0"/>
              <a:t>12</a:t>
            </a:fld>
            <a:endParaRPr lang="en-US" dirty="0"/>
          </a:p>
        </p:txBody>
      </p:sp>
    </p:spTree>
    <p:extLst>
      <p:ext uri="{BB962C8B-B14F-4D97-AF65-F5344CB8AC3E}">
        <p14:creationId xmlns:p14="http://schemas.microsoft.com/office/powerpoint/2010/main" val="68505879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400" b="1" dirty="0" smtClean="0"/>
              <a:t>Poverty </a:t>
            </a:r>
            <a:r>
              <a:rPr lang="en-US" sz="4400" b="1" dirty="0"/>
              <a:t>Purchasing Price Parity (P4</a:t>
            </a:r>
            <a:r>
              <a:rPr lang="en-US" sz="4400" b="1" dirty="0" smtClean="0"/>
              <a:t>) is not ‘True’ Storytelling</a:t>
            </a:r>
            <a:endParaRPr lang="en-US" sz="4400" dirty="0"/>
          </a:p>
        </p:txBody>
      </p:sp>
      <p:sp>
        <p:nvSpPr>
          <p:cNvPr id="4" name="Content Placeholder 3"/>
          <p:cNvSpPr>
            <a:spLocks noGrp="1"/>
          </p:cNvSpPr>
          <p:nvPr>
            <p:ph idx="1"/>
          </p:nvPr>
        </p:nvSpPr>
        <p:spPr>
          <a:xfrm>
            <a:off x="303707" y="1905000"/>
            <a:ext cx="8840294" cy="4832200"/>
          </a:xfrm>
        </p:spPr>
        <p:txBody>
          <a:bodyPr>
            <a:normAutofit fontScale="85000" lnSpcReduction="20000"/>
          </a:bodyPr>
          <a:lstStyle/>
          <a:p>
            <a:pPr marL="0" indent="0">
              <a:buNone/>
            </a:pPr>
            <a:r>
              <a:rPr lang="en-US" dirty="0"/>
              <a:t>P4 $50 US basket of goods in supermarket, used to determine poverty </a:t>
            </a:r>
            <a:r>
              <a:rPr lang="en-US" dirty="0" smtClean="0"/>
              <a:t>rates across countries, now poverty line is set by World Bank committee at $1.90 a day</a:t>
            </a:r>
          </a:p>
          <a:p>
            <a:r>
              <a:rPr lang="en-US" dirty="0"/>
              <a:t>1776 Adam Smith argued poverty is inability to afford commodities necessary to support life and whatever the custom of a country’s lowest order </a:t>
            </a:r>
            <a:r>
              <a:rPr lang="en-US" dirty="0" smtClean="0"/>
              <a:t>people</a:t>
            </a:r>
          </a:p>
          <a:p>
            <a:r>
              <a:rPr lang="en-US" dirty="0"/>
              <a:t>1964 US Republicans endorsed </a:t>
            </a:r>
            <a:r>
              <a:rPr lang="en-US" dirty="0" smtClean="0"/>
              <a:t>LBJ’s concept </a:t>
            </a:r>
            <a:r>
              <a:rPr lang="en-US" dirty="0"/>
              <a:t>of RELATIVE POVERTY</a:t>
            </a:r>
            <a:endParaRPr lang="en-US" dirty="0" smtClean="0"/>
          </a:p>
          <a:p>
            <a:r>
              <a:rPr lang="en-US" dirty="0" smtClean="0"/>
              <a:t>2008</a:t>
            </a:r>
            <a:r>
              <a:rPr lang="en-US" dirty="0"/>
              <a:t>, the WB revised PPP (due to inflation) of $1.25 a day at 2005 </a:t>
            </a:r>
            <a:r>
              <a:rPr lang="en-US" dirty="0">
                <a:hlinkClick r:id="rId2"/>
              </a:rPr>
              <a:t>purchasing-power parity(PPP).</a:t>
            </a:r>
          </a:p>
          <a:p>
            <a:r>
              <a:rPr lang="en-US" dirty="0"/>
              <a:t>2015, the WB updated the </a:t>
            </a:r>
            <a:r>
              <a:rPr lang="en-US" b="1" dirty="0"/>
              <a:t>international poverty line</a:t>
            </a:r>
            <a:r>
              <a:rPr lang="en-US" dirty="0"/>
              <a:t> to $1.90 a day based on PPP calculations of WHAT $1.90 would buy in US supermarket in </a:t>
            </a:r>
            <a:r>
              <a:rPr lang="en-US" dirty="0" smtClean="0"/>
              <a:t>2011</a:t>
            </a:r>
          </a:p>
          <a:p>
            <a:pPr marL="0" indent="0">
              <a:buNone/>
            </a:pPr>
            <a:r>
              <a:rPr lang="en-US" dirty="0" smtClean="0"/>
              <a:t>CRITICISMS: P4 </a:t>
            </a:r>
            <a:r>
              <a:rPr lang="en-US" dirty="0"/>
              <a:t>leaves thinks like healthcare, clean drinking water,  nutrition, housing costs, fertile soil to grow crops, safety, and infrastructure out of the standardized  food basket of </a:t>
            </a:r>
            <a:r>
              <a:rPr lang="en-US" dirty="0" smtClean="0"/>
              <a:t>goods</a:t>
            </a:r>
          </a:p>
        </p:txBody>
      </p:sp>
    </p:spTree>
    <p:extLst>
      <p:ext uri="{BB962C8B-B14F-4D97-AF65-F5344CB8AC3E}">
        <p14:creationId xmlns:p14="http://schemas.microsoft.com/office/powerpoint/2010/main" val="34813979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Pre-work: Which Storytelling Research Methods do you know and not know?</a:t>
            </a:r>
            <a:endParaRPr lang="en-US" sz="3600" dirty="0"/>
          </a:p>
        </p:txBody>
      </p:sp>
      <p:sp>
        <p:nvSpPr>
          <p:cNvPr id="3" name="Content Placeholder 2"/>
          <p:cNvSpPr>
            <a:spLocks noGrp="1"/>
          </p:cNvSpPr>
          <p:nvPr>
            <p:ph idx="1"/>
          </p:nvPr>
        </p:nvSpPr>
        <p:spPr>
          <a:xfrm>
            <a:off x="457200" y="1600200"/>
            <a:ext cx="8229600" cy="1902326"/>
          </a:xfrm>
        </p:spPr>
        <p:txBody>
          <a:bodyPr>
            <a:normAutofit fontScale="92500" lnSpcReduction="20000"/>
          </a:bodyPr>
          <a:lstStyle/>
          <a:p>
            <a:pPr marL="0" indent="0">
              <a:buNone/>
            </a:pPr>
            <a:r>
              <a:rPr lang="en-US" dirty="0"/>
              <a:t>Please </a:t>
            </a:r>
            <a:r>
              <a:rPr lang="en-US" u="sng" dirty="0" smtClean="0">
                <a:hlinkClick r:id="rId2"/>
              </a:rPr>
              <a:t>Review </a:t>
            </a:r>
            <a:r>
              <a:rPr lang="en-US" sz="4000" u="sng" dirty="0">
                <a:hlinkClick r:id="rId2"/>
              </a:rPr>
              <a:t>20 Storytelling </a:t>
            </a:r>
            <a:r>
              <a:rPr lang="en-US" sz="4000" u="sng" dirty="0" smtClean="0">
                <a:hlinkClick r:id="rId2"/>
              </a:rPr>
              <a:t>Paradigms</a:t>
            </a:r>
            <a:r>
              <a:rPr lang="en-US" u="sng" dirty="0" smtClean="0">
                <a:hlinkClick r:id="rId2"/>
              </a:rPr>
              <a:t>; </a:t>
            </a:r>
            <a:r>
              <a:rPr lang="en-US" u="sng" dirty="0">
                <a:hlinkClick r:id="rId2"/>
              </a:rPr>
              <a:t>18 are beyond 1st 3 waves of Grounded </a:t>
            </a:r>
            <a:r>
              <a:rPr lang="en-US" u="sng" dirty="0" smtClean="0">
                <a:hlinkClick r:id="rId2"/>
              </a:rPr>
              <a:t>Theory (GT), </a:t>
            </a:r>
            <a:r>
              <a:rPr lang="en-US" u="sng" dirty="0">
                <a:hlinkClick r:id="rId2"/>
              </a:rPr>
              <a:t>and are basis of two new </a:t>
            </a:r>
            <a:r>
              <a:rPr lang="en-US" dirty="0" smtClean="0">
                <a:hlinkClick r:id="rId2"/>
              </a:rPr>
              <a:t>books</a:t>
            </a:r>
            <a:r>
              <a:rPr lang="en-US" dirty="0" smtClean="0"/>
              <a:t> </a:t>
            </a:r>
            <a:r>
              <a:rPr lang="en-US" sz="2000" dirty="0" smtClean="0"/>
              <a:t>on 4</a:t>
            </a:r>
            <a:r>
              <a:rPr lang="en-US" sz="2000" baseline="30000" dirty="0" smtClean="0"/>
              <a:t>th</a:t>
            </a:r>
            <a:r>
              <a:rPr lang="en-US" sz="2000" dirty="0" smtClean="0"/>
              <a:t> Wave Self-Correcting </a:t>
            </a:r>
            <a:r>
              <a:rPr lang="en-US" sz="2000" dirty="0"/>
              <a:t>Grounded Ontologies to download at </a:t>
            </a:r>
            <a:r>
              <a:rPr lang="en-US" b="1" dirty="0">
                <a:hlinkClick r:id="rId3"/>
              </a:rPr>
              <a:t>http://davidboje.com/Strathclyde/</a:t>
            </a:r>
            <a:r>
              <a:rPr lang="en-US" b="1" dirty="0"/>
              <a:t> </a:t>
            </a:r>
          </a:p>
          <a:p>
            <a:pPr marL="0" indent="0">
              <a:buNone/>
            </a:pPr>
            <a:endParaRPr lang="en-US" dirty="0" smtClean="0"/>
          </a:p>
        </p:txBody>
      </p:sp>
      <p:sp>
        <p:nvSpPr>
          <p:cNvPr id="4" name="Slide Number Placeholder 3"/>
          <p:cNvSpPr>
            <a:spLocks noGrp="1"/>
          </p:cNvSpPr>
          <p:nvPr>
            <p:ph type="sldNum" sz="quarter" idx="12"/>
          </p:nvPr>
        </p:nvSpPr>
        <p:spPr/>
        <p:txBody>
          <a:bodyPr/>
          <a:lstStyle/>
          <a:p>
            <a:fld id="{D12AA694-00EB-4F4B-AABB-6F50FB178914}" type="slidenum">
              <a:rPr lang="en-US" smtClean="0"/>
              <a:t>14</a:t>
            </a:fld>
            <a:endParaRPr lang="en-US" dirty="0"/>
          </a:p>
        </p:txBody>
      </p:sp>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1" y="3502526"/>
            <a:ext cx="9144000" cy="3355474"/>
          </a:xfrm>
          <a:prstGeom prst="rect">
            <a:avLst/>
          </a:prstGeom>
          <a:noFill/>
          <a:ln>
            <a:noFill/>
          </a:ln>
        </p:spPr>
      </p:pic>
    </p:spTree>
    <p:extLst>
      <p:ext uri="{BB962C8B-B14F-4D97-AF65-F5344CB8AC3E}">
        <p14:creationId xmlns:p14="http://schemas.microsoft.com/office/powerpoint/2010/main" val="291915692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99" y="274638"/>
            <a:ext cx="8137791" cy="723164"/>
          </a:xfrm>
        </p:spPr>
        <p:txBody>
          <a:bodyPr/>
          <a:lstStyle/>
          <a:p>
            <a:r>
              <a:rPr lang="en-US" dirty="0" smtClean="0"/>
              <a:t>Globalization is a Nightmare</a:t>
            </a:r>
            <a:endParaRPr lang="en-US" dirty="0"/>
          </a:p>
        </p:txBody>
      </p:sp>
      <p:sp>
        <p:nvSpPr>
          <p:cNvPr id="4" name="Slide Number Placeholder 3"/>
          <p:cNvSpPr>
            <a:spLocks noGrp="1"/>
          </p:cNvSpPr>
          <p:nvPr>
            <p:ph type="sldNum" sz="quarter" idx="12"/>
          </p:nvPr>
        </p:nvSpPr>
        <p:spPr/>
        <p:txBody>
          <a:bodyPr/>
          <a:lstStyle/>
          <a:p>
            <a:fld id="{D739C4FB-7D33-419B-8833-D1372BFD11C8}" type="slidenum">
              <a:rPr lang="en-US" smtClean="0"/>
              <a:t>15</a:t>
            </a:fld>
            <a:endParaRPr lang="en-US" dirty="0"/>
          </a:p>
        </p:txBody>
      </p:sp>
      <p:pic>
        <p:nvPicPr>
          <p:cNvPr id="5" name="Picture 4"/>
          <p:cNvPicPr>
            <a:picLocks noChangeAspect="1"/>
          </p:cNvPicPr>
          <p:nvPr/>
        </p:nvPicPr>
        <p:blipFill>
          <a:blip r:embed="rId2"/>
          <a:stretch>
            <a:fillRect/>
          </a:stretch>
        </p:blipFill>
        <p:spPr>
          <a:xfrm>
            <a:off x="997939" y="1517564"/>
            <a:ext cx="7480767" cy="5340436"/>
          </a:xfrm>
          <a:prstGeom prst="rect">
            <a:avLst/>
          </a:prstGeom>
        </p:spPr>
      </p:pic>
    </p:spTree>
    <p:extLst>
      <p:ext uri="{BB962C8B-B14F-4D97-AF65-F5344CB8AC3E}">
        <p14:creationId xmlns:p14="http://schemas.microsoft.com/office/powerpoint/2010/main" val="8699873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Globalization Nightmare</a:t>
            </a:r>
            <a:endParaRPr lang="en-US" dirty="0"/>
          </a:p>
        </p:txBody>
      </p:sp>
      <p:sp>
        <p:nvSpPr>
          <p:cNvPr id="3" name="Content Placeholder 2"/>
          <p:cNvSpPr>
            <a:spLocks noGrp="1"/>
          </p:cNvSpPr>
          <p:nvPr>
            <p:ph idx="1"/>
          </p:nvPr>
        </p:nvSpPr>
        <p:spPr>
          <a:xfrm>
            <a:off x="287285" y="1723476"/>
            <a:ext cx="8709291" cy="5134524"/>
          </a:xfrm>
        </p:spPr>
        <p:txBody>
          <a:bodyPr/>
          <a:lstStyle/>
          <a:p>
            <a:pPr marL="0" indent="0">
              <a:buNone/>
            </a:pPr>
            <a:r>
              <a:rPr lang="en-US" dirty="0" smtClean="0"/>
              <a:t>David Graeber </a:t>
            </a:r>
            <a:r>
              <a:rPr lang="en-US" dirty="0"/>
              <a:t>believes, when governments insist on market solutions to every social problem: “a nightmare fusion of the worst elements of bureaucracy and the worst elements of capitalism</a:t>
            </a:r>
            <a:r>
              <a:rPr lang="en-US" dirty="0" smtClean="0"/>
              <a:t>” - </a:t>
            </a:r>
            <a:r>
              <a:rPr lang="en-US" dirty="0" smtClean="0">
                <a:hlinkClick r:id="rId3"/>
              </a:rPr>
              <a:t>UTOPIA OF RULES</a:t>
            </a:r>
            <a:endParaRPr lang="en-US" dirty="0" smtClean="0"/>
          </a:p>
          <a:p>
            <a:pPr marL="0" indent="0">
              <a:buNone/>
            </a:pPr>
            <a:r>
              <a:rPr lang="en-US" dirty="0" smtClean="0"/>
              <a:t>But does it follow that Globalization by State &amp; Corporate Power into vast network of bureaucracies always repressive-bureaucratic. Can it also be liberating to be against WALLS &amp; NATIONALISM? Can there be a GLOBAL JUSTICE MOVEMENT?</a:t>
            </a:r>
            <a:endParaRPr lang="en-US" dirty="0"/>
          </a:p>
        </p:txBody>
      </p:sp>
      <p:sp>
        <p:nvSpPr>
          <p:cNvPr id="4" name="Slide Number Placeholder 3"/>
          <p:cNvSpPr>
            <a:spLocks noGrp="1"/>
          </p:cNvSpPr>
          <p:nvPr>
            <p:ph type="sldNum" sz="quarter" idx="12"/>
          </p:nvPr>
        </p:nvSpPr>
        <p:spPr/>
        <p:txBody>
          <a:bodyPr/>
          <a:lstStyle/>
          <a:p>
            <a:fld id="{D739C4FB-7D33-419B-8833-D1372BFD11C8}" type="slidenum">
              <a:rPr lang="en-US" smtClean="0"/>
              <a:t>16</a:t>
            </a:fld>
            <a:endParaRPr lang="en-US" dirty="0"/>
          </a:p>
        </p:txBody>
      </p:sp>
    </p:spTree>
    <p:extLst>
      <p:ext uri="{BB962C8B-B14F-4D97-AF65-F5344CB8AC3E}">
        <p14:creationId xmlns:p14="http://schemas.microsoft.com/office/powerpoint/2010/main" val="142040416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753401"/>
          </a:xfrm>
        </p:spPr>
        <p:txBody>
          <a:bodyPr/>
          <a:lstStyle/>
          <a:p>
            <a:r>
              <a:rPr lang="en-US" dirty="0" smtClean="0"/>
              <a:t>As we approach 6</a:t>
            </a:r>
            <a:r>
              <a:rPr lang="en-US" baseline="30000" dirty="0" smtClean="0"/>
              <a:t>th</a:t>
            </a:r>
            <a:r>
              <a:rPr lang="en-US" dirty="0" smtClean="0"/>
              <a:t> Extinction</a:t>
            </a:r>
            <a:endParaRPr lang="en-US" dirty="0"/>
          </a:p>
        </p:txBody>
      </p:sp>
      <p:sp>
        <p:nvSpPr>
          <p:cNvPr id="4" name="Slide Number Placeholder 3"/>
          <p:cNvSpPr>
            <a:spLocks noGrp="1"/>
          </p:cNvSpPr>
          <p:nvPr>
            <p:ph type="sldNum" sz="quarter" idx="12"/>
          </p:nvPr>
        </p:nvSpPr>
        <p:spPr/>
        <p:txBody>
          <a:bodyPr/>
          <a:lstStyle/>
          <a:p>
            <a:fld id="{D739C4FB-7D33-419B-8833-D1372BFD11C8}" type="slidenum">
              <a:rPr lang="en-US" smtClean="0"/>
              <a:t>17</a:t>
            </a:fld>
            <a:endParaRPr lang="en-US" dirty="0"/>
          </a:p>
        </p:txBody>
      </p:sp>
      <p:pic>
        <p:nvPicPr>
          <p:cNvPr id="5" name="Picture 4"/>
          <p:cNvPicPr>
            <a:picLocks noChangeAspect="1"/>
          </p:cNvPicPr>
          <p:nvPr/>
        </p:nvPicPr>
        <p:blipFill>
          <a:blip r:embed="rId2"/>
          <a:stretch>
            <a:fillRect/>
          </a:stretch>
        </p:blipFill>
        <p:spPr>
          <a:xfrm>
            <a:off x="2196207" y="1852363"/>
            <a:ext cx="4835445" cy="5005637"/>
          </a:xfrm>
          <a:prstGeom prst="rect">
            <a:avLst/>
          </a:prstGeom>
        </p:spPr>
      </p:pic>
    </p:spTree>
    <p:extLst>
      <p:ext uri="{BB962C8B-B14F-4D97-AF65-F5344CB8AC3E}">
        <p14:creationId xmlns:p14="http://schemas.microsoft.com/office/powerpoint/2010/main" val="50409117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024" y="274638"/>
            <a:ext cx="7272339" cy="734730"/>
          </a:xfrm>
        </p:spPr>
        <p:txBody>
          <a:bodyPr/>
          <a:lstStyle/>
          <a:p>
            <a:r>
              <a:rPr lang="en-US" dirty="0" smtClean="0"/>
              <a:t>Apple Example</a:t>
            </a:r>
            <a:endParaRPr lang="en-US" dirty="0"/>
          </a:p>
        </p:txBody>
      </p:sp>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797785" y="1234360"/>
            <a:ext cx="8059257" cy="5291039"/>
          </a:xfrm>
          <a:prstGeom prst="rect">
            <a:avLst/>
          </a:prstGeom>
        </p:spPr>
      </p:pic>
    </p:spTree>
    <p:extLst>
      <p:ext uri="{BB962C8B-B14F-4D97-AF65-F5344CB8AC3E}">
        <p14:creationId xmlns:p14="http://schemas.microsoft.com/office/powerpoint/2010/main" val="397498371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551" y="0"/>
            <a:ext cx="8891429" cy="862846"/>
          </a:xfrm>
        </p:spPr>
        <p:txBody>
          <a:bodyPr/>
          <a:lstStyle/>
          <a:p>
            <a:r>
              <a:rPr lang="en-US" sz="2800" dirty="0" smtClean="0"/>
              <a:t>Apple &amp; Democratic Republic on of Congo (DRC)</a:t>
            </a:r>
            <a:endParaRPr lang="en-US" sz="2800" dirty="0"/>
          </a:p>
        </p:txBody>
      </p:sp>
      <p:pic>
        <p:nvPicPr>
          <p:cNvPr id="3" name="Picture 2"/>
          <p:cNvPicPr>
            <a:picLocks noChangeAspect="1"/>
          </p:cNvPicPr>
          <p:nvPr/>
        </p:nvPicPr>
        <p:blipFill>
          <a:blip r:embed="rId3"/>
          <a:stretch>
            <a:fillRect/>
          </a:stretch>
        </p:blipFill>
        <p:spPr>
          <a:xfrm>
            <a:off x="193551" y="1010430"/>
            <a:ext cx="8771354" cy="5847569"/>
          </a:xfrm>
          <a:prstGeom prst="rect">
            <a:avLst/>
          </a:prstGeom>
        </p:spPr>
      </p:pic>
      <p:pic>
        <p:nvPicPr>
          <p:cNvPr id="4" name="Picture 3"/>
          <p:cNvPicPr>
            <a:picLocks noChangeAspect="1"/>
          </p:cNvPicPr>
          <p:nvPr/>
        </p:nvPicPr>
        <p:blipFill>
          <a:blip r:embed="rId4"/>
          <a:stretch>
            <a:fillRect/>
          </a:stretch>
        </p:blipFill>
        <p:spPr>
          <a:xfrm>
            <a:off x="1986323" y="1010430"/>
            <a:ext cx="6846848" cy="5523029"/>
          </a:xfrm>
          <a:prstGeom prst="rect">
            <a:avLst/>
          </a:prstGeom>
        </p:spPr>
      </p:pic>
    </p:spTree>
    <p:extLst>
      <p:ext uri="{BB962C8B-B14F-4D97-AF65-F5344CB8AC3E}">
        <p14:creationId xmlns:p14="http://schemas.microsoft.com/office/powerpoint/2010/main" val="26987794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813831"/>
          </a:xfrm>
        </p:spPr>
        <p:txBody>
          <a:bodyPr/>
          <a:lstStyle/>
          <a:p>
            <a:r>
              <a:rPr lang="en-US" sz="4400" dirty="0" smtClean="0"/>
              <a:t>EXERCISE: Threats to Existence of Humanity</a:t>
            </a:r>
            <a:endParaRPr lang="en-US" sz="4400" dirty="0"/>
          </a:p>
        </p:txBody>
      </p:sp>
      <p:sp>
        <p:nvSpPr>
          <p:cNvPr id="3" name="Content Placeholder 2"/>
          <p:cNvSpPr>
            <a:spLocks noGrp="1"/>
          </p:cNvSpPr>
          <p:nvPr>
            <p:ph idx="1"/>
          </p:nvPr>
        </p:nvSpPr>
        <p:spPr>
          <a:xfrm>
            <a:off x="571499" y="1904999"/>
            <a:ext cx="8202069" cy="4620867"/>
          </a:xfrm>
        </p:spPr>
        <p:txBody>
          <a:bodyPr>
            <a:normAutofit/>
          </a:bodyPr>
          <a:lstStyle/>
          <a:p>
            <a:pPr>
              <a:buFont typeface="+mj-lt"/>
              <a:buAutoNum type="arabicPeriod"/>
            </a:pPr>
            <a:r>
              <a:rPr lang="en-US" dirty="0" smtClean="0"/>
              <a:t>Individually, </a:t>
            </a:r>
            <a:r>
              <a:rPr lang="en-US" b="1" dirty="0" smtClean="0"/>
              <a:t>brainstorm list of TEN events that would cause 50 to 90% </a:t>
            </a:r>
            <a:r>
              <a:rPr lang="en-US" b="1" dirty="0" smtClean="0">
                <a:hlinkClick r:id="rId3"/>
              </a:rPr>
              <a:t>Human Extinction</a:t>
            </a:r>
            <a:r>
              <a:rPr lang="en-US" b="1" dirty="0" smtClean="0"/>
              <a:t> by end of century</a:t>
            </a:r>
          </a:p>
          <a:p>
            <a:pPr>
              <a:buFont typeface="+mj-lt"/>
              <a:buAutoNum type="arabicPeriod"/>
            </a:pPr>
            <a:r>
              <a:rPr lang="en-US" dirty="0" smtClean="0"/>
              <a:t>What would cause Human Extinction, defined as undoing of the Human existence?</a:t>
            </a:r>
          </a:p>
          <a:p>
            <a:pPr>
              <a:buFont typeface="+mj-lt"/>
              <a:buAutoNum type="arabicPeriod"/>
            </a:pPr>
            <a:r>
              <a:rPr lang="en-US" dirty="0" smtClean="0"/>
              <a:t>Get into groups of 5 and make one list of 10 on a poster</a:t>
            </a:r>
          </a:p>
          <a:p>
            <a:pPr>
              <a:buFont typeface="+mj-lt"/>
              <a:buAutoNum type="arabicPeriod"/>
            </a:pPr>
            <a:r>
              <a:rPr lang="en-US" dirty="0" smtClean="0"/>
              <a:t>For each Human Extinction event, assign a probability from 0 to 100% that this will occur by end of century</a:t>
            </a:r>
          </a:p>
          <a:p>
            <a:pPr>
              <a:buFont typeface="+mj-lt"/>
              <a:buAutoNum type="arabicPeriod"/>
            </a:pPr>
            <a:r>
              <a:rPr lang="en-US" dirty="0"/>
              <a:t>How </a:t>
            </a:r>
            <a:r>
              <a:rPr lang="en-US" dirty="0" smtClean="0"/>
              <a:t>do </a:t>
            </a:r>
            <a:r>
              <a:rPr lang="en-US" dirty="0"/>
              <a:t>we reduce the risk of </a:t>
            </a:r>
            <a:r>
              <a:rPr lang="en-US" dirty="0" smtClean="0"/>
              <a:t>Human Extinction for top 3  events? Add this to your poster</a:t>
            </a:r>
          </a:p>
        </p:txBody>
      </p:sp>
    </p:spTree>
    <p:extLst>
      <p:ext uri="{BB962C8B-B14F-4D97-AF65-F5344CB8AC3E}">
        <p14:creationId xmlns:p14="http://schemas.microsoft.com/office/powerpoint/2010/main" val="113596782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Foucault &amp; Barad</a:t>
            </a:r>
            <a:endParaRPr lang="en-US" dirty="0"/>
          </a:p>
        </p:txBody>
      </p:sp>
      <p:sp>
        <p:nvSpPr>
          <p:cNvPr id="3" name="Content Placeholder 2"/>
          <p:cNvSpPr>
            <a:spLocks noGrp="1"/>
          </p:cNvSpPr>
          <p:nvPr>
            <p:ph idx="1"/>
          </p:nvPr>
        </p:nvSpPr>
        <p:spPr/>
        <p:txBody>
          <a:bodyPr/>
          <a:lstStyle/>
          <a:p>
            <a:r>
              <a:rPr lang="en-US" dirty="0" smtClean="0"/>
              <a:t>Deployment </a:t>
            </a:r>
            <a:r>
              <a:rPr lang="en-US" dirty="0"/>
              <a:t>of ‘true’ storytelling would be deployments of technologies power are directly connected to the body in what is most material and vital (Foucault, 1980a: 151)</a:t>
            </a:r>
            <a:r>
              <a:rPr lang="en-US" dirty="0" smtClean="0"/>
              <a:t>.</a:t>
            </a:r>
          </a:p>
          <a:p>
            <a:r>
              <a:rPr lang="en-US" dirty="0" smtClean="0"/>
              <a:t> </a:t>
            </a:r>
            <a:r>
              <a:rPr lang="en-US" dirty="0"/>
              <a:t>As Barad (2003: 810) observes, our bodies are always already historical forces that are already biological that matters, in agential realism in the fullness of materiality. </a:t>
            </a:r>
          </a:p>
        </p:txBody>
      </p:sp>
      <p:sp>
        <p:nvSpPr>
          <p:cNvPr id="4" name="Slide Number Placeholder 3"/>
          <p:cNvSpPr>
            <a:spLocks noGrp="1"/>
          </p:cNvSpPr>
          <p:nvPr>
            <p:ph type="sldNum" sz="quarter" idx="12"/>
          </p:nvPr>
        </p:nvSpPr>
        <p:spPr/>
        <p:txBody>
          <a:bodyPr/>
          <a:lstStyle/>
          <a:p>
            <a:fld id="{D739C4FB-7D33-419B-8833-D1372BFD11C8}" type="slidenum">
              <a:rPr lang="en-US" smtClean="0"/>
              <a:t>20</a:t>
            </a:fld>
            <a:endParaRPr lang="en-US" dirty="0"/>
          </a:p>
        </p:txBody>
      </p:sp>
    </p:spTree>
    <p:extLst>
      <p:ext uri="{BB962C8B-B14F-4D97-AF65-F5344CB8AC3E}">
        <p14:creationId xmlns:p14="http://schemas.microsoft.com/office/powerpoint/2010/main" val="156787959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72935" y="274637"/>
            <a:ext cx="2288428" cy="4707079"/>
          </a:xfrm>
        </p:spPr>
        <p:txBody>
          <a:bodyPr/>
          <a:lstStyle/>
          <a:p>
            <a:r>
              <a:rPr lang="en-US" dirty="0" smtClean="0"/>
              <a:t>Cell-phone’s 3T’s + Gold</a:t>
            </a:r>
            <a:endParaRPr lang="en-US" dirty="0"/>
          </a:p>
        </p:txBody>
      </p:sp>
      <p:sp>
        <p:nvSpPr>
          <p:cNvPr id="4" name="Content Placeholder 3"/>
          <p:cNvSpPr>
            <a:spLocks noGrp="1"/>
          </p:cNvSpPr>
          <p:nvPr>
            <p:ph idx="1"/>
          </p:nvPr>
        </p:nvSpPr>
        <p:spPr>
          <a:xfrm>
            <a:off x="1089024" y="1801906"/>
            <a:ext cx="4300095" cy="4156617"/>
          </a:xfrm>
        </p:spPr>
        <p:txBody>
          <a:bodyPr>
            <a:normAutofit/>
          </a:bodyPr>
          <a:lstStyle/>
          <a:p>
            <a:pPr marL="0" indent="0">
              <a:buNone/>
            </a:pPr>
            <a:r>
              <a:rPr lang="en-US" dirty="0" smtClean="0"/>
              <a:t>Tin </a:t>
            </a:r>
            <a:r>
              <a:rPr lang="en-US" dirty="0"/>
              <a:t>is used as a solder on laptop and cellphone circuit </a:t>
            </a:r>
            <a:r>
              <a:rPr lang="en-US" dirty="0" smtClean="0"/>
              <a:t>boards</a:t>
            </a:r>
          </a:p>
          <a:p>
            <a:pPr marL="0" indent="0">
              <a:buNone/>
            </a:pPr>
            <a:r>
              <a:rPr lang="en-US" dirty="0" smtClean="0"/>
              <a:t>Tungsten </a:t>
            </a:r>
            <a:r>
              <a:rPr lang="en-US" dirty="0"/>
              <a:t>makes your cellphone </a:t>
            </a:r>
            <a:r>
              <a:rPr lang="en-US" dirty="0" smtClean="0"/>
              <a:t>vibrate</a:t>
            </a:r>
          </a:p>
          <a:p>
            <a:pPr marL="0" indent="0">
              <a:buNone/>
            </a:pPr>
            <a:r>
              <a:rPr lang="en-US" dirty="0" smtClean="0"/>
              <a:t>Tantalum </a:t>
            </a:r>
            <a:r>
              <a:rPr lang="en-US" dirty="0"/>
              <a:t>stores electricity on your </a:t>
            </a:r>
            <a:r>
              <a:rPr lang="en-US" dirty="0" smtClean="0"/>
              <a:t>cellphone </a:t>
            </a:r>
          </a:p>
          <a:p>
            <a:pPr marL="0" indent="0">
              <a:buNone/>
            </a:pPr>
            <a:r>
              <a:rPr lang="en-US" dirty="0" smtClean="0"/>
              <a:t>Gold </a:t>
            </a:r>
            <a:r>
              <a:rPr lang="en-US" dirty="0"/>
              <a:t>is used to coat the cellphone wiring </a:t>
            </a:r>
          </a:p>
        </p:txBody>
      </p:sp>
      <p:pic>
        <p:nvPicPr>
          <p:cNvPr id="6" name="Picture 5"/>
          <p:cNvPicPr>
            <a:picLocks noChangeAspect="1"/>
          </p:cNvPicPr>
          <p:nvPr/>
        </p:nvPicPr>
        <p:blipFill>
          <a:blip r:embed="rId2"/>
          <a:stretch>
            <a:fillRect/>
          </a:stretch>
        </p:blipFill>
        <p:spPr>
          <a:xfrm>
            <a:off x="5611509" y="0"/>
            <a:ext cx="3532491" cy="6858000"/>
          </a:xfrm>
          <a:prstGeom prst="rect">
            <a:avLst/>
          </a:prstGeom>
        </p:spPr>
      </p:pic>
      <p:sp>
        <p:nvSpPr>
          <p:cNvPr id="7" name="TextBox 6"/>
          <p:cNvSpPr txBox="1"/>
          <p:nvPr/>
        </p:nvSpPr>
        <p:spPr>
          <a:xfrm>
            <a:off x="1089024" y="748885"/>
            <a:ext cx="3974469" cy="369332"/>
          </a:xfrm>
          <a:prstGeom prst="rect">
            <a:avLst/>
          </a:prstGeom>
          <a:noFill/>
        </p:spPr>
        <p:txBody>
          <a:bodyPr wrap="square" rtlCol="0">
            <a:spAutoFit/>
          </a:bodyPr>
          <a:lstStyle/>
          <a:p>
            <a:r>
              <a:rPr lang="en-US" dirty="0" smtClean="0"/>
              <a:t>CONFLICT MINERALS</a:t>
            </a:r>
            <a:endParaRPr lang="en-US" dirty="0"/>
          </a:p>
        </p:txBody>
      </p:sp>
    </p:spTree>
    <p:extLst>
      <p:ext uri="{BB962C8B-B14F-4D97-AF65-F5344CB8AC3E}">
        <p14:creationId xmlns:p14="http://schemas.microsoft.com/office/powerpoint/2010/main" val="307108755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024" y="146522"/>
            <a:ext cx="7272339" cy="553523"/>
          </a:xfrm>
        </p:spPr>
        <p:txBody>
          <a:bodyPr/>
          <a:lstStyle/>
          <a:p>
            <a:r>
              <a:rPr lang="en-US" sz="4400" b="1" dirty="0" smtClean="0"/>
              <a:t>Untold story of 3T’s in Cars</a:t>
            </a:r>
            <a:endParaRPr lang="en-US" sz="4400" b="1" dirty="0"/>
          </a:p>
        </p:txBody>
      </p:sp>
      <p:pic>
        <p:nvPicPr>
          <p:cNvPr id="6" name="Picture 5"/>
          <p:cNvPicPr>
            <a:picLocks noChangeAspect="1"/>
          </p:cNvPicPr>
          <p:nvPr/>
        </p:nvPicPr>
        <p:blipFill>
          <a:blip r:embed="rId2"/>
          <a:stretch>
            <a:fillRect/>
          </a:stretch>
        </p:blipFill>
        <p:spPr>
          <a:xfrm>
            <a:off x="244220" y="862845"/>
            <a:ext cx="8677947" cy="5860843"/>
          </a:xfrm>
          <a:prstGeom prst="rect">
            <a:avLst/>
          </a:prstGeom>
        </p:spPr>
      </p:pic>
      <p:pic>
        <p:nvPicPr>
          <p:cNvPr id="8" name="Picture 7"/>
          <p:cNvPicPr>
            <a:picLocks noChangeAspect="1"/>
          </p:cNvPicPr>
          <p:nvPr/>
        </p:nvPicPr>
        <p:blipFill>
          <a:blip r:embed="rId3"/>
          <a:stretch>
            <a:fillRect/>
          </a:stretch>
        </p:blipFill>
        <p:spPr>
          <a:xfrm>
            <a:off x="0" y="862846"/>
            <a:ext cx="9144000" cy="5860842"/>
          </a:xfrm>
          <a:prstGeom prst="rect">
            <a:avLst/>
          </a:prstGeom>
        </p:spPr>
      </p:pic>
    </p:spTree>
    <p:extLst>
      <p:ext uri="{BB962C8B-B14F-4D97-AF65-F5344CB8AC3E}">
        <p14:creationId xmlns:p14="http://schemas.microsoft.com/office/powerpoint/2010/main" val="20566103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Globalization</a:t>
            </a:r>
            <a:endParaRPr lang="en-US" dirty="0"/>
          </a:p>
        </p:txBody>
      </p:sp>
      <p:sp>
        <p:nvSpPr>
          <p:cNvPr id="3" name="Content Placeholder 2"/>
          <p:cNvSpPr>
            <a:spLocks noGrp="1"/>
          </p:cNvSpPr>
          <p:nvPr>
            <p:ph idx="1"/>
          </p:nvPr>
        </p:nvSpPr>
        <p:spPr/>
        <p:txBody>
          <a:bodyPr/>
          <a:lstStyle/>
          <a:p>
            <a:pPr marL="0" indent="0">
              <a:buNone/>
            </a:pPr>
            <a:r>
              <a:rPr lang="en-US" dirty="0"/>
              <a:t>Rich western countries </a:t>
            </a:r>
            <a:r>
              <a:rPr lang="en-US" dirty="0" smtClean="0"/>
              <a:t>are depleting </a:t>
            </a:r>
            <a:r>
              <a:rPr lang="en-US" dirty="0"/>
              <a:t>planet’s resources &amp;</a:t>
            </a:r>
            <a:r>
              <a:rPr lang="en-US" dirty="0" smtClean="0"/>
              <a:t> </a:t>
            </a:r>
            <a:r>
              <a:rPr lang="en-US" dirty="0"/>
              <a:t>destroying </a:t>
            </a:r>
            <a:r>
              <a:rPr lang="en-US" dirty="0" smtClean="0"/>
              <a:t>Earth-ecosystems </a:t>
            </a:r>
            <a:r>
              <a:rPr lang="en-US" dirty="0"/>
              <a:t>at </a:t>
            </a:r>
            <a:r>
              <a:rPr lang="en-US" dirty="0" smtClean="0"/>
              <a:t>accelerating rate</a:t>
            </a:r>
            <a:r>
              <a:rPr lang="en-US" dirty="0"/>
              <a:t>. </a:t>
            </a:r>
            <a:endParaRPr lang="en-US" dirty="0" smtClean="0"/>
          </a:p>
          <a:p>
            <a:pPr marL="0" indent="0">
              <a:buNone/>
            </a:pPr>
            <a:r>
              <a:rPr lang="en-US" dirty="0" smtClean="0"/>
              <a:t>We </a:t>
            </a:r>
            <a:r>
              <a:rPr lang="en-US" dirty="0"/>
              <a:t>build highways </a:t>
            </a:r>
            <a:r>
              <a:rPr lang="en-US" dirty="0" smtClean="0"/>
              <a:t>across Serengeti plain (Tanzania) </a:t>
            </a:r>
            <a:r>
              <a:rPr lang="en-US" dirty="0"/>
              <a:t>to get more rare earth minerals for our </a:t>
            </a:r>
            <a:r>
              <a:rPr lang="en-US" dirty="0" smtClean="0"/>
              <a:t>iPhones, MacBook &amp; GPS. </a:t>
            </a:r>
            <a:r>
              <a:rPr lang="en-US" dirty="0"/>
              <a:t>We grab all the fish from the sea, wreck the coral reefs and put carbon dioxide into the atmosphere. </a:t>
            </a:r>
            <a:endParaRPr lang="en-US" dirty="0" smtClean="0"/>
          </a:p>
          <a:p>
            <a:pPr marL="0" indent="0">
              <a:buNone/>
            </a:pPr>
            <a:r>
              <a:rPr lang="en-US" dirty="0" smtClean="0"/>
              <a:t>We </a:t>
            </a:r>
            <a:r>
              <a:rPr lang="en-US" dirty="0"/>
              <a:t>have triggered a major extinction event </a:t>
            </a:r>
            <a:r>
              <a:rPr lang="en-US" dirty="0" smtClean="0"/>
              <a:t>in which humanity is annihilating its own life</a:t>
            </a:r>
            <a:endParaRPr lang="en-US" dirty="0"/>
          </a:p>
        </p:txBody>
      </p:sp>
    </p:spTree>
    <p:extLst>
      <p:ext uri="{BB962C8B-B14F-4D97-AF65-F5344CB8AC3E}">
        <p14:creationId xmlns:p14="http://schemas.microsoft.com/office/powerpoint/2010/main" val="199258323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96934" y="1212810"/>
            <a:ext cx="4445271" cy="3451622"/>
          </a:xfrm>
          <a:prstGeom prst="rect">
            <a:avLst/>
          </a:prstGeom>
        </p:spPr>
      </p:pic>
      <p:sp>
        <p:nvSpPr>
          <p:cNvPr id="6" name="Title 5"/>
          <p:cNvSpPr>
            <a:spLocks noGrp="1"/>
          </p:cNvSpPr>
          <p:nvPr>
            <p:ph type="title"/>
          </p:nvPr>
        </p:nvSpPr>
        <p:spPr/>
        <p:txBody>
          <a:bodyPr/>
          <a:lstStyle/>
          <a:p>
            <a:r>
              <a:rPr lang="en-US" dirty="0" smtClean="0"/>
              <a:t>Pause for Q&amp;A</a:t>
            </a:r>
            <a:endParaRPr lang="en-US" dirty="0"/>
          </a:p>
        </p:txBody>
      </p:sp>
    </p:spTree>
    <p:extLst>
      <p:ext uri="{BB962C8B-B14F-4D97-AF65-F5344CB8AC3E}">
        <p14:creationId xmlns:p14="http://schemas.microsoft.com/office/powerpoint/2010/main" val="155871438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Slavery Auction in Libya 2017</a:t>
            </a:r>
            <a:endParaRPr lang="en-US" dirty="0"/>
          </a:p>
        </p:txBody>
      </p:sp>
      <p:sp>
        <p:nvSpPr>
          <p:cNvPr id="3" name="Content Placeholder 2"/>
          <p:cNvSpPr>
            <a:spLocks noGrp="1"/>
          </p:cNvSpPr>
          <p:nvPr>
            <p:ph idx="1"/>
          </p:nvPr>
        </p:nvSpPr>
        <p:spPr/>
        <p:txBody>
          <a:bodyPr/>
          <a:lstStyle/>
          <a:p>
            <a:r>
              <a:rPr lang="en-US" dirty="0">
                <a:hlinkClick r:id="rId2"/>
              </a:rPr>
              <a:t>https://www.youtube.com/watch?v=</a:t>
            </a:r>
            <a:r>
              <a:rPr lang="en-US" dirty="0" smtClean="0">
                <a:hlinkClick r:id="rId2"/>
              </a:rPr>
              <a:t>2S2qtGisT34</a:t>
            </a:r>
            <a:r>
              <a:rPr lang="en-US" dirty="0" smtClean="0"/>
              <a:t> </a:t>
            </a:r>
            <a:endParaRPr lang="en-US" dirty="0"/>
          </a:p>
        </p:txBody>
      </p:sp>
      <p:sp>
        <p:nvSpPr>
          <p:cNvPr id="4" name="Slide Number Placeholder 3"/>
          <p:cNvSpPr>
            <a:spLocks noGrp="1"/>
          </p:cNvSpPr>
          <p:nvPr>
            <p:ph type="sldNum" sz="quarter" idx="12"/>
          </p:nvPr>
        </p:nvSpPr>
        <p:spPr/>
        <p:txBody>
          <a:bodyPr/>
          <a:lstStyle/>
          <a:p>
            <a:fld id="{D739C4FB-7D33-419B-8833-D1372BFD11C8}" type="slidenum">
              <a:rPr lang="en-US" smtClean="0"/>
              <a:t>25</a:t>
            </a:fld>
            <a:endParaRPr lang="en-US" dirty="0"/>
          </a:p>
        </p:txBody>
      </p:sp>
    </p:spTree>
    <p:extLst>
      <p:ext uri="{BB962C8B-B14F-4D97-AF65-F5344CB8AC3E}">
        <p14:creationId xmlns:p14="http://schemas.microsoft.com/office/powerpoint/2010/main" val="51407921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fairfoodprogram.org/cms/wp-content/uploads/2016/02/Savory_Ad_3_shadow_114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176" y="399193"/>
            <a:ext cx="8499475" cy="50400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78176" y="5543912"/>
            <a:ext cx="8499475" cy="1015663"/>
          </a:xfrm>
          <a:prstGeom prst="rect">
            <a:avLst/>
          </a:prstGeom>
          <a:solidFill>
            <a:srgbClr val="008000"/>
          </a:solidFill>
        </p:spPr>
        <p:txBody>
          <a:bodyPr wrap="square">
            <a:spAutoFit/>
          </a:bodyPr>
          <a:lstStyle/>
          <a:p>
            <a:r>
              <a:rPr lang="en-US" sz="2000" b="1" dirty="0">
                <a:solidFill>
                  <a:schemeClr val="bg1">
                    <a:lumMod val="20000"/>
                    <a:lumOff val="80000"/>
                  </a:schemeClr>
                </a:solidFill>
              </a:rPr>
              <a:t>Fair Food Program — the unfolding story of increasing compliance through the constant back and forth of audits, investigations, and corrections — over the course of all six seasons of the Program’s operation</a:t>
            </a:r>
          </a:p>
        </p:txBody>
      </p:sp>
    </p:spTree>
    <p:extLst>
      <p:ext uri="{BB962C8B-B14F-4D97-AF65-F5344CB8AC3E}">
        <p14:creationId xmlns:p14="http://schemas.microsoft.com/office/powerpoint/2010/main" val="282379586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smtClean="0"/>
              <a:t>Worker-Driven “Corporate Social Responsibility’ ETHICS Example</a:t>
            </a:r>
            <a:endParaRPr lang="en-US" sz="4000" b="1" dirty="0"/>
          </a:p>
        </p:txBody>
      </p:sp>
      <p:pic>
        <p:nvPicPr>
          <p:cNvPr id="4" name="Picture 3"/>
          <p:cNvPicPr>
            <a:picLocks noChangeAspect="1"/>
          </p:cNvPicPr>
          <p:nvPr/>
        </p:nvPicPr>
        <p:blipFill>
          <a:blip r:embed="rId2"/>
          <a:stretch>
            <a:fillRect/>
          </a:stretch>
        </p:blipFill>
        <p:spPr>
          <a:xfrm>
            <a:off x="1061239" y="1697415"/>
            <a:ext cx="6350000" cy="4940300"/>
          </a:xfrm>
          <a:prstGeom prst="rect">
            <a:avLst/>
          </a:prstGeom>
        </p:spPr>
      </p:pic>
    </p:spTree>
    <p:extLst>
      <p:ext uri="{BB962C8B-B14F-4D97-AF65-F5344CB8AC3E}">
        <p14:creationId xmlns:p14="http://schemas.microsoft.com/office/powerpoint/2010/main" val="109634821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683" y="0"/>
            <a:ext cx="9004507" cy="1653988"/>
          </a:xfrm>
        </p:spPr>
        <p:txBody>
          <a:bodyPr>
            <a:normAutofit/>
          </a:bodyPr>
          <a:lstStyle/>
          <a:p>
            <a:r>
              <a:rPr lang="en-US" sz="4400" dirty="0" smtClean="0"/>
              <a:t>Sociomateriality of Modern-Day Slavery In USA</a:t>
            </a:r>
            <a:endParaRPr lang="en-US" sz="4400"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28</a:t>
            </a:fld>
            <a:endParaRPr lang="en-US" dirty="0"/>
          </a:p>
        </p:txBody>
      </p:sp>
      <p:sp>
        <p:nvSpPr>
          <p:cNvPr id="5" name="Rectangle 4"/>
          <p:cNvSpPr/>
          <p:nvPr/>
        </p:nvSpPr>
        <p:spPr>
          <a:xfrm>
            <a:off x="381000" y="1653988"/>
            <a:ext cx="8488824" cy="4247317"/>
          </a:xfrm>
          <a:prstGeom prst="rect">
            <a:avLst/>
          </a:prstGeom>
        </p:spPr>
        <p:txBody>
          <a:bodyPr wrap="square">
            <a:spAutoFit/>
          </a:bodyPr>
          <a:lstStyle/>
          <a:p>
            <a:r>
              <a:rPr lang="en-US" sz="2800" dirty="0"/>
              <a:t>"The bosses carried weapons. They scared me. I never knew where I was. We were transported every fifteen days to different cities. I knew if I tried to escape I would not get far because everything was unfamiliar. The bosses said that if we escaped they would get their money from our families."</a:t>
            </a:r>
          </a:p>
          <a:p>
            <a:endParaRPr lang="en-US" sz="2800" dirty="0"/>
          </a:p>
          <a:p>
            <a:r>
              <a:rPr lang="en-US" sz="2800" dirty="0"/>
              <a:t>                --Congressional testimony of Maria, trafficking survivor from Mexico</a:t>
            </a:r>
          </a:p>
          <a:p>
            <a:endParaRPr lang="en-US" dirty="0"/>
          </a:p>
        </p:txBody>
      </p:sp>
      <p:sp>
        <p:nvSpPr>
          <p:cNvPr id="6" name="Rectangle 5"/>
          <p:cNvSpPr/>
          <p:nvPr/>
        </p:nvSpPr>
        <p:spPr>
          <a:xfrm>
            <a:off x="381000" y="5533033"/>
            <a:ext cx="8763000" cy="646331"/>
          </a:xfrm>
          <a:prstGeom prst="rect">
            <a:avLst/>
          </a:prstGeom>
        </p:spPr>
        <p:txBody>
          <a:bodyPr wrap="square">
            <a:spAutoFit/>
          </a:bodyPr>
          <a:lstStyle/>
          <a:p>
            <a:r>
              <a:rPr lang="en-US" dirty="0">
                <a:hlinkClick r:id="rId2"/>
              </a:rPr>
              <a:t>https://www.commondreams.org/views/2010/06/19/driven-globalization-todays-slave-trade-thrives-home-and-</a:t>
            </a:r>
            <a:r>
              <a:rPr lang="en-US" dirty="0" smtClean="0">
                <a:hlinkClick r:id="rId2"/>
              </a:rPr>
              <a:t>abroad</a:t>
            </a:r>
            <a:r>
              <a:rPr lang="en-US" dirty="0" smtClean="0"/>
              <a:t> </a:t>
            </a:r>
            <a:endParaRPr lang="en-US" dirty="0"/>
          </a:p>
        </p:txBody>
      </p:sp>
    </p:spTree>
    <p:extLst>
      <p:ext uri="{BB962C8B-B14F-4D97-AF65-F5344CB8AC3E}">
        <p14:creationId xmlns:p14="http://schemas.microsoft.com/office/powerpoint/2010/main" val="160374701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are the Chemical Working Conditions”</a:t>
            </a:r>
            <a:endParaRPr lang="en-US" dirty="0"/>
          </a:p>
        </p:txBody>
      </p:sp>
      <p:sp>
        <p:nvSpPr>
          <p:cNvPr id="9" name="Slide Number Placeholder 8"/>
          <p:cNvSpPr>
            <a:spLocks noGrp="1"/>
          </p:cNvSpPr>
          <p:nvPr>
            <p:ph type="sldNum" sz="quarter" idx="12"/>
          </p:nvPr>
        </p:nvSpPr>
        <p:spPr/>
        <p:txBody>
          <a:bodyPr/>
          <a:lstStyle/>
          <a:p>
            <a:fld id="{651FC063-5EA9-49AF-AFAF-D68C9E82B23B}" type="slidenum">
              <a:rPr lang="en-US" smtClean="0"/>
              <a:pPr/>
              <a:t>29</a:t>
            </a:fld>
            <a:endParaRPr lang="en-US" dirty="0"/>
          </a:p>
        </p:txBody>
      </p:sp>
      <p:pic>
        <p:nvPicPr>
          <p:cNvPr id="4" name="Picture 3"/>
          <p:cNvPicPr>
            <a:picLocks noChangeAspect="1"/>
          </p:cNvPicPr>
          <p:nvPr/>
        </p:nvPicPr>
        <p:blipFill>
          <a:blip r:embed="rId3"/>
          <a:stretch>
            <a:fillRect/>
          </a:stretch>
        </p:blipFill>
        <p:spPr>
          <a:xfrm>
            <a:off x="0" y="1913856"/>
            <a:ext cx="4395224" cy="4395224"/>
          </a:xfrm>
          <a:prstGeom prst="rect">
            <a:avLst/>
          </a:prstGeom>
        </p:spPr>
      </p:pic>
      <p:sp>
        <p:nvSpPr>
          <p:cNvPr id="5" name="Rectangle 4"/>
          <p:cNvSpPr/>
          <p:nvPr/>
        </p:nvSpPr>
        <p:spPr>
          <a:xfrm>
            <a:off x="4572000" y="1725938"/>
            <a:ext cx="4572000" cy="923330"/>
          </a:xfrm>
          <a:prstGeom prst="rect">
            <a:avLst/>
          </a:prstGeom>
        </p:spPr>
        <p:txBody>
          <a:bodyPr>
            <a:spAutoFit/>
          </a:bodyPr>
          <a:lstStyle/>
          <a:p>
            <a:r>
              <a:rPr lang="en-US" dirty="0"/>
              <a:t>Carlos Candelario, known as Carlitos, was born Dec. 17 without arms or legs.</a:t>
            </a:r>
          </a:p>
          <a:p>
            <a:endParaRPr lang="en-US" dirty="0"/>
          </a:p>
        </p:txBody>
      </p:sp>
      <p:sp>
        <p:nvSpPr>
          <p:cNvPr id="6" name="Rectangle 5"/>
          <p:cNvSpPr/>
          <p:nvPr/>
        </p:nvSpPr>
        <p:spPr>
          <a:xfrm>
            <a:off x="4572000" y="2357142"/>
            <a:ext cx="4572000" cy="3139321"/>
          </a:xfrm>
          <a:prstGeom prst="rect">
            <a:avLst/>
          </a:prstGeom>
        </p:spPr>
        <p:txBody>
          <a:bodyPr>
            <a:spAutoFit/>
          </a:bodyPr>
          <a:lstStyle/>
          <a:p>
            <a:endParaRPr lang="en-US" dirty="0" smtClean="0"/>
          </a:p>
          <a:p>
            <a:endParaRPr lang="en-US" dirty="0" smtClean="0"/>
          </a:p>
          <a:p>
            <a:r>
              <a:rPr lang="en-US" dirty="0" smtClean="0"/>
              <a:t>At </a:t>
            </a:r>
            <a:r>
              <a:rPr lang="en-US" dirty="0"/>
              <a:t>the entrance to </a:t>
            </a:r>
            <a:r>
              <a:rPr lang="en-US" dirty="0" smtClean="0"/>
              <a:t>the </a:t>
            </a:r>
            <a:r>
              <a:rPr lang="en-US" dirty="0"/>
              <a:t>field </a:t>
            </a:r>
            <a:r>
              <a:rPr lang="en-US" dirty="0" smtClean="0"/>
              <a:t>where the mother worked, there is  a list of </a:t>
            </a:r>
            <a:r>
              <a:rPr lang="en-US" dirty="0"/>
              <a:t>some 30 chemicals used on the crops during the </a:t>
            </a:r>
            <a:r>
              <a:rPr lang="en-US" dirty="0" smtClean="0"/>
              <a:t>year</a:t>
            </a:r>
          </a:p>
          <a:p>
            <a:endParaRPr lang="en-US" dirty="0"/>
          </a:p>
          <a:p>
            <a:r>
              <a:rPr lang="en-US" dirty="0" smtClean="0"/>
              <a:t>This is sociomateriality of storytelling.</a:t>
            </a:r>
          </a:p>
          <a:p>
            <a:endParaRPr lang="en-US" dirty="0" smtClean="0"/>
          </a:p>
          <a:p>
            <a:r>
              <a:rPr lang="en-US" dirty="0" smtClean="0"/>
              <a:t>Its an embodiment and dismemberment of the next generation</a:t>
            </a:r>
            <a:endParaRPr lang="en-US" dirty="0"/>
          </a:p>
          <a:p>
            <a:endParaRPr lang="en-US" dirty="0"/>
          </a:p>
        </p:txBody>
      </p:sp>
      <p:sp>
        <p:nvSpPr>
          <p:cNvPr id="7" name="Rectangle 6"/>
          <p:cNvSpPr/>
          <p:nvPr/>
        </p:nvSpPr>
        <p:spPr>
          <a:xfrm>
            <a:off x="22125" y="6139835"/>
            <a:ext cx="5392698" cy="338554"/>
          </a:xfrm>
          <a:prstGeom prst="rect">
            <a:avLst/>
          </a:prstGeom>
        </p:spPr>
        <p:txBody>
          <a:bodyPr wrap="square">
            <a:spAutoFit/>
          </a:bodyPr>
          <a:lstStyle/>
          <a:p>
            <a:r>
              <a:rPr lang="en-US" sz="1600" dirty="0">
                <a:hlinkClick r:id="rId4"/>
              </a:rPr>
              <a:t>http://www.mypalmbeachpost.com/news/carlitos</a:t>
            </a:r>
            <a:r>
              <a:rPr lang="en-US" sz="1600" dirty="0" smtClean="0">
                <a:hlinkClick r:id="rId4"/>
              </a:rPr>
              <a:t>/</a:t>
            </a:r>
            <a:r>
              <a:rPr lang="en-US" sz="1600" dirty="0" smtClean="0"/>
              <a:t> </a:t>
            </a:r>
            <a:endParaRPr lang="en-US" sz="1600" dirty="0"/>
          </a:p>
        </p:txBody>
      </p:sp>
    </p:spTree>
    <p:extLst>
      <p:ext uri="{BB962C8B-B14F-4D97-AF65-F5344CB8AC3E}">
        <p14:creationId xmlns:p14="http://schemas.microsoft.com/office/powerpoint/2010/main" val="115941913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37919"/>
            <a:ext cx="8697067" cy="6189183"/>
          </a:xfrm>
          <a:prstGeom prst="rect">
            <a:avLst/>
          </a:prstGeom>
        </p:spPr>
      </p:pic>
    </p:spTree>
    <p:extLst>
      <p:ext uri="{BB962C8B-B14F-4D97-AF65-F5344CB8AC3E}">
        <p14:creationId xmlns:p14="http://schemas.microsoft.com/office/powerpoint/2010/main" val="489824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1FC063-5EA9-49AF-AFAF-D68C9E82B23B}" type="slidenum">
              <a:rPr lang="en-US" smtClean="0"/>
              <a:pPr/>
              <a:t>30</a:t>
            </a:fld>
            <a:endParaRPr lang="en-US" dirty="0"/>
          </a:p>
        </p:txBody>
      </p:sp>
      <p:sp>
        <p:nvSpPr>
          <p:cNvPr id="5" name="Rectangle 4"/>
          <p:cNvSpPr/>
          <p:nvPr/>
        </p:nvSpPr>
        <p:spPr>
          <a:xfrm>
            <a:off x="332647" y="5798145"/>
            <a:ext cx="8452246" cy="923330"/>
          </a:xfrm>
          <a:prstGeom prst="rect">
            <a:avLst/>
          </a:prstGeom>
        </p:spPr>
        <p:txBody>
          <a:bodyPr wrap="square">
            <a:spAutoFit/>
          </a:bodyPr>
          <a:lstStyle/>
          <a:p>
            <a:r>
              <a:rPr lang="en-US" dirty="0">
                <a:hlinkClick r:id="rId2"/>
              </a:rPr>
              <a:t>Five Female Migrant Workers Awarded $17 Million In Rape, Harassment Case</a:t>
            </a:r>
            <a:endParaRPr lang="en-US" dirty="0"/>
          </a:p>
          <a:p>
            <a:r>
              <a:rPr lang="en-US" dirty="0"/>
              <a:t>The women claim their bosses assaulted them on the job.</a:t>
            </a:r>
          </a:p>
          <a:p>
            <a:r>
              <a:rPr lang="en-US" dirty="0"/>
              <a:t>By Laura </a:t>
            </a:r>
            <a:r>
              <a:rPr lang="en-US" dirty="0" smtClean="0"/>
              <a:t>Bassett</a:t>
            </a:r>
            <a:endParaRPr lang="en-US" dirty="0"/>
          </a:p>
        </p:txBody>
      </p:sp>
      <p:pic>
        <p:nvPicPr>
          <p:cNvPr id="6" name="Picture 5"/>
          <p:cNvPicPr>
            <a:picLocks noChangeAspect="1"/>
          </p:cNvPicPr>
          <p:nvPr/>
        </p:nvPicPr>
        <p:blipFill>
          <a:blip r:embed="rId3"/>
          <a:stretch>
            <a:fillRect/>
          </a:stretch>
        </p:blipFill>
        <p:spPr>
          <a:xfrm>
            <a:off x="526218" y="123990"/>
            <a:ext cx="8031870" cy="5354580"/>
          </a:xfrm>
          <a:prstGeom prst="rect">
            <a:avLst/>
          </a:prstGeom>
        </p:spPr>
      </p:pic>
    </p:spTree>
    <p:extLst>
      <p:ext uri="{BB962C8B-B14F-4D97-AF65-F5344CB8AC3E}">
        <p14:creationId xmlns:p14="http://schemas.microsoft.com/office/powerpoint/2010/main" val="159681496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933" y="107577"/>
            <a:ext cx="9013067" cy="1653988"/>
          </a:xfrm>
        </p:spPr>
        <p:txBody>
          <a:bodyPr/>
          <a:lstStyle/>
          <a:p>
            <a:r>
              <a:rPr lang="en-US" dirty="0" smtClean="0"/>
              <a:t>How can you help end global slavery supply chain?</a:t>
            </a:r>
            <a:endParaRPr lang="en-US" dirty="0"/>
          </a:p>
        </p:txBody>
      </p:sp>
      <p:sp>
        <p:nvSpPr>
          <p:cNvPr id="3" name="Content Placeholder 2"/>
          <p:cNvSpPr>
            <a:spLocks noGrp="1"/>
          </p:cNvSpPr>
          <p:nvPr>
            <p:ph idx="1"/>
          </p:nvPr>
        </p:nvSpPr>
        <p:spPr>
          <a:xfrm>
            <a:off x="130933" y="1882587"/>
            <a:ext cx="4060067" cy="4838887"/>
          </a:xfrm>
        </p:spPr>
        <p:txBody>
          <a:bodyPr>
            <a:noAutofit/>
          </a:bodyPr>
          <a:lstStyle/>
          <a:p>
            <a:pPr marL="0" indent="0">
              <a:buNone/>
            </a:pPr>
            <a:r>
              <a:rPr lang="en-US" sz="2800" b="0" dirty="0" smtClean="0"/>
              <a:t>Worker </a:t>
            </a:r>
            <a:r>
              <a:rPr lang="en-US" sz="2800" b="0" dirty="0"/>
              <a:t>education, </a:t>
            </a:r>
            <a:endParaRPr lang="en-US" sz="2800" b="0" dirty="0" smtClean="0"/>
          </a:p>
          <a:p>
            <a:pPr marL="0" indent="0">
              <a:buNone/>
            </a:pPr>
            <a:r>
              <a:rPr lang="en-US" sz="2800" b="0" dirty="0"/>
              <a:t>W</a:t>
            </a:r>
            <a:r>
              <a:rPr lang="en-US" sz="2800" b="0" dirty="0" smtClean="0"/>
              <a:t>orker</a:t>
            </a:r>
            <a:r>
              <a:rPr lang="en-US" sz="2800" b="0" dirty="0"/>
              <a:t>-driven alliances, &amp; </a:t>
            </a:r>
            <a:endParaRPr lang="en-US" sz="2800" b="0" dirty="0" smtClean="0"/>
          </a:p>
          <a:p>
            <a:pPr marL="0" indent="0">
              <a:buNone/>
            </a:pPr>
            <a:r>
              <a:rPr lang="en-US" sz="2800" b="0" dirty="0"/>
              <a:t>S</a:t>
            </a:r>
            <a:r>
              <a:rPr lang="en-US" sz="2800" b="0" dirty="0" smtClean="0"/>
              <a:t>ystem </a:t>
            </a:r>
            <a:r>
              <a:rPr lang="en-US" sz="2800" b="0" dirty="0"/>
              <a:t>of alliance of consumers, brands, growers, and </a:t>
            </a:r>
            <a:r>
              <a:rPr lang="en-US" sz="2800" b="0" dirty="0" smtClean="0"/>
              <a:t>workers</a:t>
            </a:r>
          </a:p>
          <a:p>
            <a:pPr marL="0" indent="0">
              <a:buNone/>
            </a:pPr>
            <a:r>
              <a:rPr lang="en-US" sz="2800" b="0" dirty="0" smtClean="0"/>
              <a:t>This </a:t>
            </a:r>
            <a:r>
              <a:rPr lang="en-US" sz="2800" b="0" dirty="0"/>
              <a:t>creates revolutionary changes  </a:t>
            </a:r>
          </a:p>
          <a:p>
            <a:pPr marL="0" indent="0">
              <a:buNone/>
            </a:pPr>
            <a:endParaRPr lang="en-US" sz="3200"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31</a:t>
            </a:fld>
            <a:endParaRPr lang="en-US" dirty="0"/>
          </a:p>
        </p:txBody>
      </p:sp>
      <p:pic>
        <p:nvPicPr>
          <p:cNvPr id="5" name="Picture 4"/>
          <p:cNvPicPr>
            <a:picLocks noChangeAspect="1"/>
          </p:cNvPicPr>
          <p:nvPr/>
        </p:nvPicPr>
        <p:blipFill>
          <a:blip r:embed="rId2"/>
          <a:stretch>
            <a:fillRect/>
          </a:stretch>
        </p:blipFill>
        <p:spPr>
          <a:xfrm>
            <a:off x="4191000" y="2236099"/>
            <a:ext cx="4741305" cy="3162414"/>
          </a:xfrm>
          <a:prstGeom prst="rect">
            <a:avLst/>
          </a:prstGeom>
        </p:spPr>
      </p:pic>
    </p:spTree>
    <p:extLst>
      <p:ext uri="{BB962C8B-B14F-4D97-AF65-F5344CB8AC3E}">
        <p14:creationId xmlns:p14="http://schemas.microsoft.com/office/powerpoint/2010/main" val="414229079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713140"/>
          </a:xfrm>
        </p:spPr>
        <p:txBody>
          <a:bodyPr/>
          <a:lstStyle/>
          <a:p>
            <a:r>
              <a:rPr lang="en-US" dirty="0" smtClean="0"/>
              <a:t>Pause for Q&amp;A</a:t>
            </a:r>
            <a:endParaRPr lang="en-US" dirty="0"/>
          </a:p>
        </p:txBody>
      </p:sp>
      <p:pic>
        <p:nvPicPr>
          <p:cNvPr id="4" name="Picture 3"/>
          <p:cNvPicPr>
            <a:picLocks noChangeAspect="1"/>
          </p:cNvPicPr>
          <p:nvPr/>
        </p:nvPicPr>
        <p:blipFill>
          <a:blip r:embed="rId2"/>
          <a:stretch>
            <a:fillRect/>
          </a:stretch>
        </p:blipFill>
        <p:spPr>
          <a:xfrm>
            <a:off x="1130300" y="1143000"/>
            <a:ext cx="6870700" cy="5715000"/>
          </a:xfrm>
          <a:prstGeom prst="rect">
            <a:avLst/>
          </a:prstGeom>
        </p:spPr>
      </p:pic>
    </p:spTree>
    <p:extLst>
      <p:ext uri="{BB962C8B-B14F-4D97-AF65-F5344CB8AC3E}">
        <p14:creationId xmlns:p14="http://schemas.microsoft.com/office/powerpoint/2010/main" val="345842197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869995"/>
          </a:xfrm>
        </p:spPr>
        <p:txBody>
          <a:bodyPr/>
          <a:lstStyle/>
          <a:p>
            <a:r>
              <a:rPr lang="en-US" dirty="0" smtClean="0"/>
              <a:t>True Storytelling &amp; Kirkeby</a:t>
            </a:r>
            <a:endParaRPr lang="en-US" dirty="0"/>
          </a:p>
        </p:txBody>
      </p:sp>
      <p:sp>
        <p:nvSpPr>
          <p:cNvPr id="3" name="Content Placeholder 2"/>
          <p:cNvSpPr>
            <a:spLocks noGrp="1"/>
          </p:cNvSpPr>
          <p:nvPr>
            <p:ph idx="1"/>
          </p:nvPr>
        </p:nvSpPr>
        <p:spPr>
          <a:xfrm>
            <a:off x="0" y="1905000"/>
            <a:ext cx="9144000" cy="4953000"/>
          </a:xfrm>
        </p:spPr>
        <p:txBody>
          <a:bodyPr/>
          <a:lstStyle/>
          <a:p>
            <a:r>
              <a:rPr lang="en-US" dirty="0" smtClean="0"/>
              <a:t>1. To be there for the other</a:t>
            </a:r>
          </a:p>
          <a:p>
            <a:r>
              <a:rPr lang="en-US" dirty="0" smtClean="0"/>
              <a:t>To not lead with your judgments</a:t>
            </a:r>
          </a:p>
          <a:p>
            <a:r>
              <a:rPr lang="en-US" dirty="0" smtClean="0"/>
              <a:t>Be part of the groups, face-to-face, and in the flesh</a:t>
            </a:r>
          </a:p>
          <a:p>
            <a:r>
              <a:rPr lang="en-US" dirty="0" smtClean="0"/>
              <a:t>Being aware of different levels of storytelling in the event (or situation)</a:t>
            </a:r>
          </a:p>
          <a:p>
            <a:r>
              <a:rPr lang="en-US" dirty="0" smtClean="0"/>
              <a:t>Be responsible for the event, somehow, as something we do together, in together-telling</a:t>
            </a:r>
          </a:p>
          <a:p>
            <a:r>
              <a:rPr lang="en-US" dirty="0" smtClean="0"/>
              <a:t>Finish the event. Is it true, do you believe it, is it sustainable, and do you have the energy to finish?</a:t>
            </a:r>
            <a:endParaRPr lang="en-US" dirty="0"/>
          </a:p>
        </p:txBody>
      </p:sp>
      <p:sp>
        <p:nvSpPr>
          <p:cNvPr id="4" name="Slide Number Placeholder 3"/>
          <p:cNvSpPr>
            <a:spLocks noGrp="1"/>
          </p:cNvSpPr>
          <p:nvPr>
            <p:ph type="sldNum" sz="quarter" idx="12"/>
          </p:nvPr>
        </p:nvSpPr>
        <p:spPr/>
        <p:txBody>
          <a:bodyPr/>
          <a:lstStyle/>
          <a:p>
            <a:fld id="{D739C4FB-7D33-419B-8833-D1372BFD11C8}" type="slidenum">
              <a:rPr lang="en-US" smtClean="0"/>
              <a:t>33</a:t>
            </a:fld>
            <a:endParaRPr lang="en-US" dirty="0"/>
          </a:p>
        </p:txBody>
      </p:sp>
    </p:spTree>
    <p:extLst>
      <p:ext uri="{BB962C8B-B14F-4D97-AF65-F5344CB8AC3E}">
        <p14:creationId xmlns:p14="http://schemas.microsoft.com/office/powerpoint/2010/main" val="335969767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42900"/>
            <a:ext cx="9144000" cy="6170738"/>
          </a:xfrm>
          <a:prstGeom prst="rect">
            <a:avLst/>
          </a:prstGeom>
        </p:spPr>
      </p:pic>
    </p:spTree>
    <p:extLst>
      <p:ext uri="{BB962C8B-B14F-4D97-AF65-F5344CB8AC3E}">
        <p14:creationId xmlns:p14="http://schemas.microsoft.com/office/powerpoint/2010/main" val="239907370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563" y="54353"/>
            <a:ext cx="8815133" cy="1143000"/>
          </a:xfrm>
        </p:spPr>
        <p:txBody>
          <a:bodyPr/>
          <a:lstStyle/>
          <a:p>
            <a:r>
              <a:rPr lang="en-US" sz="3600" b="1" dirty="0" smtClean="0"/>
              <a:t>Ranking 18 Economy Models, </a:t>
            </a:r>
            <a:r>
              <a:rPr lang="en-US" sz="3600" b="1" dirty="0" smtClean="0">
                <a:solidFill>
                  <a:srgbClr val="008000"/>
                </a:solidFill>
              </a:rPr>
              <a:t>3 Offer True Storytelling Solutions</a:t>
            </a:r>
            <a:r>
              <a:rPr lang="en-US" sz="3600" b="1" dirty="0" smtClean="0"/>
              <a:t> to Globalization </a:t>
            </a:r>
            <a:endParaRPr lang="en-US" sz="3600" b="1" dirty="0"/>
          </a:p>
        </p:txBody>
      </p:sp>
      <p:sp>
        <p:nvSpPr>
          <p:cNvPr id="4" name="Content Placeholder 3"/>
          <p:cNvSpPr>
            <a:spLocks noGrp="1"/>
          </p:cNvSpPr>
          <p:nvPr>
            <p:ph sz="half" idx="1"/>
          </p:nvPr>
        </p:nvSpPr>
        <p:spPr>
          <a:xfrm>
            <a:off x="196563" y="1936750"/>
            <a:ext cx="4324405" cy="4921249"/>
          </a:xfrm>
        </p:spPr>
        <p:txBody>
          <a:bodyPr>
            <a:normAutofit/>
          </a:bodyPr>
          <a:lstStyle/>
          <a:p>
            <a:pPr>
              <a:buFont typeface="+mj-lt"/>
              <a:buAutoNum type="arabicPeriod"/>
            </a:pPr>
            <a:r>
              <a:rPr lang="en-US" b="1" dirty="0" smtClean="0">
                <a:solidFill>
                  <a:srgbClr val="008000"/>
                </a:solidFill>
              </a:rPr>
              <a:t>Mother Earth Economy</a:t>
            </a:r>
          </a:p>
          <a:p>
            <a:pPr>
              <a:buFont typeface="+mj-lt"/>
              <a:buAutoNum type="arabicPeriod"/>
            </a:pPr>
            <a:r>
              <a:rPr lang="en-US" b="1" dirty="0" smtClean="0">
                <a:solidFill>
                  <a:srgbClr val="008000"/>
                </a:solidFill>
              </a:rPr>
              <a:t>Feminist Economy</a:t>
            </a:r>
          </a:p>
          <a:p>
            <a:pPr>
              <a:buFont typeface="+mj-lt"/>
              <a:buAutoNum type="arabicPeriod"/>
            </a:pPr>
            <a:r>
              <a:rPr lang="en-US" b="1" dirty="0" smtClean="0">
                <a:solidFill>
                  <a:srgbClr val="008000"/>
                </a:solidFill>
              </a:rPr>
              <a:t>Diverse Economy</a:t>
            </a:r>
          </a:p>
          <a:p>
            <a:pPr>
              <a:buFont typeface="+mj-lt"/>
              <a:buAutoNum type="arabicPeriod"/>
            </a:pPr>
            <a:r>
              <a:rPr lang="en-US" b="1" dirty="0" smtClean="0">
                <a:solidFill>
                  <a:srgbClr val="3366FF"/>
                </a:solidFill>
              </a:rPr>
              <a:t>Moral Economy</a:t>
            </a:r>
          </a:p>
          <a:p>
            <a:pPr>
              <a:buFont typeface="+mj-lt"/>
              <a:buAutoNum type="arabicPeriod"/>
            </a:pPr>
            <a:r>
              <a:rPr lang="en-US" b="1" dirty="0" smtClean="0">
                <a:solidFill>
                  <a:srgbClr val="3366FF"/>
                </a:solidFill>
              </a:rPr>
              <a:t>Reverse Economy</a:t>
            </a:r>
          </a:p>
          <a:p>
            <a:pPr>
              <a:buFont typeface="+mj-lt"/>
              <a:buAutoNum type="arabicPeriod"/>
            </a:pPr>
            <a:r>
              <a:rPr lang="en-US" b="1" dirty="0" smtClean="0">
                <a:solidFill>
                  <a:srgbClr val="3366FF"/>
                </a:solidFill>
              </a:rPr>
              <a:t>Informal Economy</a:t>
            </a:r>
          </a:p>
          <a:p>
            <a:pPr>
              <a:buFont typeface="+mj-lt"/>
              <a:buAutoNum type="arabicPeriod"/>
            </a:pPr>
            <a:r>
              <a:rPr lang="en-US" b="1" dirty="0" smtClean="0">
                <a:solidFill>
                  <a:schemeClr val="accent1">
                    <a:lumMod val="75000"/>
                  </a:schemeClr>
                </a:solidFill>
              </a:rPr>
              <a:t>Pro-Commons Economy</a:t>
            </a:r>
          </a:p>
          <a:p>
            <a:pPr>
              <a:buFont typeface="+mj-lt"/>
              <a:buAutoNum type="arabicPeriod"/>
            </a:pPr>
            <a:r>
              <a:rPr lang="en-US" b="1" dirty="0" smtClean="0">
                <a:solidFill>
                  <a:schemeClr val="accent1">
                    <a:lumMod val="75000"/>
                  </a:schemeClr>
                </a:solidFill>
              </a:rPr>
              <a:t>Circular Economy</a:t>
            </a:r>
          </a:p>
          <a:p>
            <a:pPr>
              <a:buFont typeface="+mj-lt"/>
              <a:buAutoNum type="arabicPeriod"/>
            </a:pPr>
            <a:r>
              <a:rPr lang="en-US" b="1" dirty="0" smtClean="0">
                <a:solidFill>
                  <a:schemeClr val="accent1">
                    <a:lumMod val="75000"/>
                  </a:schemeClr>
                </a:solidFill>
              </a:rPr>
              <a:t>Sharing </a:t>
            </a:r>
            <a:r>
              <a:rPr lang="en-US" b="1" dirty="0">
                <a:solidFill>
                  <a:schemeClr val="accent1">
                    <a:lumMod val="75000"/>
                  </a:schemeClr>
                </a:solidFill>
              </a:rPr>
              <a:t>Economy</a:t>
            </a:r>
            <a:endParaRPr lang="en-US" b="1" dirty="0" smtClean="0">
              <a:solidFill>
                <a:schemeClr val="accent1">
                  <a:lumMod val="75000"/>
                </a:schemeClr>
              </a:solidFill>
            </a:endParaRPr>
          </a:p>
        </p:txBody>
      </p:sp>
      <p:sp>
        <p:nvSpPr>
          <p:cNvPr id="5" name="Content Placeholder 4"/>
          <p:cNvSpPr>
            <a:spLocks noGrp="1"/>
          </p:cNvSpPr>
          <p:nvPr>
            <p:ph sz="half" idx="2"/>
          </p:nvPr>
        </p:nvSpPr>
        <p:spPr>
          <a:xfrm>
            <a:off x="4641931" y="1936751"/>
            <a:ext cx="4369765" cy="4921248"/>
          </a:xfrm>
        </p:spPr>
        <p:txBody>
          <a:bodyPr>
            <a:normAutofit/>
          </a:bodyPr>
          <a:lstStyle/>
          <a:p>
            <a:pPr marL="0" indent="0">
              <a:buNone/>
            </a:pPr>
            <a:r>
              <a:rPr lang="en-US" b="1" dirty="0" smtClean="0">
                <a:solidFill>
                  <a:srgbClr val="FF0000"/>
                </a:solidFill>
              </a:rPr>
              <a:t>11. Profitable Economy</a:t>
            </a:r>
          </a:p>
          <a:p>
            <a:pPr marL="0" indent="0">
              <a:buNone/>
            </a:pPr>
            <a:r>
              <a:rPr lang="en-US" b="1" dirty="0" smtClean="0">
                <a:solidFill>
                  <a:srgbClr val="FF0000"/>
                </a:solidFill>
              </a:rPr>
              <a:t>12. Collaborative Economy</a:t>
            </a:r>
          </a:p>
          <a:p>
            <a:pPr marL="0" indent="0">
              <a:buNone/>
            </a:pPr>
            <a:r>
              <a:rPr lang="en-US" b="1" dirty="0" smtClean="0">
                <a:solidFill>
                  <a:srgbClr val="FF0000"/>
                </a:solidFill>
              </a:rPr>
              <a:t>13. Network Economy</a:t>
            </a:r>
          </a:p>
          <a:p>
            <a:pPr marL="0" indent="0">
              <a:buNone/>
            </a:pPr>
            <a:r>
              <a:rPr lang="en-US" b="1" dirty="0" smtClean="0">
                <a:solidFill>
                  <a:srgbClr val="FF0000"/>
                </a:solidFill>
              </a:rPr>
              <a:t>14. Real Business Cycle Economy</a:t>
            </a:r>
          </a:p>
          <a:p>
            <a:pPr marL="0" indent="0">
              <a:buNone/>
            </a:pPr>
            <a:r>
              <a:rPr lang="en-US" b="1" dirty="0" smtClean="0">
                <a:solidFill>
                  <a:srgbClr val="800000"/>
                </a:solidFill>
              </a:rPr>
              <a:t>15. Triple </a:t>
            </a:r>
            <a:r>
              <a:rPr lang="en-US" b="1" dirty="0">
                <a:solidFill>
                  <a:srgbClr val="800000"/>
                </a:solidFill>
              </a:rPr>
              <a:t>Bottom Line </a:t>
            </a:r>
            <a:r>
              <a:rPr lang="en-US" b="1" dirty="0" smtClean="0">
                <a:solidFill>
                  <a:srgbClr val="800000"/>
                </a:solidFill>
              </a:rPr>
              <a:t>Economy</a:t>
            </a:r>
          </a:p>
          <a:p>
            <a:pPr marL="0" indent="0">
              <a:buNone/>
            </a:pPr>
            <a:r>
              <a:rPr lang="en-US" b="1" dirty="0" smtClean="0">
                <a:solidFill>
                  <a:srgbClr val="800000"/>
                </a:solidFill>
              </a:rPr>
              <a:t>16. Invisible Hand Economy</a:t>
            </a:r>
          </a:p>
          <a:p>
            <a:pPr marL="0" indent="0">
              <a:buNone/>
            </a:pPr>
            <a:r>
              <a:rPr lang="en-US" b="1" dirty="0" smtClean="0">
                <a:solidFill>
                  <a:srgbClr val="800000"/>
                </a:solidFill>
              </a:rPr>
              <a:t>17. </a:t>
            </a:r>
            <a:r>
              <a:rPr lang="en-US" b="1" dirty="0">
                <a:solidFill>
                  <a:srgbClr val="800000"/>
                </a:solidFill>
              </a:rPr>
              <a:t>Variegated </a:t>
            </a:r>
            <a:r>
              <a:rPr lang="en-US" b="1" dirty="0" smtClean="0">
                <a:solidFill>
                  <a:srgbClr val="800000"/>
                </a:solidFill>
              </a:rPr>
              <a:t>Economy</a:t>
            </a:r>
          </a:p>
          <a:p>
            <a:pPr marL="0" indent="0">
              <a:buNone/>
            </a:pPr>
            <a:r>
              <a:rPr lang="en-US" b="1" dirty="0" smtClean="0">
                <a:solidFill>
                  <a:srgbClr val="800000"/>
                </a:solidFill>
              </a:rPr>
              <a:t>18. Neoliberal Economy</a:t>
            </a:r>
          </a:p>
        </p:txBody>
      </p:sp>
    </p:spTree>
    <p:extLst>
      <p:ext uri="{BB962C8B-B14F-4D97-AF65-F5344CB8AC3E}">
        <p14:creationId xmlns:p14="http://schemas.microsoft.com/office/powerpoint/2010/main" val="9802468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STOP HERE</a:t>
            </a:r>
            <a:endParaRPr lang="en-US" dirty="0"/>
          </a:p>
        </p:txBody>
      </p:sp>
      <p:sp>
        <p:nvSpPr>
          <p:cNvPr id="3" name="Content Placeholder 2"/>
          <p:cNvSpPr>
            <a:spLocks noGrp="1"/>
          </p:cNvSpPr>
          <p:nvPr>
            <p:ph idx="1"/>
          </p:nvPr>
        </p:nvSpPr>
        <p:spPr>
          <a:xfrm>
            <a:off x="571500" y="1684781"/>
            <a:ext cx="8222201" cy="1794265"/>
          </a:xfrm>
        </p:spPr>
        <p:txBody>
          <a:bodyPr>
            <a:normAutofit fontScale="32500" lnSpcReduction="20000"/>
          </a:bodyPr>
          <a:lstStyle/>
          <a:p>
            <a:r>
              <a:rPr lang="en-US" sz="5500" b="1" dirty="0" smtClean="0"/>
              <a:t>Question &amp; Answers about TRUE STORYTELLING</a:t>
            </a:r>
          </a:p>
          <a:p>
            <a:r>
              <a:rPr lang="en-US" sz="7000" b="1" dirty="0" smtClean="0"/>
              <a:t>Thank you </a:t>
            </a:r>
            <a:endParaRPr lang="en-US" sz="4000" dirty="0"/>
          </a:p>
          <a:p>
            <a:pPr algn="ctr"/>
            <a:r>
              <a:rPr lang="en-US" dirty="0"/>
              <a:t>Milan Storytelling Seminar</a:t>
            </a:r>
          </a:p>
          <a:p>
            <a:pPr algn="ctr"/>
            <a:r>
              <a:rPr lang="en-US" sz="5100" b="1" dirty="0"/>
              <a:t>Slides &amp; books at </a:t>
            </a:r>
            <a:r>
              <a:rPr lang="en-US" sz="5100" b="1" dirty="0">
                <a:hlinkClick r:id="rId2"/>
              </a:rPr>
              <a:t>http://davidboje.com</a:t>
            </a:r>
            <a:r>
              <a:rPr lang="en-US" sz="5100" b="1" dirty="0" smtClean="0">
                <a:hlinkClick r:id="rId2"/>
              </a:rPr>
              <a:t>/Aalborg</a:t>
            </a:r>
            <a:r>
              <a:rPr lang="en-US" sz="5100" b="1" dirty="0" smtClean="0"/>
              <a:t> </a:t>
            </a:r>
            <a:endParaRPr lang="en-US" sz="5100" b="1" dirty="0"/>
          </a:p>
        </p:txBody>
      </p:sp>
      <p:pic>
        <p:nvPicPr>
          <p:cNvPr id="4" name="Picture 3"/>
          <p:cNvPicPr>
            <a:picLocks noChangeAspect="1"/>
          </p:cNvPicPr>
          <p:nvPr/>
        </p:nvPicPr>
        <p:blipFill>
          <a:blip r:embed="rId3"/>
          <a:stretch>
            <a:fillRect/>
          </a:stretch>
        </p:blipFill>
        <p:spPr>
          <a:xfrm>
            <a:off x="1918876" y="3644714"/>
            <a:ext cx="6500492" cy="3213286"/>
          </a:xfrm>
          <a:prstGeom prst="rect">
            <a:avLst/>
          </a:prstGeom>
        </p:spPr>
      </p:pic>
    </p:spTree>
    <p:extLst>
      <p:ext uri="{BB962C8B-B14F-4D97-AF65-F5344CB8AC3E}">
        <p14:creationId xmlns:p14="http://schemas.microsoft.com/office/powerpoint/2010/main" val="19881399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6</a:t>
            </a:r>
            <a:r>
              <a:rPr lang="en-US" baseline="30000" dirty="0" smtClean="0"/>
              <a:t>th</a:t>
            </a:r>
            <a:r>
              <a:rPr lang="en-US" dirty="0" smtClean="0"/>
              <a:t> Extinction</a:t>
            </a:r>
            <a:endParaRPr lang="en-US" dirty="0"/>
          </a:p>
        </p:txBody>
      </p:sp>
      <p:sp>
        <p:nvSpPr>
          <p:cNvPr id="3" name="Content Placeholder 2"/>
          <p:cNvSpPr>
            <a:spLocks noGrp="1"/>
          </p:cNvSpPr>
          <p:nvPr>
            <p:ph idx="1"/>
          </p:nvPr>
        </p:nvSpPr>
        <p:spPr>
          <a:xfrm>
            <a:off x="479473" y="1684536"/>
            <a:ext cx="8487964" cy="4962898"/>
          </a:xfrm>
        </p:spPr>
        <p:txBody>
          <a:bodyPr>
            <a:normAutofit fontScale="92500" lnSpcReduction="20000"/>
          </a:bodyPr>
          <a:lstStyle/>
          <a:p>
            <a:pPr marL="0" indent="0">
              <a:buNone/>
            </a:pPr>
            <a:r>
              <a:rPr lang="en-US" dirty="0"/>
              <a:t>Sixth Mass </a:t>
            </a:r>
            <a:r>
              <a:rPr lang="en-US" dirty="0" smtClean="0"/>
              <a:t>Extinction </a:t>
            </a:r>
            <a:r>
              <a:rPr lang="en-US" dirty="0"/>
              <a:t>is a </a:t>
            </a:r>
            <a:r>
              <a:rPr lang="en-US" b="1" dirty="0"/>
              <a:t>massive die-off </a:t>
            </a:r>
            <a:r>
              <a:rPr lang="en-US" dirty="0"/>
              <a:t>of plants and animals all across the planet. </a:t>
            </a:r>
            <a:endParaRPr lang="en-US" b="1" dirty="0" smtClean="0"/>
          </a:p>
          <a:p>
            <a:pPr marL="0" indent="0">
              <a:buNone/>
            </a:pPr>
            <a:r>
              <a:rPr lang="en-US" b="1" dirty="0" smtClean="0"/>
              <a:t>Also known as Holocene extinction (mostly caused by HUMANS) </a:t>
            </a:r>
            <a:r>
              <a:rPr lang="en-US" dirty="0"/>
              <a:t>or </a:t>
            </a:r>
            <a:r>
              <a:rPr lang="en-US" b="1" dirty="0"/>
              <a:t>Anthropocene </a:t>
            </a:r>
            <a:r>
              <a:rPr lang="en-US" b="1" dirty="0" smtClean="0"/>
              <a:t>extinction (abrupt enough HUMAN CAUSED EXTINCTION, to be its own epoch)</a:t>
            </a:r>
            <a:endParaRPr lang="en-US" b="1" dirty="0"/>
          </a:p>
          <a:p>
            <a:pPr marL="0" indent="0">
              <a:buNone/>
            </a:pPr>
            <a:r>
              <a:rPr lang="en-US" b="1" dirty="0" smtClean="0"/>
              <a:t>ANTHROPOCENE is the </a:t>
            </a:r>
            <a:r>
              <a:rPr lang="en-US" dirty="0" smtClean="0"/>
              <a:t>ongoing </a:t>
            </a:r>
            <a:r>
              <a:rPr lang="en-US" dirty="0"/>
              <a:t>extinction event of species during the present event, mainly result of human </a:t>
            </a:r>
            <a:r>
              <a:rPr lang="en-US" dirty="0" smtClean="0"/>
              <a:t>activity</a:t>
            </a:r>
          </a:p>
          <a:p>
            <a:pPr marL="0" indent="0">
              <a:buNone/>
            </a:pPr>
            <a:r>
              <a:rPr lang="en-US" dirty="0" smtClean="0"/>
              <a:t>If current </a:t>
            </a:r>
            <a:r>
              <a:rPr lang="en-US" dirty="0"/>
              <a:t>rate of human disruption of </a:t>
            </a:r>
            <a:r>
              <a:rPr lang="en-US" dirty="0" smtClean="0"/>
              <a:t>BIOSPHERE continues then ½ of Earth higher life forms will be extinct by 2100.</a:t>
            </a:r>
          </a:p>
          <a:p>
            <a:pPr marL="0" indent="0">
              <a:buNone/>
            </a:pPr>
            <a:r>
              <a:rPr lang="en-US" dirty="0" smtClean="0"/>
              <a:t>6</a:t>
            </a:r>
            <a:r>
              <a:rPr lang="en-US" baseline="30000" dirty="0" smtClean="0"/>
              <a:t>th</a:t>
            </a:r>
            <a:r>
              <a:rPr lang="en-US" dirty="0" smtClean="0"/>
              <a:t> Extinction is 10 to 100 times greater than any previous mass extinction</a:t>
            </a:r>
          </a:p>
          <a:p>
            <a:pPr marL="0" indent="0">
              <a:buNone/>
            </a:pPr>
            <a:r>
              <a:rPr lang="en-US" dirty="0" smtClean="0"/>
              <a:t>We have unleashed a mass extinction in which many life forms won’t exist by end of this century. </a:t>
            </a:r>
            <a:endParaRPr lang="en-US" dirty="0"/>
          </a:p>
        </p:txBody>
      </p:sp>
    </p:spTree>
    <p:extLst>
      <p:ext uri="{BB962C8B-B14F-4D97-AF65-F5344CB8AC3E}">
        <p14:creationId xmlns:p14="http://schemas.microsoft.com/office/powerpoint/2010/main" val="254105595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739C4FB-7D33-419B-8833-D1372BFD11C8}" type="slidenum">
              <a:rPr lang="en-US" smtClean="0"/>
              <a:t>5</a:t>
            </a:fld>
            <a:endParaRPr lang="en-US" dirty="0"/>
          </a:p>
        </p:txBody>
      </p:sp>
      <p:pic>
        <p:nvPicPr>
          <p:cNvPr id="5" name="Picture 4" descr="True Storytelling Exemplars IMAGE Boj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800"/>
            <a:ext cx="9144000" cy="6483754"/>
          </a:xfrm>
          <a:prstGeom prst="rect">
            <a:avLst/>
          </a:prstGeom>
        </p:spPr>
      </p:pic>
    </p:spTree>
    <p:extLst>
      <p:ext uri="{BB962C8B-B14F-4D97-AF65-F5344CB8AC3E}">
        <p14:creationId xmlns:p14="http://schemas.microsoft.com/office/powerpoint/2010/main" val="355893029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a:t>
            </a:r>
            <a:r>
              <a:rPr lang="en-US" baseline="30000" dirty="0" smtClean="0"/>
              <a:t>th</a:t>
            </a:r>
            <a:r>
              <a:rPr lang="en-US" dirty="0" smtClean="0"/>
              <a:t> Extinction</a:t>
            </a:r>
            <a:endParaRPr lang="en-US" dirty="0"/>
          </a:p>
        </p:txBody>
      </p:sp>
      <p:sp>
        <p:nvSpPr>
          <p:cNvPr id="3" name="Content Placeholder 2"/>
          <p:cNvSpPr>
            <a:spLocks noGrp="1"/>
          </p:cNvSpPr>
          <p:nvPr>
            <p:ph idx="1"/>
          </p:nvPr>
        </p:nvSpPr>
        <p:spPr>
          <a:xfrm>
            <a:off x="207340" y="1905000"/>
            <a:ext cx="8936660" cy="4953000"/>
          </a:xfrm>
        </p:spPr>
        <p:txBody>
          <a:bodyPr>
            <a:normAutofit fontScale="77500" lnSpcReduction="20000"/>
          </a:bodyPr>
          <a:lstStyle/>
          <a:p>
            <a:pPr marL="0" indent="0">
              <a:buNone/>
            </a:pPr>
            <a:r>
              <a:rPr lang="en-US" dirty="0"/>
              <a:t>2016 study published in the journal Science also suggests this sixth mass extinction is killing off large ocean dwellers (like sharks, whales, giant clams, sea turtles and tuna) in disproportionately greater numbers than smaller animals</a:t>
            </a:r>
            <a:r>
              <a:rPr lang="en-US" dirty="0" smtClean="0"/>
              <a:t>.</a:t>
            </a:r>
          </a:p>
          <a:p>
            <a:pPr marL="0" indent="0">
              <a:buNone/>
            </a:pPr>
            <a:r>
              <a:rPr lang="en-US" dirty="0" smtClean="0"/>
              <a:t>Deforestation to grow cows, logging for construction</a:t>
            </a:r>
          </a:p>
          <a:p>
            <a:pPr>
              <a:buAutoNum type="arabicPeriod"/>
            </a:pPr>
            <a:r>
              <a:rPr lang="en-US" dirty="0" smtClean="0"/>
              <a:t>Too many species die off sets a domino effect in motion</a:t>
            </a:r>
          </a:p>
          <a:p>
            <a:pPr>
              <a:buAutoNum type="arabicPeriod"/>
            </a:pPr>
            <a:r>
              <a:rPr lang="en-US" dirty="0" smtClean="0"/>
              <a:t>Invasive species threaten plants</a:t>
            </a:r>
          </a:p>
          <a:p>
            <a:pPr>
              <a:buAutoNum type="arabicPeriod"/>
            </a:pPr>
            <a:r>
              <a:rPr lang="en-US" dirty="0" smtClean="0"/>
              <a:t>Extinction </a:t>
            </a:r>
            <a:r>
              <a:rPr lang="en-US" dirty="0"/>
              <a:t>rates for mammals, birds, amphibians &amp;</a:t>
            </a:r>
            <a:r>
              <a:rPr lang="en-US" dirty="0" smtClean="0"/>
              <a:t> </a:t>
            </a:r>
            <a:r>
              <a:rPr lang="en-US" dirty="0"/>
              <a:t>fish have </a:t>
            </a:r>
            <a:r>
              <a:rPr lang="en-US" dirty="0" smtClean="0"/>
              <a:t>all are </a:t>
            </a:r>
            <a:r>
              <a:rPr lang="en-US" dirty="0"/>
              <a:t>20 times </a:t>
            </a:r>
            <a:r>
              <a:rPr lang="en-US" dirty="0" smtClean="0"/>
              <a:t>expected </a:t>
            </a:r>
            <a:r>
              <a:rPr lang="en-US" dirty="0"/>
              <a:t>rates since </a:t>
            </a:r>
            <a:r>
              <a:rPr lang="en-US" dirty="0" smtClean="0"/>
              <a:t>1900</a:t>
            </a:r>
            <a:r>
              <a:rPr lang="en-US" dirty="0"/>
              <a:t> </a:t>
            </a:r>
            <a:r>
              <a:rPr lang="en-US" dirty="0" smtClean="0"/>
              <a:t>(rate </a:t>
            </a:r>
            <a:r>
              <a:rPr lang="en-US" dirty="0"/>
              <a:t>for reptiles </a:t>
            </a:r>
            <a:r>
              <a:rPr lang="en-US" dirty="0" smtClean="0"/>
              <a:t>is 8 </a:t>
            </a:r>
            <a:r>
              <a:rPr lang="en-US" dirty="0"/>
              <a:t>to 24 times above expected). </a:t>
            </a:r>
            <a:r>
              <a:rPr lang="en-US" dirty="0" smtClean="0"/>
              <a:t> </a:t>
            </a:r>
          </a:p>
          <a:p>
            <a:pPr>
              <a:buAutoNum type="arabicPeriod"/>
            </a:pPr>
            <a:r>
              <a:rPr lang="en-US" dirty="0" smtClean="0"/>
              <a:t>Biodiversity crisis we are in NOW, is real!</a:t>
            </a:r>
          </a:p>
          <a:p>
            <a:pPr>
              <a:buAutoNum type="arabicPeriod"/>
            </a:pPr>
            <a:r>
              <a:rPr lang="en-US" dirty="0"/>
              <a:t>Human species is reliant on healthy ecosystems for food, water and </a:t>
            </a:r>
            <a:r>
              <a:rPr lang="en-US" dirty="0" smtClean="0"/>
              <a:t>air.</a:t>
            </a:r>
          </a:p>
          <a:p>
            <a:pPr>
              <a:buAutoNum type="arabicPeriod"/>
            </a:pPr>
            <a:r>
              <a:rPr lang="en-US" dirty="0" smtClean="0"/>
              <a:t>Its all about over-exploitation of Planetary Resources for Economic Gain, so 8 billionaires can own ½ of all wealth in PERVERTED GAME OF MONOPOLY</a:t>
            </a:r>
          </a:p>
          <a:p>
            <a:pPr>
              <a:buAutoNum type="arabicPeriod"/>
            </a:pPr>
            <a:endParaRPr lang="en-US" dirty="0"/>
          </a:p>
        </p:txBody>
      </p:sp>
    </p:spTree>
    <p:extLst>
      <p:ext uri="{BB962C8B-B14F-4D97-AF65-F5344CB8AC3E}">
        <p14:creationId xmlns:p14="http://schemas.microsoft.com/office/powerpoint/2010/main" val="4385007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randombar(horizontal)">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r>
              <a:rPr lang="en-US" sz="3200" b="1" dirty="0"/>
              <a:t>What is Globalization doing to End the </a:t>
            </a:r>
            <a:r>
              <a:rPr lang="en-US" sz="3200" b="1" dirty="0" smtClean="0"/>
              <a:t>World in your children’s children’s lifetime?</a:t>
            </a:r>
            <a:endParaRPr lang="en-US" sz="3200" b="1" dirty="0"/>
          </a:p>
        </p:txBody>
      </p:sp>
      <p:sp>
        <p:nvSpPr>
          <p:cNvPr id="3" name="Content Placeholder 2"/>
          <p:cNvSpPr>
            <a:spLocks noGrp="1"/>
          </p:cNvSpPr>
          <p:nvPr>
            <p:ph idx="1"/>
          </p:nvPr>
        </p:nvSpPr>
        <p:spPr>
          <a:xfrm>
            <a:off x="571500" y="1740809"/>
            <a:ext cx="8001000" cy="4994122"/>
          </a:xfrm>
        </p:spPr>
        <p:txBody>
          <a:bodyPr>
            <a:normAutofit fontScale="92500" lnSpcReduction="20000"/>
          </a:bodyPr>
          <a:lstStyle/>
          <a:p>
            <a:pPr marL="0" indent="0">
              <a:buNone/>
            </a:pPr>
            <a:r>
              <a:rPr lang="en-US" dirty="0" smtClean="0"/>
              <a:t>Results of focus groups so far, when asked: </a:t>
            </a:r>
            <a:r>
              <a:rPr lang="en-US" b="1" dirty="0" smtClean="0"/>
              <a:t>What was #1 Extinction threat that can bring about end of the world?</a:t>
            </a:r>
          </a:p>
          <a:p>
            <a:pPr>
              <a:buAutoNum type="arabicPeriod"/>
            </a:pPr>
            <a:r>
              <a:rPr lang="en-US" sz="3000" b="1" dirty="0" smtClean="0">
                <a:solidFill>
                  <a:srgbClr val="FF0000"/>
                </a:solidFill>
              </a:rPr>
              <a:t>Donald J. Trump</a:t>
            </a:r>
          </a:p>
          <a:p>
            <a:pPr>
              <a:buAutoNum type="arabicPeriod"/>
            </a:pPr>
            <a:r>
              <a:rPr lang="en-US" dirty="0" smtClean="0"/>
              <a:t>Climate Change</a:t>
            </a:r>
          </a:p>
          <a:p>
            <a:pPr>
              <a:buAutoNum type="arabicPeriod"/>
            </a:pPr>
            <a:r>
              <a:rPr lang="en-US" dirty="0" smtClean="0"/>
              <a:t>Nuclear War</a:t>
            </a:r>
          </a:p>
          <a:p>
            <a:pPr>
              <a:buAutoNum type="arabicPeriod"/>
            </a:pPr>
            <a:r>
              <a:rPr lang="en-US" dirty="0" smtClean="0"/>
              <a:t>Pandemic</a:t>
            </a:r>
          </a:p>
          <a:p>
            <a:pPr>
              <a:buAutoNum type="arabicPeriod"/>
            </a:pPr>
            <a:r>
              <a:rPr lang="en-US" dirty="0" smtClean="0"/>
              <a:t>Introduction of Exotic Species</a:t>
            </a:r>
          </a:p>
          <a:p>
            <a:pPr>
              <a:buAutoNum type="arabicPeriod"/>
            </a:pPr>
            <a:r>
              <a:rPr lang="en-US" dirty="0" smtClean="0"/>
              <a:t>Deforestation/Habitat Loss</a:t>
            </a:r>
          </a:p>
          <a:p>
            <a:pPr>
              <a:buAutoNum type="arabicPeriod"/>
            </a:pPr>
            <a:r>
              <a:rPr lang="en-US" dirty="0" smtClean="0"/>
              <a:t>Pollution</a:t>
            </a:r>
          </a:p>
          <a:p>
            <a:pPr>
              <a:buAutoNum type="arabicPeriod"/>
            </a:pPr>
            <a:r>
              <a:rPr lang="en-US" dirty="0" smtClean="0"/>
              <a:t>Non-human causes </a:t>
            </a:r>
            <a:r>
              <a:rPr lang="en-US" dirty="0" smtClean="0">
                <a:sym typeface="Wingdings"/>
              </a:rPr>
              <a:t></a:t>
            </a:r>
            <a:r>
              <a:rPr lang="en-US" dirty="0" smtClean="0"/>
              <a:t>Asteroid</a:t>
            </a:r>
            <a:r>
              <a:rPr lang="en-US" dirty="0" smtClean="0">
                <a:sym typeface="Wingdings"/>
              </a:rPr>
              <a:t>, Alien Invasion, etc.</a:t>
            </a:r>
            <a:endParaRPr lang="en-US" dirty="0" smtClean="0"/>
          </a:p>
        </p:txBody>
      </p:sp>
      <p:sp>
        <p:nvSpPr>
          <p:cNvPr id="4" name="TextBox 3"/>
          <p:cNvSpPr txBox="1"/>
          <p:nvPr/>
        </p:nvSpPr>
        <p:spPr>
          <a:xfrm>
            <a:off x="5451437" y="3067818"/>
            <a:ext cx="3310820" cy="3046988"/>
          </a:xfrm>
          <a:prstGeom prst="rect">
            <a:avLst/>
          </a:prstGeom>
          <a:noFill/>
        </p:spPr>
        <p:txBody>
          <a:bodyPr wrap="square" rtlCol="0">
            <a:spAutoFit/>
          </a:bodyPr>
          <a:lstStyle/>
          <a:p>
            <a:r>
              <a:rPr lang="en-US" sz="3200" b="1" dirty="0"/>
              <a:t>Extinction Event: causes drastic change in # of species in short period of geologic time</a:t>
            </a:r>
          </a:p>
        </p:txBody>
      </p:sp>
    </p:spTree>
    <p:extLst>
      <p:ext uri="{BB962C8B-B14F-4D97-AF65-F5344CB8AC3E}">
        <p14:creationId xmlns:p14="http://schemas.microsoft.com/office/powerpoint/2010/main" val="4228102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heckerboard(across)">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checkerboard(across)">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checkerboard(across)">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684" y="226772"/>
            <a:ext cx="8815134" cy="1088511"/>
          </a:xfrm>
        </p:spPr>
        <p:txBody>
          <a:bodyPr/>
          <a:lstStyle/>
          <a:p>
            <a:r>
              <a:rPr lang="en-US" dirty="0" smtClean="0"/>
              <a:t>Myth: Globalization has no alternative</a:t>
            </a:r>
            <a:endParaRPr lang="en-US" dirty="0"/>
          </a:p>
        </p:txBody>
      </p:sp>
      <p:sp>
        <p:nvSpPr>
          <p:cNvPr id="4" name="Slide Number Placeholder 3"/>
          <p:cNvSpPr>
            <a:spLocks noGrp="1"/>
          </p:cNvSpPr>
          <p:nvPr>
            <p:ph type="sldNum" sz="quarter" idx="12"/>
          </p:nvPr>
        </p:nvSpPr>
        <p:spPr/>
        <p:txBody>
          <a:bodyPr/>
          <a:lstStyle/>
          <a:p>
            <a:fld id="{D739C4FB-7D33-419B-8833-D1372BFD11C8}" type="slidenum">
              <a:rPr lang="en-US" smtClean="0"/>
              <a:t>8</a:t>
            </a:fld>
            <a:endParaRPr lang="en-US" dirty="0"/>
          </a:p>
        </p:txBody>
      </p:sp>
      <p:pic>
        <p:nvPicPr>
          <p:cNvPr id="5" name="Picture 4"/>
          <p:cNvPicPr>
            <a:picLocks noChangeAspect="1"/>
          </p:cNvPicPr>
          <p:nvPr/>
        </p:nvPicPr>
        <p:blipFill>
          <a:blip r:embed="rId2"/>
          <a:stretch>
            <a:fillRect/>
          </a:stretch>
        </p:blipFill>
        <p:spPr>
          <a:xfrm>
            <a:off x="1415900" y="1760643"/>
            <a:ext cx="5766241" cy="5097357"/>
          </a:xfrm>
          <a:prstGeom prst="rect">
            <a:avLst/>
          </a:prstGeom>
        </p:spPr>
      </p:pic>
    </p:spTree>
    <p:extLst>
      <p:ext uri="{BB962C8B-B14F-4D97-AF65-F5344CB8AC3E}">
        <p14:creationId xmlns:p14="http://schemas.microsoft.com/office/powerpoint/2010/main" val="55051577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692"/>
            <a:ext cx="8996577" cy="1143000"/>
          </a:xfrm>
        </p:spPr>
        <p:txBody>
          <a:bodyPr/>
          <a:lstStyle/>
          <a:p>
            <a:r>
              <a:rPr lang="en-US" sz="4000" b="1" dirty="0" smtClean="0"/>
              <a:t>Denmark 44% of electric from PV, Wind, &amp; Hydro, set for 77% by 2022</a:t>
            </a:r>
            <a:endParaRPr lang="en-US" sz="4000" b="1" dirty="0"/>
          </a:p>
        </p:txBody>
      </p:sp>
      <p:pic>
        <p:nvPicPr>
          <p:cNvPr id="4" name="Picture 3"/>
          <p:cNvPicPr>
            <a:picLocks noChangeAspect="1"/>
          </p:cNvPicPr>
          <p:nvPr/>
        </p:nvPicPr>
        <p:blipFill>
          <a:blip r:embed="rId3"/>
          <a:stretch>
            <a:fillRect/>
          </a:stretch>
        </p:blipFill>
        <p:spPr>
          <a:xfrm>
            <a:off x="0" y="1669013"/>
            <a:ext cx="9144000" cy="5188987"/>
          </a:xfrm>
          <a:prstGeom prst="rect">
            <a:avLst/>
          </a:prstGeom>
        </p:spPr>
      </p:pic>
    </p:spTree>
    <p:extLst>
      <p:ext uri="{BB962C8B-B14F-4D97-AF65-F5344CB8AC3E}">
        <p14:creationId xmlns:p14="http://schemas.microsoft.com/office/powerpoint/2010/main" val="203863200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Travelogue">
  <a:themeElements>
    <a:clrScheme name="Travelogue">
      <a:dk1>
        <a:sysClr val="windowText" lastClr="000000"/>
      </a:dk1>
      <a:lt1>
        <a:srgbClr val="EAC968"/>
      </a:lt1>
      <a:dk2>
        <a:srgbClr val="2A2515"/>
      </a:dk2>
      <a:lt2>
        <a:srgbClr val="82682C"/>
      </a:lt2>
      <a:accent1>
        <a:srgbClr val="B74D21"/>
      </a:accent1>
      <a:accent2>
        <a:srgbClr val="A32323"/>
      </a:accent2>
      <a:accent3>
        <a:srgbClr val="4576A3"/>
      </a:accent3>
      <a:accent4>
        <a:srgbClr val="615D9A"/>
      </a:accent4>
      <a:accent5>
        <a:srgbClr val="67924B"/>
      </a:accent5>
      <a:accent6>
        <a:srgbClr val="BF7B1B"/>
      </a:accent6>
      <a:hlink>
        <a:srgbClr val="99350B"/>
      </a:hlink>
      <a:folHlink>
        <a:srgbClr val="785140"/>
      </a:folHlink>
    </a:clrScheme>
    <a:fontScheme name="Travelogue">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Travelogue">
      <a:fillStyleLst>
        <a:solidFill>
          <a:schemeClr val="phClr"/>
        </a:solidFill>
        <a:blipFill rotWithShape="1">
          <a:blip xmlns:r="http://schemas.openxmlformats.org/officeDocument/2006/relationships" r:embed="rId1">
            <a:duotone>
              <a:schemeClr val="phClr">
                <a:shade val="20000"/>
                <a:satMod val="130000"/>
              </a:schemeClr>
              <a:schemeClr val="phClr">
                <a:tint val="80000"/>
                <a:satMod val="150000"/>
              </a:schemeClr>
            </a:duotone>
          </a:blip>
          <a:tile tx="0" ty="0" sx="50000" sy="50000" flip="none" algn="tl"/>
        </a:blipFill>
        <a:blipFill rotWithShape="1">
          <a:blip xmlns:r="http://schemas.openxmlformats.org/officeDocument/2006/relationships" r:embed="rId2">
            <a:duotone>
              <a:schemeClr val="phClr">
                <a:shade val="20000"/>
                <a:satMod val="130000"/>
              </a:schemeClr>
              <a:schemeClr val="phClr">
                <a:tint val="80000"/>
                <a:satMod val="150000"/>
              </a:schemeClr>
            </a:duotone>
          </a:blip>
          <a:tile tx="0" ty="0" sx="50000" sy="50000" flip="none" algn="tl"/>
        </a:blip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dir="6600000" sx="102000" sy="102000" rotWithShape="0">
              <a:srgbClr val="000000">
                <a:alpha val="35000"/>
              </a:srgbClr>
            </a:outerShdw>
          </a:effectLst>
        </a:effectStyle>
        <a:effectStyle>
          <a:effectLst>
            <a:outerShdw blurRad="88900" dist="63500" dir="2400000" rotWithShape="0">
              <a:srgbClr val="000000">
                <a:alpha val="50000"/>
              </a:srgbClr>
            </a:outerShdw>
          </a:effectLst>
          <a:scene3d>
            <a:camera prst="orthographicFront">
              <a:rot lat="0" lon="0" rev="0"/>
            </a:camera>
            <a:lightRig rig="sunset" dir="t">
              <a:rot lat="0" lon="0" rev="4200000"/>
            </a:lightRig>
          </a:scene3d>
          <a:sp3d>
            <a:bevelT w="63500" h="25400" prst="coolSlant"/>
          </a:sp3d>
        </a:effectStyle>
      </a:effectStyleLst>
      <a:bgFillStyleLst>
        <a:solidFill>
          <a:schemeClr val="phClr"/>
        </a:solidFill>
        <a:gradFill rotWithShape="1">
          <a:gsLst>
            <a:gs pos="0">
              <a:schemeClr val="phClr">
                <a:tint val="50000"/>
                <a:shade val="90000"/>
                <a:hueMod val="85000"/>
                <a:satMod val="300000"/>
                <a:lumMod val="100000"/>
              </a:schemeClr>
            </a:gs>
            <a:gs pos="40000">
              <a:schemeClr val="phClr">
                <a:tint val="45000"/>
                <a:shade val="99000"/>
                <a:hueMod val="95000"/>
                <a:satMod val="300000"/>
                <a:lumMod val="100000"/>
              </a:schemeClr>
            </a:gs>
            <a:gs pos="100000">
              <a:schemeClr val="phClr">
                <a:shade val="20000"/>
                <a:hueMod val="95000"/>
                <a:satMod val="255000"/>
                <a:lumMod val="100000"/>
              </a:schemeClr>
            </a:gs>
          </a:gsLst>
          <a:path path="circle">
            <a:fillToRect l="50000" t="-80000" r="50000" b="180000"/>
          </a:path>
        </a:gradFill>
        <a:gradFill rotWithShape="1">
          <a:gsLst>
            <a:gs pos="0">
              <a:schemeClr val="phClr">
                <a:tint val="70000"/>
                <a:satMod val="2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Travelogue.thmx</Template>
  <TotalTime>30</TotalTime>
  <Words>1507</Words>
  <Application>Microsoft Macintosh PowerPoint</Application>
  <PresentationFormat>On-screen Show (4:3)</PresentationFormat>
  <Paragraphs>160</Paragraphs>
  <Slides>36</Slides>
  <Notes>6</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Travelogue</vt:lpstr>
      <vt:lpstr>What is True Storytelling?</vt:lpstr>
      <vt:lpstr>EXERCISE: Threats to Existence of Humanity</vt:lpstr>
      <vt:lpstr>PowerPoint Presentation</vt:lpstr>
      <vt:lpstr>What is 6th Extinction</vt:lpstr>
      <vt:lpstr>PowerPoint Presentation</vt:lpstr>
      <vt:lpstr>6th Extinction</vt:lpstr>
      <vt:lpstr>What is Globalization doing to End the World in your children’s children’s lifetime?</vt:lpstr>
      <vt:lpstr>Myth: Globalization has no alternative</vt:lpstr>
      <vt:lpstr>Denmark 44% of electric from PV, Wind, &amp; Hydro, set for 77% by 2022</vt:lpstr>
      <vt:lpstr>Hannah Arendt</vt:lpstr>
      <vt:lpstr>True Storytelling</vt:lpstr>
      <vt:lpstr>Globalization Progress Narrative</vt:lpstr>
      <vt:lpstr>Poverty Purchasing Price Parity (P4) is not ‘True’ Storytelling</vt:lpstr>
      <vt:lpstr>Pre-work: Which Storytelling Research Methods do you know and not know?</vt:lpstr>
      <vt:lpstr>Globalization is a Nightmare</vt:lpstr>
      <vt:lpstr>Globalization Nightmare</vt:lpstr>
      <vt:lpstr>As we approach 6th Extinction</vt:lpstr>
      <vt:lpstr>Apple Example</vt:lpstr>
      <vt:lpstr>Apple &amp; Democratic Republic on of Congo (DRC)</vt:lpstr>
      <vt:lpstr>Foucault &amp; Barad</vt:lpstr>
      <vt:lpstr>Cell-phone’s 3T’s + Gold</vt:lpstr>
      <vt:lpstr>Untold story of 3T’s in Cars</vt:lpstr>
      <vt:lpstr>Globalization</vt:lpstr>
      <vt:lpstr>Pause for Q&amp;A</vt:lpstr>
      <vt:lpstr>Slavery Auction in Libya 2017</vt:lpstr>
      <vt:lpstr>PowerPoint Presentation</vt:lpstr>
      <vt:lpstr>Worker-Driven “Corporate Social Responsibility’ ETHICS Example</vt:lpstr>
      <vt:lpstr>Sociomateriality of Modern-Day Slavery In USA</vt:lpstr>
      <vt:lpstr>What are the Chemical Working Conditions”</vt:lpstr>
      <vt:lpstr>PowerPoint Presentation</vt:lpstr>
      <vt:lpstr>How can you help end global slavery supply chain?</vt:lpstr>
      <vt:lpstr>Pause for Q&amp;A</vt:lpstr>
      <vt:lpstr>True Storytelling &amp; Kirkeby</vt:lpstr>
      <vt:lpstr>PowerPoint Presentation</vt:lpstr>
      <vt:lpstr>Ranking 18 Economy Models, 3 Offer True Storytelling Solutions to Globalization </vt:lpstr>
      <vt:lpstr>STOP HERE</vt:lpstr>
    </vt:vector>
  </TitlesOfParts>
  <Company>NMSU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True Storytelling?</dc:title>
  <dc:creator>David Boje</dc:creator>
  <cp:lastModifiedBy>David Boje</cp:lastModifiedBy>
  <cp:revision>6</cp:revision>
  <dcterms:created xsi:type="dcterms:W3CDTF">2018-05-10T07:42:01Z</dcterms:created>
  <dcterms:modified xsi:type="dcterms:W3CDTF">2018-05-12T06:12:05Z</dcterms:modified>
</cp:coreProperties>
</file>