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5"/>
  </p:notesMasterIdLst>
  <p:sldIdLst>
    <p:sldId id="256" r:id="rId2"/>
    <p:sldId id="257" r:id="rId3"/>
    <p:sldId id="258" r:id="rId4"/>
    <p:sldId id="259" r:id="rId5"/>
    <p:sldId id="260" r:id="rId6"/>
    <p:sldId id="278" r:id="rId7"/>
    <p:sldId id="261" r:id="rId8"/>
    <p:sldId id="262" r:id="rId9"/>
    <p:sldId id="263" r:id="rId10"/>
    <p:sldId id="264" r:id="rId11"/>
    <p:sldId id="265" r:id="rId12"/>
    <p:sldId id="271" r:id="rId13"/>
    <p:sldId id="272" r:id="rId14"/>
    <p:sldId id="273" r:id="rId15"/>
    <p:sldId id="274" r:id="rId16"/>
    <p:sldId id="275" r:id="rId17"/>
    <p:sldId id="276" r:id="rId18"/>
    <p:sldId id="277" r:id="rId19"/>
    <p:sldId id="266" r:id="rId20"/>
    <p:sldId id="267" r:id="rId21"/>
    <p:sldId id="268" r:id="rId22"/>
    <p:sldId id="269"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985C4-3651-2B43-B171-CFF7B7A0D76C}" type="datetimeFigureOut">
              <a:rPr lang="en-US" smtClean="0"/>
              <a:t>5/12/18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3671CE-48EE-704A-8FF0-D5560ED5B448}" type="slidenum">
              <a:rPr lang="en-US" smtClean="0"/>
              <a:t>‹#›</a:t>
            </a:fld>
            <a:endParaRPr lang="en-US"/>
          </a:p>
        </p:txBody>
      </p:sp>
    </p:spTree>
    <p:extLst>
      <p:ext uri="{BB962C8B-B14F-4D97-AF65-F5344CB8AC3E}">
        <p14:creationId xmlns:p14="http://schemas.microsoft.com/office/powerpoint/2010/main" val="4294597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23F97-2D89-C442-9862-9C883650532E}" type="slidenum">
              <a:rPr lang="en-US" smtClean="0"/>
              <a:t>4</a:t>
            </a:fld>
            <a:endParaRPr lang="en-US" dirty="0"/>
          </a:p>
        </p:txBody>
      </p:sp>
    </p:spTree>
    <p:extLst>
      <p:ext uri="{BB962C8B-B14F-4D97-AF65-F5344CB8AC3E}">
        <p14:creationId xmlns:p14="http://schemas.microsoft.com/office/powerpoint/2010/main" val="5109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5/12/18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5/12/18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5/12/18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5/12/18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5/12/18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5/12/18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7C3F878-F5E8-489B-AC8A-64F2A7E22C28}" type="datetimeFigureOut">
              <a:rPr lang="en-US" smtClean="0"/>
              <a:pPr/>
              <a:t>5/12/18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7C3F878-F5E8-489B-AC8A-64F2A7E22C28}" type="datetimeFigureOut">
              <a:rPr lang="en-US" smtClean="0"/>
              <a:pPr/>
              <a:t>5/12/18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7C3F878-F5E8-489B-AC8A-64F2A7E22C28}" type="datetimeFigureOut">
              <a:rPr lang="en-US" smtClean="0"/>
              <a:pPr/>
              <a:t>5/12/18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5/12/18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5/12/18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B7C3F878-F5E8-489B-AC8A-64F2A7E22C28}" type="datetimeFigureOut">
              <a:rPr lang="en-US" smtClean="0"/>
              <a:pPr/>
              <a:t>5/12/18</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chive.org/stream/SorenKierkegaardEitherOr1843Wiki/Soren%20Kierkegaard,%20Either-Or%201843%20Wiki_djvu.tx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vidboje.com/Aalborg" TargetMode="Externa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0586"/>
          </a:xfrm>
          <a:prstGeom prst="rect">
            <a:avLst/>
          </a:prstGeom>
        </p:spPr>
      </p:pic>
      <p:sp>
        <p:nvSpPr>
          <p:cNvPr id="2" name="Title 1"/>
          <p:cNvSpPr>
            <a:spLocks noGrp="1"/>
          </p:cNvSpPr>
          <p:nvPr>
            <p:ph type="ctrTitle"/>
          </p:nvPr>
        </p:nvSpPr>
        <p:spPr>
          <a:xfrm>
            <a:off x="571499" y="512298"/>
            <a:ext cx="8440197" cy="969287"/>
          </a:xfrm>
        </p:spPr>
        <p:txBody>
          <a:bodyPr/>
          <a:lstStyle/>
          <a:p>
            <a:r>
              <a:rPr lang="en-US" b="1" dirty="0" smtClean="0">
                <a:solidFill>
                  <a:schemeClr val="bg1">
                    <a:lumMod val="20000"/>
                    <a:lumOff val="80000"/>
                  </a:schemeClr>
                </a:solidFill>
              </a:rPr>
              <a:t>What is True Storytelling?</a:t>
            </a:r>
            <a:endParaRPr lang="en-US" b="1" dirty="0">
              <a:solidFill>
                <a:schemeClr val="bg1">
                  <a:lumMod val="20000"/>
                  <a:lumOff val="80000"/>
                </a:schemeClr>
              </a:solidFill>
            </a:endParaRPr>
          </a:p>
        </p:txBody>
      </p:sp>
      <p:sp>
        <p:nvSpPr>
          <p:cNvPr id="3" name="Subtitle 2"/>
          <p:cNvSpPr>
            <a:spLocks noGrp="1"/>
          </p:cNvSpPr>
          <p:nvPr>
            <p:ph type="subTitle" idx="1"/>
          </p:nvPr>
        </p:nvSpPr>
        <p:spPr>
          <a:xfrm>
            <a:off x="3307988" y="4672613"/>
            <a:ext cx="5264512" cy="1888398"/>
          </a:xfrm>
        </p:spPr>
        <p:txBody>
          <a:bodyPr>
            <a:normAutofit fontScale="47500" lnSpcReduction="20000"/>
          </a:bodyPr>
          <a:lstStyle/>
          <a:p>
            <a:r>
              <a:rPr lang="en-US" sz="4400" b="1" dirty="0" smtClean="0">
                <a:solidFill>
                  <a:srgbClr val="FBF4E1"/>
                </a:solidFill>
              </a:rPr>
              <a:t>David M. Boje</a:t>
            </a:r>
          </a:p>
          <a:p>
            <a:r>
              <a:rPr lang="en-US" sz="4400" b="1" dirty="0" smtClean="0">
                <a:solidFill>
                  <a:srgbClr val="FBF4E1"/>
                </a:solidFill>
              </a:rPr>
              <a:t>Part 1: The Activist Antenarrative for Organizational Storytelling, May 8 2018 presentation to conference “</a:t>
            </a:r>
            <a:r>
              <a:rPr lang="en-US" sz="4400" b="1" dirty="0">
                <a:solidFill>
                  <a:srgbClr val="FBF4E1"/>
                </a:solidFill>
              </a:rPr>
              <a:t>A Discourse Activist Perspective on Organizational </a:t>
            </a:r>
            <a:r>
              <a:rPr lang="en-US" sz="4400" b="1" dirty="0" smtClean="0">
                <a:solidFill>
                  <a:srgbClr val="FBF4E1"/>
                </a:solidFill>
              </a:rPr>
              <a:t>Storytelling” at Aalborg University </a:t>
            </a:r>
            <a:endParaRPr lang="en-US" sz="4400" b="1" dirty="0">
              <a:solidFill>
                <a:srgbClr val="FBF4E1"/>
              </a:solidFill>
            </a:endParaRPr>
          </a:p>
        </p:txBody>
      </p:sp>
    </p:spTree>
    <p:extLst>
      <p:ext uri="{BB962C8B-B14F-4D97-AF65-F5344CB8AC3E}">
        <p14:creationId xmlns:p14="http://schemas.microsoft.com/office/powerpoint/2010/main" val="9225606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Globalization = Invisible Hand Fantasy</a:t>
            </a:r>
            <a:endParaRPr lang="en-US" sz="3600" dirty="0"/>
          </a:p>
        </p:txBody>
      </p:sp>
      <p:sp>
        <p:nvSpPr>
          <p:cNvPr id="3" name="Content Placeholder 2"/>
          <p:cNvSpPr>
            <a:spLocks noGrp="1"/>
          </p:cNvSpPr>
          <p:nvPr>
            <p:ph idx="1"/>
          </p:nvPr>
        </p:nvSpPr>
        <p:spPr>
          <a:xfrm>
            <a:off x="211684" y="1904999"/>
            <a:ext cx="8932316" cy="4822605"/>
          </a:xfrm>
        </p:spPr>
        <p:txBody>
          <a:bodyPr>
            <a:normAutofit/>
          </a:bodyPr>
          <a:lstStyle/>
          <a:p>
            <a:pPr marL="0" indent="0">
              <a:buNone/>
            </a:pPr>
            <a:r>
              <a:rPr lang="en-US" sz="3200" dirty="0"/>
              <a:t>Globalization is the ultimate ‘invisible hand fantasy</a:t>
            </a:r>
            <a:r>
              <a:rPr lang="en-US" sz="3200" dirty="0" smtClean="0"/>
              <a:t>’ NARRATIVE: </a:t>
            </a:r>
            <a:r>
              <a:rPr lang="en-US" sz="3200" dirty="0"/>
              <a:t>by slashing budgets, deregulating markets, there will be an system equilibrium of </a:t>
            </a:r>
            <a:r>
              <a:rPr lang="en-US" sz="3200" dirty="0" smtClean="0"/>
              <a:t>greed=good </a:t>
            </a:r>
            <a:r>
              <a:rPr lang="en-US" sz="3200" dirty="0"/>
              <a:t>that supports efficient national economies that are for </a:t>
            </a:r>
            <a:r>
              <a:rPr lang="en-US" sz="3200" dirty="0" smtClean="0"/>
              <a:t>good of all nations (&amp; corporations). </a:t>
            </a:r>
            <a:r>
              <a:rPr lang="en-US" sz="3200" dirty="0"/>
              <a:t>The reality is globalization greedy, growth mania, and gluttony is a recipe for bust and </a:t>
            </a:r>
            <a:r>
              <a:rPr lang="en-US" sz="3200" dirty="0" smtClean="0"/>
              <a:t>boom crisis- </a:t>
            </a:r>
            <a:r>
              <a:rPr lang="en-US" sz="3200" dirty="0"/>
              <a:t>cycles of socioeconomic instability profiteering, not general equilibrium.</a:t>
            </a:r>
          </a:p>
          <a:p>
            <a:pPr marL="0" indent="0">
              <a:buNone/>
            </a:pP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10</a:t>
            </a:fld>
            <a:endParaRPr lang="en-US" dirty="0"/>
          </a:p>
        </p:txBody>
      </p:sp>
    </p:spTree>
    <p:extLst>
      <p:ext uri="{BB962C8B-B14F-4D97-AF65-F5344CB8AC3E}">
        <p14:creationId xmlns:p14="http://schemas.microsoft.com/office/powerpoint/2010/main" val="293727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828992"/>
          </a:xfrm>
        </p:spPr>
        <p:txBody>
          <a:bodyPr/>
          <a:lstStyle/>
          <a:p>
            <a:r>
              <a:rPr lang="en-US" dirty="0" smtClean="0"/>
              <a:t>Working with Marita &amp; Kenneth</a:t>
            </a:r>
            <a:endParaRPr lang="en-US" dirty="0"/>
          </a:p>
        </p:txBody>
      </p:sp>
      <p:sp>
        <p:nvSpPr>
          <p:cNvPr id="3" name="Content Placeholder 2"/>
          <p:cNvSpPr>
            <a:spLocks noGrp="1"/>
          </p:cNvSpPr>
          <p:nvPr>
            <p:ph idx="1"/>
          </p:nvPr>
        </p:nvSpPr>
        <p:spPr/>
        <p:txBody>
          <a:bodyPr/>
          <a:lstStyle/>
          <a:p>
            <a:r>
              <a:rPr lang="en-US" dirty="0"/>
              <a:t>S</a:t>
            </a:r>
            <a:r>
              <a:rPr lang="en-US" dirty="0" smtClean="0"/>
              <a:t>ocial constructivism is making an important turn to understand how the social and the material are both agential.</a:t>
            </a:r>
          </a:p>
          <a:p>
            <a:r>
              <a:rPr lang="en-US" dirty="0" smtClean="0"/>
              <a:t>Business schools teach the Invisible Hand Fantasy Narrative  without attending to the fantasies of organizational communication, the need for counter account in accounting, the need to treat people as humans and not resources in Human Resource Management. </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11</a:t>
            </a:fld>
            <a:endParaRPr lang="en-US" dirty="0"/>
          </a:p>
        </p:txBody>
      </p:sp>
    </p:spTree>
    <p:extLst>
      <p:ext uri="{BB962C8B-B14F-4D97-AF65-F5344CB8AC3E}">
        <p14:creationId xmlns:p14="http://schemas.microsoft.com/office/powerpoint/2010/main" val="6572200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6413500" cy="1116238"/>
          </a:xfrm>
        </p:spPr>
        <p:txBody>
          <a:bodyPr/>
          <a:lstStyle/>
          <a:p>
            <a:r>
              <a:rPr lang="en-US" dirty="0" smtClean="0"/>
              <a:t>What is Antenarrative?</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12</a:t>
            </a:fld>
            <a:endParaRPr lang="en-US" dirty="0"/>
          </a:p>
        </p:txBody>
      </p:sp>
      <p:pic>
        <p:nvPicPr>
          <p:cNvPr id="5" name="Picture 4" descr="3 interactive paradigms of Storytelling by D M Boje 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9144000" cy="4572000"/>
          </a:xfrm>
          <a:prstGeom prst="rect">
            <a:avLst/>
          </a:prstGeom>
        </p:spPr>
      </p:pic>
      <p:pic>
        <p:nvPicPr>
          <p:cNvPr id="6" name="Picture 5"/>
          <p:cNvPicPr>
            <a:picLocks noChangeAspect="1"/>
          </p:cNvPicPr>
          <p:nvPr/>
        </p:nvPicPr>
        <p:blipFill>
          <a:blip r:embed="rId3"/>
          <a:stretch>
            <a:fillRect/>
          </a:stretch>
        </p:blipFill>
        <p:spPr>
          <a:xfrm>
            <a:off x="6985000" y="38100"/>
            <a:ext cx="2159000" cy="2247900"/>
          </a:xfrm>
          <a:prstGeom prst="rect">
            <a:avLst/>
          </a:prstGeom>
        </p:spPr>
      </p:pic>
    </p:spTree>
    <p:extLst>
      <p:ext uri="{BB962C8B-B14F-4D97-AF65-F5344CB8AC3E}">
        <p14:creationId xmlns:p14="http://schemas.microsoft.com/office/powerpoint/2010/main" val="6761785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859228"/>
          </a:xfrm>
        </p:spPr>
        <p:txBody>
          <a:bodyPr/>
          <a:lstStyle/>
          <a:p>
            <a:r>
              <a:rPr lang="en-US" dirty="0" smtClean="0"/>
              <a:t>Antenarrative &amp; True Storytelling</a:t>
            </a:r>
            <a:endParaRPr lang="en-US" dirty="0"/>
          </a:p>
        </p:txBody>
      </p:sp>
      <p:sp>
        <p:nvSpPr>
          <p:cNvPr id="3" name="Content Placeholder 2"/>
          <p:cNvSpPr>
            <a:spLocks noGrp="1"/>
          </p:cNvSpPr>
          <p:nvPr>
            <p:ph idx="1"/>
          </p:nvPr>
        </p:nvSpPr>
        <p:spPr/>
        <p:txBody>
          <a:bodyPr/>
          <a:lstStyle/>
          <a:p>
            <a:pPr marL="0" indent="0">
              <a:buNone/>
            </a:pPr>
            <a:r>
              <a:rPr lang="en-US" dirty="0"/>
              <a:t>“Antenarratively, True Storytelling is “</a:t>
            </a:r>
            <a:r>
              <a:rPr lang="en-US" i="1" dirty="0"/>
              <a:t>pre-ontological</a:t>
            </a:r>
            <a:r>
              <a:rPr lang="en-US" dirty="0"/>
              <a:t>” in all kinds of </a:t>
            </a:r>
            <a:r>
              <a:rPr lang="en-US" i="1" dirty="0"/>
              <a:t>fore</a:t>
            </a:r>
            <a:r>
              <a:rPr lang="en-US" dirty="0"/>
              <a:t> processes, </a:t>
            </a:r>
            <a:r>
              <a:rPr lang="en-US" i="1" dirty="0"/>
              <a:t>ante </a:t>
            </a:r>
            <a:r>
              <a:rPr lang="en-US" dirty="0"/>
              <a:t>to ontological: fore-having (before), fore-conception (beneath), fore-structuring (between), fore-sight (bets on the future), and fore-caring for our own liberatory praxis (Boje, 2014; see work with Marita Svane, and articles with Haley and with Saylors). </a:t>
            </a:r>
          </a:p>
        </p:txBody>
      </p:sp>
      <p:sp>
        <p:nvSpPr>
          <p:cNvPr id="4" name="Slide Number Placeholder 3"/>
          <p:cNvSpPr>
            <a:spLocks noGrp="1"/>
          </p:cNvSpPr>
          <p:nvPr>
            <p:ph type="sldNum" sz="quarter" idx="12"/>
          </p:nvPr>
        </p:nvSpPr>
        <p:spPr/>
        <p:txBody>
          <a:bodyPr/>
          <a:lstStyle/>
          <a:p>
            <a:fld id="{D739C4FB-7D33-419B-8833-D1372BFD11C8}" type="slidenum">
              <a:rPr lang="en-US" smtClean="0"/>
              <a:t>13</a:t>
            </a:fld>
            <a:endParaRPr lang="en-US" dirty="0"/>
          </a:p>
        </p:txBody>
      </p:sp>
    </p:spTree>
    <p:extLst>
      <p:ext uri="{BB962C8B-B14F-4D97-AF65-F5344CB8AC3E}">
        <p14:creationId xmlns:p14="http://schemas.microsoft.com/office/powerpoint/2010/main" val="21147263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TAMARA-LAND</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14</a:t>
            </a:fld>
            <a:endParaRPr lang="en-US" dirty="0"/>
          </a:p>
        </p:txBody>
      </p:sp>
      <p:pic>
        <p:nvPicPr>
          <p:cNvPr id="5" name="Picture 4"/>
          <p:cNvPicPr>
            <a:picLocks noChangeAspect="1"/>
          </p:cNvPicPr>
          <p:nvPr/>
        </p:nvPicPr>
        <p:blipFill>
          <a:blip r:embed="rId2"/>
          <a:stretch>
            <a:fillRect/>
          </a:stretch>
        </p:blipFill>
        <p:spPr>
          <a:xfrm>
            <a:off x="1209624" y="1742840"/>
            <a:ext cx="6940215" cy="4781038"/>
          </a:xfrm>
          <a:prstGeom prst="rect">
            <a:avLst/>
          </a:prstGeom>
        </p:spPr>
      </p:pic>
    </p:spTree>
    <p:extLst>
      <p:ext uri="{BB962C8B-B14F-4D97-AF65-F5344CB8AC3E}">
        <p14:creationId xmlns:p14="http://schemas.microsoft.com/office/powerpoint/2010/main" val="42413817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Autofit/>
          </a:bodyPr>
          <a:lstStyle/>
          <a:p>
            <a:r>
              <a:rPr lang="en-US" sz="2400" dirty="0"/>
              <a:t>Antenarrative Process </a:t>
            </a:r>
            <a:r>
              <a:rPr lang="en-US" sz="2400" dirty="0" smtClean="0"/>
              <a:t>and Latour</a:t>
            </a:r>
            <a:endParaRPr lang="en-US" sz="2400" dirty="0"/>
          </a:p>
        </p:txBody>
      </p:sp>
      <p:sp>
        <p:nvSpPr>
          <p:cNvPr id="3" name="Content Placeholder 2"/>
          <p:cNvSpPr>
            <a:spLocks noGrp="1"/>
          </p:cNvSpPr>
          <p:nvPr>
            <p:ph idx="1"/>
          </p:nvPr>
        </p:nvSpPr>
        <p:spPr>
          <a:xfrm>
            <a:off x="457201" y="1751263"/>
            <a:ext cx="3152274" cy="4517680"/>
          </a:xfrm>
        </p:spPr>
        <p:txBody>
          <a:bodyPr>
            <a:normAutofit/>
          </a:bodyPr>
          <a:lstStyle/>
          <a:p>
            <a:pPr marL="457200" indent="-457200">
              <a:buFont typeface="+mj-lt"/>
              <a:buAutoNum type="arabicPeriod"/>
            </a:pPr>
            <a:r>
              <a:rPr lang="en-US" dirty="0" smtClean="0"/>
              <a:t>What is Actor Network Theory (ANT)? </a:t>
            </a:r>
          </a:p>
          <a:p>
            <a:pPr marL="457200" indent="-457200">
              <a:buFont typeface="+mj-lt"/>
              <a:buAutoNum type="arabicPeriod"/>
            </a:pPr>
            <a:r>
              <a:rPr lang="en-US" dirty="0" smtClean="0"/>
              <a:t>What is Agential Realism in Karen Barad’s work</a:t>
            </a:r>
          </a:p>
          <a:p>
            <a:pPr marL="457200" indent="-457200">
              <a:buFont typeface="+mj-lt"/>
              <a:buAutoNum type="arabicPeriod"/>
            </a:pPr>
            <a:r>
              <a:rPr lang="en-US" dirty="0" smtClean="0"/>
              <a:t>What is Sociomaterialism?</a:t>
            </a:r>
          </a:p>
        </p:txBody>
      </p:sp>
      <p:sp>
        <p:nvSpPr>
          <p:cNvPr id="4" name="Slide Number Placeholder 3"/>
          <p:cNvSpPr>
            <a:spLocks noGrp="1"/>
          </p:cNvSpPr>
          <p:nvPr>
            <p:ph type="sldNum" sz="quarter" idx="12"/>
          </p:nvPr>
        </p:nvSpPr>
        <p:spPr/>
        <p:txBody>
          <a:bodyPr/>
          <a:lstStyle/>
          <a:p>
            <a:fld id="{D12AA694-00EB-4F4B-AABB-6F50FB178914}" type="slidenum">
              <a:rPr lang="en-US" smtClean="0"/>
              <a:t>15</a:t>
            </a:fld>
            <a:endParaRPr lang="en-US" dirty="0"/>
          </a:p>
        </p:txBody>
      </p:sp>
      <p:pic>
        <p:nvPicPr>
          <p:cNvPr id="5" name="Picture 4"/>
          <p:cNvPicPr>
            <a:picLocks noChangeAspect="1"/>
          </p:cNvPicPr>
          <p:nvPr/>
        </p:nvPicPr>
        <p:blipFill>
          <a:blip r:embed="rId2"/>
          <a:stretch>
            <a:fillRect/>
          </a:stretch>
        </p:blipFill>
        <p:spPr>
          <a:xfrm>
            <a:off x="5227053" y="1657684"/>
            <a:ext cx="3916947" cy="4373858"/>
          </a:xfrm>
          <a:prstGeom prst="rect">
            <a:avLst/>
          </a:prstGeom>
        </p:spPr>
      </p:pic>
      <p:pic>
        <p:nvPicPr>
          <p:cNvPr id="6" name="Picture 5"/>
          <p:cNvPicPr>
            <a:picLocks noChangeAspect="1"/>
          </p:cNvPicPr>
          <p:nvPr/>
        </p:nvPicPr>
        <p:blipFill>
          <a:blip r:embed="rId3"/>
          <a:stretch>
            <a:fillRect/>
          </a:stretch>
        </p:blipFill>
        <p:spPr>
          <a:xfrm>
            <a:off x="3729789" y="1524000"/>
            <a:ext cx="5414211" cy="4744943"/>
          </a:xfrm>
          <a:prstGeom prst="rect">
            <a:avLst/>
          </a:prstGeom>
        </p:spPr>
      </p:pic>
    </p:spTree>
    <p:extLst>
      <p:ext uri="{BB962C8B-B14F-4D97-AF65-F5344CB8AC3E}">
        <p14:creationId xmlns:p14="http://schemas.microsoft.com/office/powerpoint/2010/main" val="16853686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Antenarrative is NOT Representationalism</a:t>
            </a:r>
            <a:endParaRPr lang="en-US" sz="4800" dirty="0"/>
          </a:p>
        </p:txBody>
      </p:sp>
      <p:sp>
        <p:nvSpPr>
          <p:cNvPr id="3" name="Content Placeholder 2"/>
          <p:cNvSpPr>
            <a:spLocks noGrp="1"/>
          </p:cNvSpPr>
          <p:nvPr>
            <p:ph idx="1"/>
          </p:nvPr>
        </p:nvSpPr>
        <p:spPr/>
        <p:txBody>
          <a:bodyPr/>
          <a:lstStyle/>
          <a:p>
            <a:pPr marL="0" indent="0">
              <a:buNone/>
            </a:pPr>
            <a:r>
              <a:rPr lang="en-US" dirty="0"/>
              <a:t>Representationalism has been challenged by Michel </a:t>
            </a:r>
            <a:r>
              <a:rPr lang="en-US" dirty="0" smtClean="0"/>
              <a:t>Foucault and </a:t>
            </a:r>
            <a:r>
              <a:rPr lang="en-US" dirty="0"/>
              <a:t>Judith </a:t>
            </a:r>
            <a:r>
              <a:rPr lang="en-US" dirty="0" smtClean="0"/>
              <a:t>Butler. </a:t>
            </a:r>
            <a:r>
              <a:rPr lang="en-US" dirty="0"/>
              <a:t>Foucault focuses on juridical systems of power that produce subjects according to requirements of power structures using language and power. Butler (1990: 2) looks at how women as subject is a discursive formation and effect of a given representationalist politics. If we follow Butler, then performative is not a thing, or free-floating representational story/narrative, but rather the doing of ‘true’ storytelling.</a:t>
            </a:r>
          </a:p>
        </p:txBody>
      </p:sp>
      <p:sp>
        <p:nvSpPr>
          <p:cNvPr id="4" name="Slide Number Placeholder 3"/>
          <p:cNvSpPr>
            <a:spLocks noGrp="1"/>
          </p:cNvSpPr>
          <p:nvPr>
            <p:ph type="sldNum" sz="quarter" idx="12"/>
          </p:nvPr>
        </p:nvSpPr>
        <p:spPr/>
        <p:txBody>
          <a:bodyPr/>
          <a:lstStyle/>
          <a:p>
            <a:fld id="{D739C4FB-7D33-419B-8833-D1372BFD11C8}" type="slidenum">
              <a:rPr lang="en-US" smtClean="0"/>
              <a:t>16</a:t>
            </a:fld>
            <a:endParaRPr lang="en-US" dirty="0"/>
          </a:p>
        </p:txBody>
      </p:sp>
    </p:spTree>
    <p:extLst>
      <p:ext uri="{BB962C8B-B14F-4D97-AF65-F5344CB8AC3E}">
        <p14:creationId xmlns:p14="http://schemas.microsoft.com/office/powerpoint/2010/main" val="23668412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Retrospective &amp; Antenarrative Look Differently</a:t>
            </a:r>
            <a:endParaRPr lang="en-US" sz="4400" dirty="0"/>
          </a:p>
        </p:txBody>
      </p:sp>
      <p:pic>
        <p:nvPicPr>
          <p:cNvPr id="4" name="Picture 3" descr="retro and prospective hea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5459"/>
            <a:ext cx="9144000" cy="4658419"/>
          </a:xfrm>
          <a:prstGeom prst="rect">
            <a:avLst/>
          </a:prstGeom>
        </p:spPr>
      </p:pic>
      <p:sp>
        <p:nvSpPr>
          <p:cNvPr id="5" name="Slide Number Placeholder 4"/>
          <p:cNvSpPr>
            <a:spLocks noGrp="1"/>
          </p:cNvSpPr>
          <p:nvPr>
            <p:ph type="sldNum" sz="quarter" idx="12"/>
          </p:nvPr>
        </p:nvSpPr>
        <p:spPr/>
        <p:txBody>
          <a:bodyPr/>
          <a:lstStyle/>
          <a:p>
            <a:fld id="{D739C4FB-7D33-419B-8833-D1372BFD11C8}" type="slidenum">
              <a:rPr lang="en-US" smtClean="0"/>
              <a:t>17</a:t>
            </a:fld>
            <a:endParaRPr lang="en-US" dirty="0"/>
          </a:p>
        </p:txBody>
      </p:sp>
    </p:spTree>
    <p:extLst>
      <p:ext uri="{BB962C8B-B14F-4D97-AF65-F5344CB8AC3E}">
        <p14:creationId xmlns:p14="http://schemas.microsoft.com/office/powerpoint/2010/main" val="5950797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783637"/>
          </a:xfrm>
        </p:spPr>
        <p:txBody>
          <a:bodyPr/>
          <a:lstStyle/>
          <a:p>
            <a:r>
              <a:rPr lang="en-US" dirty="0" smtClean="0"/>
              <a:t>Kierkegaard &amp; True Storytelling</a:t>
            </a:r>
            <a:endParaRPr lang="en-US" dirty="0"/>
          </a:p>
        </p:txBody>
      </p:sp>
      <p:sp>
        <p:nvSpPr>
          <p:cNvPr id="3" name="Content Placeholder 2"/>
          <p:cNvSpPr>
            <a:spLocks noGrp="1"/>
          </p:cNvSpPr>
          <p:nvPr>
            <p:ph idx="1"/>
          </p:nvPr>
        </p:nvSpPr>
        <p:spPr/>
        <p:txBody>
          <a:bodyPr/>
          <a:lstStyle/>
          <a:p>
            <a:pPr marL="0" indent="0">
              <a:buNone/>
            </a:pPr>
            <a:r>
              <a:rPr lang="en-US" dirty="0" smtClean="0"/>
              <a:t>“More </a:t>
            </a:r>
            <a:r>
              <a:rPr lang="en-US" dirty="0"/>
              <a:t>specifically, </a:t>
            </a:r>
            <a:r>
              <a:rPr lang="en-US" dirty="0" smtClean="0"/>
              <a:t>the </a:t>
            </a:r>
            <a:r>
              <a:rPr lang="en-US" dirty="0"/>
              <a:t>ethic realm starts with a conscious effort to choose </a:t>
            </a:r>
            <a:r>
              <a:rPr lang="en-US" dirty="0" smtClean="0"/>
              <a:t>one's </a:t>
            </a:r>
            <a:r>
              <a:rPr lang="en-US" dirty="0"/>
              <a:t>life, with a choice to choose. Either way, however, </a:t>
            </a:r>
            <a:r>
              <a:rPr lang="en-US" dirty="0" smtClean="0"/>
              <a:t>an </a:t>
            </a:r>
            <a:r>
              <a:rPr lang="en-US" dirty="0"/>
              <a:t>individual can go too far in these realms and lose sight </a:t>
            </a:r>
            <a:r>
              <a:rPr lang="en-US" dirty="0" smtClean="0"/>
              <a:t>of </a:t>
            </a:r>
            <a:r>
              <a:rPr lang="en-US" dirty="0"/>
              <a:t>his or her true </a:t>
            </a:r>
            <a:r>
              <a:rPr lang="en-US" dirty="0" smtClean="0"/>
              <a:t>self” </a:t>
            </a:r>
            <a:r>
              <a:rPr lang="mr-IN" dirty="0" smtClean="0"/>
              <a:t>–</a:t>
            </a:r>
            <a:r>
              <a:rPr lang="en-US" dirty="0" smtClean="0"/>
              <a:t> </a:t>
            </a:r>
            <a:r>
              <a:rPr lang="en-US" b="1" dirty="0" smtClean="0">
                <a:hlinkClick r:id="rId2"/>
              </a:rPr>
              <a:t>Either/Or</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18</a:t>
            </a:fld>
            <a:endParaRPr lang="en-US" dirty="0"/>
          </a:p>
        </p:txBody>
      </p:sp>
    </p:spTree>
    <p:extLst>
      <p:ext uri="{BB962C8B-B14F-4D97-AF65-F5344CB8AC3E}">
        <p14:creationId xmlns:p14="http://schemas.microsoft.com/office/powerpoint/2010/main" val="15952805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Dialectics</a:t>
            </a:r>
            <a:endParaRPr lang="en-US" dirty="0"/>
          </a:p>
        </p:txBody>
      </p:sp>
      <p:sp>
        <p:nvSpPr>
          <p:cNvPr id="3" name="Content Placeholder 2"/>
          <p:cNvSpPr>
            <a:spLocks noGrp="1"/>
          </p:cNvSpPr>
          <p:nvPr>
            <p:ph idx="1"/>
          </p:nvPr>
        </p:nvSpPr>
        <p:spPr/>
        <p:txBody>
          <a:bodyPr/>
          <a:lstStyle/>
          <a:p>
            <a:r>
              <a:rPr lang="en-US" dirty="0" smtClean="0"/>
              <a:t>It is important to move beyond silly dialectic of thesis-antithesis-synthesis between Narrative-Counternarrative</a:t>
            </a:r>
          </a:p>
          <a:p>
            <a:r>
              <a:rPr lang="en-US" dirty="0" smtClean="0"/>
              <a:t>To the dialectic Hegel imagined, but Marx could not appreciate</a:t>
            </a:r>
          </a:p>
          <a:p>
            <a:r>
              <a:rPr lang="en-US" dirty="0" smtClean="0"/>
              <a:t>It is called the Negation of the Negation Dialectic</a:t>
            </a:r>
          </a:p>
          <a:p>
            <a:r>
              <a:rPr lang="en-US" dirty="0" smtClean="0"/>
              <a:t>Marita and I are developing this 2</a:t>
            </a:r>
            <a:r>
              <a:rPr lang="en-US" baseline="30000" dirty="0" smtClean="0"/>
              <a:t>nd</a:t>
            </a:r>
            <a:r>
              <a:rPr lang="en-US" dirty="0" smtClean="0"/>
              <a:t> Dialectic as a way to understand the relation between LIVING STORIES and ANTENARRATIVE PROCESSES.</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19</a:t>
            </a:fld>
            <a:endParaRPr lang="en-US" dirty="0"/>
          </a:p>
        </p:txBody>
      </p:sp>
    </p:spTree>
    <p:extLst>
      <p:ext uri="{BB962C8B-B14F-4D97-AF65-F5344CB8AC3E}">
        <p14:creationId xmlns:p14="http://schemas.microsoft.com/office/powerpoint/2010/main" val="451875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1500" y="27016"/>
            <a:ext cx="8001000" cy="426530"/>
          </a:xfrm>
        </p:spPr>
        <p:txBody>
          <a:bodyPr/>
          <a:lstStyle/>
          <a:p>
            <a:r>
              <a:rPr lang="en-US" sz="4000" dirty="0" smtClean="0"/>
              <a:t>Problem Based Learning</a:t>
            </a:r>
            <a:endParaRPr lang="en-US" sz="4000" dirty="0"/>
          </a:p>
        </p:txBody>
      </p:sp>
      <p:sp>
        <p:nvSpPr>
          <p:cNvPr id="4" name="Slide Number Placeholder 3"/>
          <p:cNvSpPr>
            <a:spLocks noGrp="1"/>
          </p:cNvSpPr>
          <p:nvPr>
            <p:ph type="sldNum" sz="quarter" idx="12"/>
          </p:nvPr>
        </p:nvSpPr>
        <p:spPr/>
        <p:txBody>
          <a:bodyPr/>
          <a:lstStyle/>
          <a:p>
            <a:fld id="{D739C4FB-7D33-419B-8833-D1372BFD11C8}" type="slidenum">
              <a:rPr lang="en-US" smtClean="0"/>
              <a:t>2</a:t>
            </a:fld>
            <a:endParaRPr lang="en-US" dirty="0"/>
          </a:p>
        </p:txBody>
      </p:sp>
      <p:pic>
        <p:nvPicPr>
          <p:cNvPr id="5" name="Picture 4"/>
          <p:cNvPicPr>
            <a:picLocks noChangeAspect="1"/>
          </p:cNvPicPr>
          <p:nvPr/>
        </p:nvPicPr>
        <p:blipFill>
          <a:blip r:embed="rId2"/>
          <a:stretch>
            <a:fillRect/>
          </a:stretch>
        </p:blipFill>
        <p:spPr>
          <a:xfrm>
            <a:off x="0" y="598516"/>
            <a:ext cx="9144000" cy="6259484"/>
          </a:xfrm>
          <a:prstGeom prst="rect">
            <a:avLst/>
          </a:prstGeom>
        </p:spPr>
      </p:pic>
    </p:spTree>
    <p:extLst>
      <p:ext uri="{BB962C8B-B14F-4D97-AF65-F5344CB8AC3E}">
        <p14:creationId xmlns:p14="http://schemas.microsoft.com/office/powerpoint/2010/main" val="66093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9C4FB-7D33-419B-8833-D1372BFD11C8}" type="slidenum">
              <a:rPr lang="en-US" smtClean="0"/>
              <a:t>20</a:t>
            </a:fld>
            <a:endParaRPr lang="en-US" dirty="0"/>
          </a:p>
        </p:txBody>
      </p:sp>
      <p:pic>
        <p:nvPicPr>
          <p:cNvPr id="5" name="Picture 4"/>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7326140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2</a:t>
            </a:r>
            <a:r>
              <a:rPr lang="en-US" baseline="30000" dirty="0" smtClean="0"/>
              <a:t>nd</a:t>
            </a:r>
            <a:r>
              <a:rPr lang="en-US" dirty="0" smtClean="0"/>
              <a:t> Dialectic</a:t>
            </a:r>
            <a:endParaRPr lang="en-US" dirty="0"/>
          </a:p>
        </p:txBody>
      </p:sp>
      <p:sp>
        <p:nvSpPr>
          <p:cNvPr id="3" name="Content Placeholder 2"/>
          <p:cNvSpPr>
            <a:spLocks noGrp="1"/>
          </p:cNvSpPr>
          <p:nvPr>
            <p:ph idx="1"/>
          </p:nvPr>
        </p:nvSpPr>
        <p:spPr>
          <a:xfrm>
            <a:off x="196564" y="1905000"/>
            <a:ext cx="8947436" cy="4953000"/>
          </a:xfrm>
        </p:spPr>
        <p:txBody>
          <a:bodyPr>
            <a:normAutofit/>
          </a:bodyPr>
          <a:lstStyle/>
          <a:p>
            <a:pPr marL="0" indent="0">
              <a:buNone/>
            </a:pPr>
            <a:r>
              <a:rPr lang="en-US" sz="3000" dirty="0" smtClean="0"/>
              <a:t>It </a:t>
            </a:r>
            <a:r>
              <a:rPr lang="en-US" sz="3000" dirty="0"/>
              <a:t>is an endless echoing negation of the negation that is itself negative. ‘Not not Being’ is the equivalent of saying “it is </a:t>
            </a:r>
            <a:r>
              <a:rPr lang="en-US" sz="3000" i="1" dirty="0"/>
              <a:t>in itself</a:t>
            </a:r>
            <a:r>
              <a:rPr lang="en-US" sz="3000" dirty="0"/>
              <a:t> negative” (Henrich, 2003: 218). Henrich (2003: 316) explains the negation of negation dialectic as Hegel’s conception of the notion of ‘life’. By contract, for Heidegger, negation of negation dialectic is a notion of fore-caring in advance of good conscience, where a evil fore-caring is always a potentiality</a:t>
            </a:r>
            <a:r>
              <a:rPr lang="en-US" sz="3000" dirty="0" smtClean="0"/>
              <a:t>.</a:t>
            </a:r>
            <a:endParaRPr lang="en-US" sz="3000" dirty="0"/>
          </a:p>
          <a:p>
            <a:pPr marL="0" indent="0">
              <a:buNone/>
            </a:pP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21</a:t>
            </a:fld>
            <a:endParaRPr lang="en-US" dirty="0"/>
          </a:p>
        </p:txBody>
      </p:sp>
    </p:spTree>
    <p:extLst>
      <p:ext uri="{BB962C8B-B14F-4D97-AF65-F5344CB8AC3E}">
        <p14:creationId xmlns:p14="http://schemas.microsoft.com/office/powerpoint/2010/main" val="38315901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9C4FB-7D33-419B-8833-D1372BFD11C8}" type="slidenum">
              <a:rPr lang="en-US" smtClean="0"/>
              <a:t>22</a:t>
            </a:fld>
            <a:endParaRPr lang="en-US" dirty="0"/>
          </a:p>
        </p:txBody>
      </p:sp>
      <p:pic>
        <p:nvPicPr>
          <p:cNvPr id="7" name="Picture 6"/>
          <p:cNvPicPr>
            <a:picLocks noChangeAspect="1"/>
          </p:cNvPicPr>
          <p:nvPr/>
        </p:nvPicPr>
        <p:blipFill>
          <a:blip r:embed="rId2"/>
          <a:stretch>
            <a:fillRect/>
          </a:stretch>
        </p:blipFill>
        <p:spPr>
          <a:xfrm>
            <a:off x="25400" y="0"/>
            <a:ext cx="9093058" cy="6858000"/>
          </a:xfrm>
          <a:prstGeom prst="rect">
            <a:avLst/>
          </a:prstGeom>
        </p:spPr>
      </p:pic>
    </p:spTree>
    <p:extLst>
      <p:ext uri="{BB962C8B-B14F-4D97-AF65-F5344CB8AC3E}">
        <p14:creationId xmlns:p14="http://schemas.microsoft.com/office/powerpoint/2010/main" val="20855686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HERE</a:t>
            </a:r>
            <a:endParaRPr lang="en-US" dirty="0"/>
          </a:p>
        </p:txBody>
      </p:sp>
      <p:sp>
        <p:nvSpPr>
          <p:cNvPr id="3" name="Content Placeholder 2"/>
          <p:cNvSpPr>
            <a:spLocks noGrp="1"/>
          </p:cNvSpPr>
          <p:nvPr>
            <p:ph idx="1"/>
          </p:nvPr>
        </p:nvSpPr>
        <p:spPr>
          <a:xfrm>
            <a:off x="571500" y="1684781"/>
            <a:ext cx="8222201" cy="1794265"/>
          </a:xfrm>
        </p:spPr>
        <p:txBody>
          <a:bodyPr>
            <a:normAutofit fontScale="32500" lnSpcReduction="20000"/>
          </a:bodyPr>
          <a:lstStyle/>
          <a:p>
            <a:r>
              <a:rPr lang="en-US" sz="5500" b="1" dirty="0" smtClean="0"/>
              <a:t>Question &amp; Answers about TRUE STORYTELLING</a:t>
            </a:r>
          </a:p>
          <a:p>
            <a:r>
              <a:rPr lang="en-US" sz="7000" b="1" dirty="0" smtClean="0"/>
              <a:t>Thank you </a:t>
            </a:r>
            <a:endParaRPr lang="en-US" sz="4000" dirty="0"/>
          </a:p>
          <a:p>
            <a:pPr algn="ctr"/>
            <a:r>
              <a:rPr lang="en-US" dirty="0"/>
              <a:t>Milan Storytelling Seminar</a:t>
            </a:r>
          </a:p>
          <a:p>
            <a:pPr algn="ctr"/>
            <a:r>
              <a:rPr lang="en-US" sz="5100" b="1" dirty="0"/>
              <a:t>Slides &amp; books at </a:t>
            </a:r>
            <a:r>
              <a:rPr lang="en-US" sz="5100" b="1" dirty="0">
                <a:hlinkClick r:id="rId2"/>
              </a:rPr>
              <a:t>http://davidboje.com</a:t>
            </a:r>
            <a:r>
              <a:rPr lang="en-US" sz="5100" b="1" dirty="0" smtClean="0">
                <a:hlinkClick r:id="rId2"/>
              </a:rPr>
              <a:t>/Aalborg</a:t>
            </a:r>
            <a:r>
              <a:rPr lang="en-US" sz="5100" b="1" dirty="0" smtClean="0"/>
              <a:t> </a:t>
            </a:r>
            <a:endParaRPr lang="en-US" sz="5100" b="1" dirty="0"/>
          </a:p>
        </p:txBody>
      </p:sp>
      <p:pic>
        <p:nvPicPr>
          <p:cNvPr id="4" name="Picture 3"/>
          <p:cNvPicPr>
            <a:picLocks noChangeAspect="1"/>
          </p:cNvPicPr>
          <p:nvPr/>
        </p:nvPicPr>
        <p:blipFill>
          <a:blip r:embed="rId3"/>
          <a:stretch>
            <a:fillRect/>
          </a:stretch>
        </p:blipFill>
        <p:spPr>
          <a:xfrm>
            <a:off x="1918876" y="3644714"/>
            <a:ext cx="6500492" cy="3213286"/>
          </a:xfrm>
          <a:prstGeom prst="rect">
            <a:avLst/>
          </a:prstGeom>
        </p:spPr>
      </p:pic>
    </p:spTree>
    <p:extLst>
      <p:ext uri="{BB962C8B-B14F-4D97-AF65-F5344CB8AC3E}">
        <p14:creationId xmlns:p14="http://schemas.microsoft.com/office/powerpoint/2010/main" val="19374122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5528"/>
          </a:xfrm>
        </p:spPr>
        <p:txBody>
          <a:bodyPr/>
          <a:lstStyle/>
          <a:p>
            <a:r>
              <a:rPr lang="en-US" dirty="0" smtClean="0"/>
              <a:t>How can Aalborg PBL save Humanity from Itself?</a:t>
            </a:r>
            <a:endParaRPr lang="en-US" dirty="0"/>
          </a:p>
        </p:txBody>
      </p:sp>
      <p:sp>
        <p:nvSpPr>
          <p:cNvPr id="4" name="Content Placeholder 3"/>
          <p:cNvSpPr>
            <a:spLocks noGrp="1"/>
          </p:cNvSpPr>
          <p:nvPr>
            <p:ph idx="1"/>
          </p:nvPr>
        </p:nvSpPr>
        <p:spPr>
          <a:xfrm>
            <a:off x="166323" y="1753713"/>
            <a:ext cx="8754653" cy="4770165"/>
          </a:xfrm>
        </p:spPr>
        <p:txBody>
          <a:bodyPr/>
          <a:lstStyle/>
          <a:p>
            <a:r>
              <a:rPr lang="en-US" dirty="0"/>
              <a:t>PBL is an Antenarrative of Forecaring in </a:t>
            </a:r>
            <a:r>
              <a:rPr lang="en-US" dirty="0" smtClean="0"/>
              <a:t>advance </a:t>
            </a:r>
            <a:r>
              <a:rPr lang="en-US" dirty="0"/>
              <a:t>for the Future</a:t>
            </a:r>
          </a:p>
          <a:p>
            <a:r>
              <a:rPr lang="en-US" dirty="0" smtClean="0"/>
              <a:t>PBL can teach students how to foretell and forestructure the future of Humanity in a way that is in balance with planetary limits</a:t>
            </a:r>
          </a:p>
          <a:p>
            <a:r>
              <a:rPr lang="en-US" dirty="0" smtClean="0"/>
              <a:t>PBL can solve the problem of Business School teaching students to believe in the Invisible Hand Narrative of Selfish enterprise in ways that ignores Adam Smith’s moral sentiments.</a:t>
            </a:r>
          </a:p>
          <a:p>
            <a:endParaRPr lang="en-US" dirty="0"/>
          </a:p>
        </p:txBody>
      </p:sp>
      <p:sp>
        <p:nvSpPr>
          <p:cNvPr id="3" name="Slide Number Placeholder 2"/>
          <p:cNvSpPr>
            <a:spLocks noGrp="1"/>
          </p:cNvSpPr>
          <p:nvPr>
            <p:ph type="sldNum" sz="quarter" idx="12"/>
          </p:nvPr>
        </p:nvSpPr>
        <p:spPr/>
        <p:txBody>
          <a:bodyPr/>
          <a:lstStyle/>
          <a:p>
            <a:fld id="{D739C4FB-7D33-419B-8833-D1372BFD11C8}" type="slidenum">
              <a:rPr lang="en-US" smtClean="0"/>
              <a:t>3</a:t>
            </a:fld>
            <a:endParaRPr lang="en-US" dirty="0"/>
          </a:p>
        </p:txBody>
      </p:sp>
    </p:spTree>
    <p:extLst>
      <p:ext uri="{BB962C8B-B14F-4D97-AF65-F5344CB8AC3E}">
        <p14:creationId xmlns:p14="http://schemas.microsoft.com/office/powerpoint/2010/main" val="72875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515100" y="3759200"/>
            <a:ext cx="2628900" cy="3098800"/>
          </a:xfrm>
          <a:prstGeom prst="rect">
            <a:avLst/>
          </a:prstGeom>
        </p:spPr>
      </p:pic>
      <p:sp>
        <p:nvSpPr>
          <p:cNvPr id="2" name="Title 1"/>
          <p:cNvSpPr>
            <a:spLocks noGrp="1"/>
          </p:cNvSpPr>
          <p:nvPr>
            <p:ph type="title"/>
          </p:nvPr>
        </p:nvSpPr>
        <p:spPr/>
        <p:txBody>
          <a:bodyPr>
            <a:normAutofit/>
          </a:bodyPr>
          <a:lstStyle/>
          <a:p>
            <a:r>
              <a:rPr lang="en-US" dirty="0" smtClean="0"/>
              <a:t>True Storytelling Example</a:t>
            </a:r>
            <a:endParaRPr lang="en-US" dirty="0"/>
          </a:p>
        </p:txBody>
      </p:sp>
      <p:sp>
        <p:nvSpPr>
          <p:cNvPr id="3" name="Content Placeholder 2"/>
          <p:cNvSpPr>
            <a:spLocks noGrp="1"/>
          </p:cNvSpPr>
          <p:nvPr>
            <p:ph idx="1"/>
          </p:nvPr>
        </p:nvSpPr>
        <p:spPr>
          <a:xfrm>
            <a:off x="136083" y="1723476"/>
            <a:ext cx="8436417" cy="5134524"/>
          </a:xfrm>
        </p:spPr>
        <p:txBody>
          <a:bodyPr>
            <a:normAutofit/>
          </a:bodyPr>
          <a:lstStyle/>
          <a:p>
            <a:pPr marL="0" indent="0">
              <a:buNone/>
            </a:pPr>
            <a:r>
              <a:rPr lang="en-US" dirty="0"/>
              <a:t>“Grandpa John told me endless stories about young men who had opportunities to live up to their names. One day, he said, ‘there was a young man named Looks Twice---really, he was more like a boy---who left his village alone to hunt, hoping to bring back some meat. He wanted to prove that he was a man. It was in the springtime. He went without a bow or a lance, and he killed a deer with his knife.’… ‘How did he kill the deer, Grandpa?’ I interrupted. ‘</a:t>
            </a:r>
            <a:r>
              <a:rPr lang="en-US" sz="3200" b="1" dirty="0"/>
              <a:t>You’d better figure that out,’ he said. ‘That’s what will make you a man</a:t>
            </a:r>
            <a:r>
              <a:rPr lang="en-US" dirty="0"/>
              <a:t>.’”  </a:t>
            </a:r>
            <a:r>
              <a:rPr lang="en-US" dirty="0" smtClean="0"/>
              <a:t>(Russell Means, in Fixico, p</a:t>
            </a:r>
            <a:r>
              <a:rPr lang="en-US" dirty="0"/>
              <a:t>. </a:t>
            </a:r>
            <a:r>
              <a:rPr lang="en-US" dirty="0" smtClean="0"/>
              <a:t>88, as cited in Rosile, 2016: 239).</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4</a:t>
            </a:fld>
            <a:endParaRPr lang="en-US" dirty="0"/>
          </a:p>
        </p:txBody>
      </p:sp>
    </p:spTree>
    <p:extLst>
      <p:ext uri="{BB962C8B-B14F-4D97-AF65-F5344CB8AC3E}">
        <p14:creationId xmlns:p14="http://schemas.microsoft.com/office/powerpoint/2010/main" val="5439804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he supposed to be looking at?</a:t>
            </a:r>
            <a:endParaRPr lang="en-US" dirty="0"/>
          </a:p>
        </p:txBody>
      </p:sp>
      <p:sp>
        <p:nvSpPr>
          <p:cNvPr id="3" name="Content Placeholder 2"/>
          <p:cNvSpPr>
            <a:spLocks noGrp="1"/>
          </p:cNvSpPr>
          <p:nvPr>
            <p:ph idx="1"/>
          </p:nvPr>
        </p:nvSpPr>
        <p:spPr>
          <a:xfrm>
            <a:off x="120962" y="1753817"/>
            <a:ext cx="9023038" cy="4953000"/>
          </a:xfrm>
        </p:spPr>
        <p:txBody>
          <a:bodyPr>
            <a:noAutofit/>
          </a:bodyPr>
          <a:lstStyle/>
          <a:p>
            <a:r>
              <a:rPr lang="en-US" sz="1600" dirty="0" smtClean="0"/>
              <a:t>CONTEXT: What does ‘runs like a deer’ mean?</a:t>
            </a:r>
          </a:p>
          <a:p>
            <a:r>
              <a:rPr lang="en-US" sz="1600" dirty="0" smtClean="0"/>
              <a:t>1. How could LOOKS TWICE get close enough to kill a deer, if he is alone?</a:t>
            </a:r>
          </a:p>
          <a:p>
            <a:r>
              <a:rPr lang="en-US" sz="1600" dirty="0" smtClean="0"/>
              <a:t>2. What kind of deer would be that slow?</a:t>
            </a:r>
          </a:p>
          <a:p>
            <a:r>
              <a:rPr lang="en-US" sz="1600" dirty="0" smtClean="0"/>
              <a:t>3. In Spring, the rains flood the streams?</a:t>
            </a:r>
          </a:p>
          <a:p>
            <a:r>
              <a:rPr lang="en-US" sz="1600" dirty="0" smtClean="0"/>
              <a:t>4. If one hunts with others, then there are more pairs of eyes to see</a:t>
            </a:r>
          </a:p>
          <a:p>
            <a:r>
              <a:rPr lang="en-US" sz="1600" dirty="0" smtClean="0"/>
              <a:t>5. When something seems too good to be true</a:t>
            </a:r>
            <a:r>
              <a:rPr lang="mr-IN" sz="1600" dirty="0" smtClean="0"/>
              <a:t>…</a:t>
            </a:r>
            <a:endParaRPr lang="en-US" sz="1600" dirty="0" smtClean="0"/>
          </a:p>
          <a:p>
            <a:r>
              <a:rPr lang="en-US" sz="1600" dirty="0" smtClean="0"/>
              <a:t>6. If true, then is this INDIVIDUALISM the ways of TRIBAL COMMUNITY?</a:t>
            </a:r>
          </a:p>
          <a:p>
            <a:r>
              <a:rPr lang="en-US" sz="1600" dirty="0" smtClean="0"/>
              <a:t>7. What are the sustainability long-term effects of this kind of hunting? </a:t>
            </a:r>
          </a:p>
          <a:p>
            <a:r>
              <a:rPr lang="en-US" sz="1600" dirty="0" smtClean="0"/>
              <a:t>8. Many reasons why hunting alone is TABOO, a rule this young hunter broke</a:t>
            </a:r>
          </a:p>
          <a:p>
            <a:r>
              <a:rPr lang="en-US" sz="1600" dirty="0" smtClean="0"/>
              <a:t>9. When growing up others hear this story and by the time they are young adult, they know the CONTEXT of the living story lessons</a:t>
            </a:r>
            <a:endParaRPr lang="en-US" sz="1600" dirty="0"/>
          </a:p>
        </p:txBody>
      </p:sp>
      <p:sp>
        <p:nvSpPr>
          <p:cNvPr id="4" name="Slide Number Placeholder 3"/>
          <p:cNvSpPr>
            <a:spLocks noGrp="1"/>
          </p:cNvSpPr>
          <p:nvPr>
            <p:ph type="sldNum" sz="quarter" idx="12"/>
          </p:nvPr>
        </p:nvSpPr>
        <p:spPr/>
        <p:txBody>
          <a:bodyPr/>
          <a:lstStyle/>
          <a:p>
            <a:fld id="{D12AA694-00EB-4F4B-AABB-6F50FB178914}" type="slidenum">
              <a:rPr lang="en-US" smtClean="0"/>
              <a:t>5</a:t>
            </a:fld>
            <a:endParaRPr lang="en-US" dirty="0"/>
          </a:p>
        </p:txBody>
      </p:sp>
    </p:spTree>
    <p:extLst>
      <p:ext uri="{BB962C8B-B14F-4D97-AF65-F5344CB8AC3E}">
        <p14:creationId xmlns:p14="http://schemas.microsoft.com/office/powerpoint/2010/main" val="8217082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63" y="54353"/>
            <a:ext cx="8815133" cy="1143000"/>
          </a:xfrm>
        </p:spPr>
        <p:txBody>
          <a:bodyPr/>
          <a:lstStyle/>
          <a:p>
            <a:r>
              <a:rPr lang="en-US" sz="3600" b="1" dirty="0" smtClean="0"/>
              <a:t>Ranking 18 Economy Models, </a:t>
            </a:r>
            <a:r>
              <a:rPr lang="en-US" sz="3600" b="1" dirty="0" smtClean="0">
                <a:solidFill>
                  <a:srgbClr val="008000"/>
                </a:solidFill>
              </a:rPr>
              <a:t>3 Offer True Storytelling Solutions </a:t>
            </a:r>
            <a:r>
              <a:rPr lang="en-US" sz="3600" b="1" dirty="0" smtClean="0"/>
              <a:t>to Globalization </a:t>
            </a:r>
            <a:endParaRPr lang="en-US" sz="3600" b="1" dirty="0"/>
          </a:p>
        </p:txBody>
      </p:sp>
      <p:sp>
        <p:nvSpPr>
          <p:cNvPr id="4" name="Content Placeholder 3"/>
          <p:cNvSpPr>
            <a:spLocks noGrp="1"/>
          </p:cNvSpPr>
          <p:nvPr>
            <p:ph sz="half" idx="1"/>
          </p:nvPr>
        </p:nvSpPr>
        <p:spPr>
          <a:xfrm>
            <a:off x="196563" y="1936750"/>
            <a:ext cx="4324405" cy="4921249"/>
          </a:xfrm>
        </p:spPr>
        <p:txBody>
          <a:bodyPr>
            <a:normAutofit/>
          </a:bodyPr>
          <a:lstStyle/>
          <a:p>
            <a:pPr>
              <a:buFont typeface="+mj-lt"/>
              <a:buAutoNum type="arabicPeriod"/>
            </a:pPr>
            <a:r>
              <a:rPr lang="en-US" b="1" dirty="0" smtClean="0">
                <a:solidFill>
                  <a:srgbClr val="008000"/>
                </a:solidFill>
              </a:rPr>
              <a:t>Mother Earth Economy</a:t>
            </a:r>
          </a:p>
          <a:p>
            <a:pPr>
              <a:buFont typeface="+mj-lt"/>
              <a:buAutoNum type="arabicPeriod"/>
            </a:pPr>
            <a:r>
              <a:rPr lang="en-US" b="1" dirty="0" smtClean="0">
                <a:solidFill>
                  <a:srgbClr val="008000"/>
                </a:solidFill>
              </a:rPr>
              <a:t>Feminist Economy</a:t>
            </a:r>
          </a:p>
          <a:p>
            <a:pPr>
              <a:buFont typeface="+mj-lt"/>
              <a:buAutoNum type="arabicPeriod"/>
            </a:pPr>
            <a:r>
              <a:rPr lang="en-US" b="1" dirty="0" smtClean="0">
                <a:solidFill>
                  <a:srgbClr val="008000"/>
                </a:solidFill>
              </a:rPr>
              <a:t>Diverse Economy</a:t>
            </a:r>
          </a:p>
          <a:p>
            <a:pPr>
              <a:buFont typeface="+mj-lt"/>
              <a:buAutoNum type="arabicPeriod"/>
            </a:pPr>
            <a:r>
              <a:rPr lang="en-US" b="1" dirty="0" smtClean="0">
                <a:solidFill>
                  <a:srgbClr val="3366FF"/>
                </a:solidFill>
              </a:rPr>
              <a:t>Moral Economy</a:t>
            </a:r>
          </a:p>
          <a:p>
            <a:pPr>
              <a:buFont typeface="+mj-lt"/>
              <a:buAutoNum type="arabicPeriod"/>
            </a:pPr>
            <a:r>
              <a:rPr lang="en-US" b="1" dirty="0" smtClean="0">
                <a:solidFill>
                  <a:srgbClr val="3366FF"/>
                </a:solidFill>
              </a:rPr>
              <a:t>Reverse Economy</a:t>
            </a:r>
          </a:p>
          <a:p>
            <a:pPr>
              <a:buFont typeface="+mj-lt"/>
              <a:buAutoNum type="arabicPeriod"/>
            </a:pPr>
            <a:r>
              <a:rPr lang="en-US" b="1" dirty="0" smtClean="0">
                <a:solidFill>
                  <a:srgbClr val="3366FF"/>
                </a:solidFill>
              </a:rPr>
              <a:t>Informal Economy</a:t>
            </a:r>
          </a:p>
          <a:p>
            <a:pPr>
              <a:buFont typeface="+mj-lt"/>
              <a:buAutoNum type="arabicPeriod"/>
            </a:pPr>
            <a:r>
              <a:rPr lang="en-US" b="1" dirty="0" smtClean="0">
                <a:solidFill>
                  <a:schemeClr val="accent1">
                    <a:lumMod val="75000"/>
                  </a:schemeClr>
                </a:solidFill>
              </a:rPr>
              <a:t>Pro-Commons Economy</a:t>
            </a:r>
          </a:p>
          <a:p>
            <a:pPr>
              <a:buFont typeface="+mj-lt"/>
              <a:buAutoNum type="arabicPeriod"/>
            </a:pPr>
            <a:r>
              <a:rPr lang="en-US" b="1" dirty="0" smtClean="0">
                <a:solidFill>
                  <a:schemeClr val="accent1">
                    <a:lumMod val="75000"/>
                  </a:schemeClr>
                </a:solidFill>
              </a:rPr>
              <a:t>Circular Economy</a:t>
            </a:r>
          </a:p>
          <a:p>
            <a:pPr>
              <a:buFont typeface="+mj-lt"/>
              <a:buAutoNum type="arabicPeriod"/>
            </a:pPr>
            <a:r>
              <a:rPr lang="en-US" b="1" dirty="0" smtClean="0">
                <a:solidFill>
                  <a:schemeClr val="accent1">
                    <a:lumMod val="75000"/>
                  </a:schemeClr>
                </a:solidFill>
              </a:rPr>
              <a:t>Sharing </a:t>
            </a:r>
            <a:r>
              <a:rPr lang="en-US" b="1" dirty="0">
                <a:solidFill>
                  <a:schemeClr val="accent1">
                    <a:lumMod val="75000"/>
                  </a:schemeClr>
                </a:solidFill>
              </a:rPr>
              <a:t>Economy</a:t>
            </a:r>
            <a:endParaRPr lang="en-US" b="1" dirty="0" smtClean="0">
              <a:solidFill>
                <a:schemeClr val="accent1">
                  <a:lumMod val="75000"/>
                </a:schemeClr>
              </a:solidFill>
            </a:endParaRPr>
          </a:p>
        </p:txBody>
      </p:sp>
      <p:sp>
        <p:nvSpPr>
          <p:cNvPr id="5" name="Content Placeholder 4"/>
          <p:cNvSpPr>
            <a:spLocks noGrp="1"/>
          </p:cNvSpPr>
          <p:nvPr>
            <p:ph sz="half" idx="2"/>
          </p:nvPr>
        </p:nvSpPr>
        <p:spPr>
          <a:xfrm>
            <a:off x="4641931" y="1936751"/>
            <a:ext cx="4369765" cy="4921248"/>
          </a:xfrm>
        </p:spPr>
        <p:txBody>
          <a:bodyPr>
            <a:normAutofit/>
          </a:bodyPr>
          <a:lstStyle/>
          <a:p>
            <a:pPr marL="0" indent="0">
              <a:buNone/>
            </a:pPr>
            <a:r>
              <a:rPr lang="en-US" b="1" dirty="0" smtClean="0">
                <a:solidFill>
                  <a:srgbClr val="FF0000"/>
                </a:solidFill>
              </a:rPr>
              <a:t>11. Profitable Economy</a:t>
            </a:r>
          </a:p>
          <a:p>
            <a:pPr marL="0" indent="0">
              <a:buNone/>
            </a:pPr>
            <a:r>
              <a:rPr lang="en-US" b="1" dirty="0" smtClean="0">
                <a:solidFill>
                  <a:srgbClr val="FF0000"/>
                </a:solidFill>
              </a:rPr>
              <a:t>12. Collaborative Economy</a:t>
            </a:r>
          </a:p>
          <a:p>
            <a:pPr marL="0" indent="0">
              <a:buNone/>
            </a:pPr>
            <a:r>
              <a:rPr lang="en-US" b="1" dirty="0" smtClean="0">
                <a:solidFill>
                  <a:srgbClr val="FF0000"/>
                </a:solidFill>
              </a:rPr>
              <a:t>13. Network Economy</a:t>
            </a:r>
          </a:p>
          <a:p>
            <a:pPr marL="0" indent="0">
              <a:buNone/>
            </a:pPr>
            <a:r>
              <a:rPr lang="en-US" b="1" dirty="0" smtClean="0">
                <a:solidFill>
                  <a:srgbClr val="FF0000"/>
                </a:solidFill>
              </a:rPr>
              <a:t>14. Real Business Cycle Economy</a:t>
            </a:r>
          </a:p>
          <a:p>
            <a:pPr marL="0" indent="0">
              <a:buNone/>
            </a:pPr>
            <a:r>
              <a:rPr lang="en-US" b="1" dirty="0" smtClean="0">
                <a:solidFill>
                  <a:srgbClr val="800000"/>
                </a:solidFill>
              </a:rPr>
              <a:t>15. Triple </a:t>
            </a:r>
            <a:r>
              <a:rPr lang="en-US" b="1" dirty="0">
                <a:solidFill>
                  <a:srgbClr val="800000"/>
                </a:solidFill>
              </a:rPr>
              <a:t>Bottom Line </a:t>
            </a:r>
            <a:r>
              <a:rPr lang="en-US" b="1" dirty="0" smtClean="0">
                <a:solidFill>
                  <a:srgbClr val="800000"/>
                </a:solidFill>
              </a:rPr>
              <a:t>Economy</a:t>
            </a:r>
          </a:p>
          <a:p>
            <a:pPr marL="0" indent="0">
              <a:buNone/>
            </a:pPr>
            <a:r>
              <a:rPr lang="en-US" b="1" dirty="0" smtClean="0">
                <a:solidFill>
                  <a:srgbClr val="800000"/>
                </a:solidFill>
              </a:rPr>
              <a:t>16. Invisible Hand Economy</a:t>
            </a:r>
          </a:p>
          <a:p>
            <a:pPr marL="0" indent="0">
              <a:buNone/>
            </a:pPr>
            <a:r>
              <a:rPr lang="en-US" b="1" dirty="0" smtClean="0">
                <a:solidFill>
                  <a:srgbClr val="800000"/>
                </a:solidFill>
              </a:rPr>
              <a:t>17. </a:t>
            </a:r>
            <a:r>
              <a:rPr lang="en-US" b="1" dirty="0">
                <a:solidFill>
                  <a:srgbClr val="800000"/>
                </a:solidFill>
              </a:rPr>
              <a:t>Variegated </a:t>
            </a:r>
            <a:r>
              <a:rPr lang="en-US" b="1" dirty="0" smtClean="0">
                <a:solidFill>
                  <a:srgbClr val="800000"/>
                </a:solidFill>
              </a:rPr>
              <a:t>Economy</a:t>
            </a:r>
          </a:p>
          <a:p>
            <a:pPr marL="0" indent="0">
              <a:buNone/>
            </a:pPr>
            <a:r>
              <a:rPr lang="en-US" b="1" dirty="0" smtClean="0">
                <a:solidFill>
                  <a:srgbClr val="800000"/>
                </a:solidFill>
              </a:rPr>
              <a:t>18. Neoliberal Economy</a:t>
            </a:r>
          </a:p>
        </p:txBody>
      </p:sp>
    </p:spTree>
    <p:extLst>
      <p:ext uri="{BB962C8B-B14F-4D97-AF65-F5344CB8AC3E}">
        <p14:creationId xmlns:p14="http://schemas.microsoft.com/office/powerpoint/2010/main" val="352771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7" y="274638"/>
            <a:ext cx="9008533" cy="677810"/>
          </a:xfrm>
        </p:spPr>
        <p:txBody>
          <a:bodyPr/>
          <a:lstStyle/>
          <a:p>
            <a:r>
              <a:rPr lang="en-US" dirty="0" smtClean="0"/>
              <a:t>GDP is not ‘true’ storytelling</a:t>
            </a:r>
            <a:endParaRPr lang="en-US" dirty="0"/>
          </a:p>
        </p:txBody>
      </p:sp>
      <p:sp>
        <p:nvSpPr>
          <p:cNvPr id="3" name="Content Placeholder 2"/>
          <p:cNvSpPr>
            <a:spLocks noGrp="1"/>
          </p:cNvSpPr>
          <p:nvPr>
            <p:ph idx="1"/>
          </p:nvPr>
        </p:nvSpPr>
        <p:spPr>
          <a:xfrm>
            <a:off x="571500" y="1905000"/>
            <a:ext cx="8001000" cy="4648200"/>
          </a:xfrm>
        </p:spPr>
        <p:txBody>
          <a:bodyPr>
            <a:normAutofit fontScale="85000" lnSpcReduction="20000"/>
          </a:bodyPr>
          <a:lstStyle/>
          <a:p>
            <a:pPr marL="0" indent="0">
              <a:buNone/>
            </a:pPr>
            <a:r>
              <a:rPr lang="en-US" sz="4800" dirty="0"/>
              <a:t>GDP </a:t>
            </a:r>
            <a:r>
              <a:rPr lang="en-US" sz="4800" dirty="0" smtClean="0"/>
              <a:t>is NOT measure </a:t>
            </a:r>
            <a:r>
              <a:rPr lang="en-US" sz="4800" dirty="0"/>
              <a:t>of anything relevant to </a:t>
            </a:r>
            <a:r>
              <a:rPr lang="en-US" sz="4800" dirty="0" smtClean="0"/>
              <a:t>ecology</a:t>
            </a:r>
          </a:p>
          <a:p>
            <a:pPr marL="0" indent="0">
              <a:buNone/>
            </a:pPr>
            <a:r>
              <a:rPr lang="en-US" sz="4800" dirty="0" smtClean="0"/>
              <a:t>GDP </a:t>
            </a:r>
            <a:r>
              <a:rPr lang="en-US" sz="4800" dirty="0"/>
              <a:t>rankings of nations is “ecologically irrelevant, since they do not account for the possible absolute increases in material flows from the ecosphere to the economy</a:t>
            </a:r>
            <a:r>
              <a:rPr lang="en-US" sz="3200" dirty="0"/>
              <a:t>” </a:t>
            </a:r>
            <a:r>
              <a:rPr lang="en-US" dirty="0"/>
              <a:t>(Milne &amp; Gray, 2013: 23)</a:t>
            </a:r>
            <a:r>
              <a:rPr lang="en-US" dirty="0" smtClean="0"/>
              <a:t>.</a:t>
            </a:r>
          </a:p>
          <a:p>
            <a:pPr marL="0" indent="0">
              <a:buNone/>
            </a:pPr>
            <a:endParaRPr lang="en-US" dirty="0"/>
          </a:p>
        </p:txBody>
      </p:sp>
    </p:spTree>
    <p:extLst>
      <p:ext uri="{BB962C8B-B14F-4D97-AF65-F5344CB8AC3E}">
        <p14:creationId xmlns:p14="http://schemas.microsoft.com/office/powerpoint/2010/main" val="13325356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947"/>
            <a:ext cx="9144000" cy="723339"/>
          </a:xfrm>
        </p:spPr>
        <p:txBody>
          <a:bodyPr/>
          <a:lstStyle/>
          <a:p>
            <a:r>
              <a:rPr lang="en-US" sz="3200" dirty="0" smtClean="0"/>
              <a:t>Various Globalization Indices on </a:t>
            </a:r>
            <a:br>
              <a:rPr lang="en-US" sz="3200" dirty="0" smtClean="0"/>
            </a:br>
            <a:r>
              <a:rPr lang="en-US" sz="3200" dirty="0" smtClean="0"/>
              <a:t>Boje’s Sabbatical</a:t>
            </a:r>
            <a:endParaRPr lang="en-US" sz="3200" dirty="0"/>
          </a:p>
        </p:txBody>
      </p:sp>
      <p:pic>
        <p:nvPicPr>
          <p:cNvPr id="3" name="Picture 2"/>
          <p:cNvPicPr>
            <a:picLocks noChangeAspect="1"/>
          </p:cNvPicPr>
          <p:nvPr/>
        </p:nvPicPr>
        <p:blipFill>
          <a:blip r:embed="rId2"/>
          <a:stretch>
            <a:fillRect/>
          </a:stretch>
        </p:blipFill>
        <p:spPr>
          <a:xfrm>
            <a:off x="0" y="994013"/>
            <a:ext cx="9144000" cy="5863987"/>
          </a:xfrm>
          <a:prstGeom prst="rect">
            <a:avLst/>
          </a:prstGeom>
        </p:spPr>
      </p:pic>
    </p:spTree>
    <p:extLst>
      <p:ext uri="{BB962C8B-B14F-4D97-AF65-F5344CB8AC3E}">
        <p14:creationId xmlns:p14="http://schemas.microsoft.com/office/powerpoint/2010/main" val="107496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Smith’s Invisible Hand Narrative is a Problem for PBL</a:t>
            </a:r>
            <a:endParaRPr lang="en-US" sz="4400" dirty="0"/>
          </a:p>
        </p:txBody>
      </p:sp>
      <p:sp>
        <p:nvSpPr>
          <p:cNvPr id="3" name="Content Placeholder 2"/>
          <p:cNvSpPr>
            <a:spLocks noGrp="1"/>
          </p:cNvSpPr>
          <p:nvPr>
            <p:ph idx="1"/>
          </p:nvPr>
        </p:nvSpPr>
        <p:spPr>
          <a:xfrm>
            <a:off x="284214" y="1784055"/>
            <a:ext cx="8859786" cy="4943550"/>
          </a:xfrm>
        </p:spPr>
        <p:txBody>
          <a:bodyPr>
            <a:noAutofit/>
          </a:bodyPr>
          <a:lstStyle/>
          <a:p>
            <a:pPr marL="0" indent="0">
              <a:buNone/>
            </a:pPr>
            <a:r>
              <a:rPr lang="en-US" sz="3200" dirty="0"/>
              <a:t>Smith observed that nature is design to look after itself first, and others second, which is how humankind ought to approach happiness. However, this is not a self-interest that equates with selfishness. “To be selfish is to be a slave to one’s own passions, constantly seeking to appease short term desires at the expense of our long term health or well-being and heedless of the views of others” (Hodder, 2016: 47).</a:t>
            </a:r>
          </a:p>
        </p:txBody>
      </p:sp>
      <p:sp>
        <p:nvSpPr>
          <p:cNvPr id="4" name="Slide Number Placeholder 3"/>
          <p:cNvSpPr>
            <a:spLocks noGrp="1"/>
          </p:cNvSpPr>
          <p:nvPr>
            <p:ph type="sldNum" sz="quarter" idx="12"/>
          </p:nvPr>
        </p:nvSpPr>
        <p:spPr/>
        <p:txBody>
          <a:bodyPr/>
          <a:lstStyle/>
          <a:p>
            <a:fld id="{D739C4FB-7D33-419B-8833-D1372BFD11C8}" type="slidenum">
              <a:rPr lang="en-US" smtClean="0"/>
              <a:t>9</a:t>
            </a:fld>
            <a:endParaRPr lang="en-US" dirty="0"/>
          </a:p>
        </p:txBody>
      </p:sp>
    </p:spTree>
    <p:extLst>
      <p:ext uri="{BB962C8B-B14F-4D97-AF65-F5344CB8AC3E}">
        <p14:creationId xmlns:p14="http://schemas.microsoft.com/office/powerpoint/2010/main" val="3220539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30</TotalTime>
  <Words>1212</Words>
  <Application>Microsoft Macintosh PowerPoint</Application>
  <PresentationFormat>On-screen Show (4:3)</PresentationFormat>
  <Paragraphs>94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Travelogue</vt:lpstr>
      <vt:lpstr>What is True Storytelling?</vt:lpstr>
      <vt:lpstr>Problem Based Learning</vt:lpstr>
      <vt:lpstr>How can Aalborg PBL save Humanity from Itself?</vt:lpstr>
      <vt:lpstr>True Storytelling Example</vt:lpstr>
      <vt:lpstr>What was he supposed to be looking at?</vt:lpstr>
      <vt:lpstr>Ranking 18 Economy Models, 3 Offer True Storytelling Solutions to Globalization </vt:lpstr>
      <vt:lpstr>GDP is not ‘true’ storytelling</vt:lpstr>
      <vt:lpstr>Various Globalization Indices on  Boje’s Sabbatical</vt:lpstr>
      <vt:lpstr>Smith’s Invisible Hand Narrative is a Problem for PBL</vt:lpstr>
      <vt:lpstr>Globalization = Invisible Hand Fantasy</vt:lpstr>
      <vt:lpstr>Working with Marita &amp; Kenneth</vt:lpstr>
      <vt:lpstr>What is Antenarrative?</vt:lpstr>
      <vt:lpstr>Antenarrative &amp; True Storytelling</vt:lpstr>
      <vt:lpstr>TAMARA-LAND</vt:lpstr>
      <vt:lpstr>Antenarrative Process and Latour</vt:lpstr>
      <vt:lpstr>Antenarrative is NOT Representationalism</vt:lpstr>
      <vt:lpstr>Retrospective &amp; Antenarrative Look Differently</vt:lpstr>
      <vt:lpstr>Kierkegaard &amp; True Storytelling</vt:lpstr>
      <vt:lpstr>Dialectics</vt:lpstr>
      <vt:lpstr>PowerPoint Presentation</vt:lpstr>
      <vt:lpstr>What is 2nd Dialectic</vt:lpstr>
      <vt:lpstr>PowerPoint Presentation</vt:lpstr>
      <vt:lpstr>STOP HERE</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True Storytelling?</dc:title>
  <dc:creator>David Boje</dc:creator>
  <cp:lastModifiedBy>David Boje</cp:lastModifiedBy>
  <cp:revision>4</cp:revision>
  <dcterms:created xsi:type="dcterms:W3CDTF">2018-05-10T07:40:34Z</dcterms:created>
  <dcterms:modified xsi:type="dcterms:W3CDTF">2018-05-12T06:11:38Z</dcterms:modified>
</cp:coreProperties>
</file>