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4"/>
  </p:notesMasterIdLst>
  <p:handoutMasterIdLst>
    <p:handoutMasterId r:id="rId45"/>
  </p:handoutMasterIdLst>
  <p:sldIdLst>
    <p:sldId id="256" r:id="rId2"/>
    <p:sldId id="259" r:id="rId3"/>
    <p:sldId id="260" r:id="rId4"/>
    <p:sldId id="29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4" d="100"/>
          <a:sy n="84" d="100"/>
        </p:scale>
        <p:origin x="-12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5EB257-13F0-524F-83E0-53D6C10026FB}" type="datetimeFigureOut">
              <a:rPr lang="en-US" smtClean="0"/>
              <a:t>5/12/18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5D0244-8CE4-F542-8B7C-62402F9DBCC4}" type="slidenum">
              <a:rPr lang="en-US" smtClean="0"/>
              <a:t>‹#›</a:t>
            </a:fld>
            <a:endParaRPr lang="en-US" dirty="0"/>
          </a:p>
        </p:txBody>
      </p:sp>
    </p:spTree>
    <p:extLst>
      <p:ext uri="{BB962C8B-B14F-4D97-AF65-F5344CB8AC3E}">
        <p14:creationId xmlns:p14="http://schemas.microsoft.com/office/powerpoint/2010/main" val="1811655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17F21-1D21-4549-A909-A25588042643}" type="datetimeFigureOut">
              <a:rPr lang="en-US" smtClean="0"/>
              <a:t>5/12/18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4A9DC2-25B1-ED49-BF3F-9E95504A2C49}" type="slidenum">
              <a:rPr lang="en-US" smtClean="0"/>
              <a:t>‹#›</a:t>
            </a:fld>
            <a:endParaRPr lang="en-US" dirty="0"/>
          </a:p>
        </p:txBody>
      </p:sp>
    </p:spTree>
    <p:extLst>
      <p:ext uri="{BB962C8B-B14F-4D97-AF65-F5344CB8AC3E}">
        <p14:creationId xmlns:p14="http://schemas.microsoft.com/office/powerpoint/2010/main" val="2640222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youtu.be/8-KtR4vM4eg" TargetMode="External"/><Relationship Id="rId4" Type="http://schemas.openxmlformats.org/officeDocument/2006/relationships/hyperlink" Target="https://hbr.org/2007/12/the-four-truths-of-the-storyteller" TargetMode="External"/><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youtu.be/4U70RsDxwvg?t=432"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Example</a:t>
            </a:r>
            <a:r>
              <a:rPr lang="en-US" dirty="0" smtClean="0"/>
              <a:t>: Living Stories with a Place, A Time, and a Truth of lived experience</a:t>
            </a:r>
          </a:p>
          <a:p>
            <a:pPr marL="0" indent="0">
              <a:buNone/>
            </a:pPr>
            <a:r>
              <a:rPr lang="en-US" dirty="0" smtClean="0"/>
              <a:t>Happening Here and Now</a:t>
            </a:r>
          </a:p>
          <a:p>
            <a:pPr marL="0" indent="0">
              <a:buNone/>
            </a:pPr>
            <a:r>
              <a:rPr lang="en-US" dirty="0" smtClean="0"/>
              <a:t>In the middle, unfolding, emerging, happening</a:t>
            </a:r>
          </a:p>
          <a:p>
            <a:pPr marL="0" indent="0">
              <a:buNone/>
            </a:pPr>
            <a:r>
              <a:rPr lang="en-US" dirty="0" smtClean="0"/>
              <a:t>Goes from strategic</a:t>
            </a:r>
            <a:r>
              <a:rPr lang="en-US" baseline="0" dirty="0" smtClean="0"/>
              <a:t> level of power, to what is best for the world in Council of Elrond</a:t>
            </a:r>
          </a:p>
          <a:p>
            <a:pPr marL="0" indent="0">
              <a:buNone/>
            </a:pPr>
            <a:endParaRPr lang="en-US" baseline="0" dirty="0" smtClean="0"/>
          </a:p>
          <a:p>
            <a:pPr marL="0" indent="0">
              <a:buNone/>
            </a:pPr>
            <a:r>
              <a:rPr lang="en-US" dirty="0" smtClean="0"/>
              <a:t>Tell LESS is MORE</a:t>
            </a:r>
          </a:p>
          <a:p>
            <a:pPr marL="0" indent="0">
              <a:buNone/>
            </a:pPr>
            <a:r>
              <a:rPr lang="en-US" dirty="0" smtClean="0"/>
              <a:t>BE AUTHENTIC - </a:t>
            </a:r>
            <a:r>
              <a:rPr lang="en-US" b="1" dirty="0" smtClean="0">
                <a:sym typeface="Wingdings"/>
              </a:rPr>
              <a:t>Create an emotional component that resonates with the audience </a:t>
            </a:r>
            <a:r>
              <a:rPr lang="en-US" b="1" dirty="0" smtClean="0">
                <a:sym typeface="Wingdings"/>
                <a:hlinkClick r:id="rId3"/>
              </a:rPr>
              <a:t>YouTube </a:t>
            </a:r>
            <a:r>
              <a:rPr lang="en-US" b="1" dirty="0" smtClean="0">
                <a:sym typeface="Wingdings"/>
              </a:rPr>
              <a:t>Peter Guber of Mandalay Group, so they retell it forward owning; See </a:t>
            </a:r>
            <a:r>
              <a:rPr lang="en-US" b="1" dirty="0" smtClean="0">
                <a:sym typeface="Wingdings"/>
                <a:hlinkClick r:id="rId4"/>
              </a:rPr>
              <a:t>article 4 truths of the storyteller HBR</a:t>
            </a:r>
            <a:endParaRPr lang="en-US" b="1" dirty="0" smtClean="0">
              <a:sym typeface="Wingdings"/>
            </a:endParaRPr>
          </a:p>
          <a:p>
            <a:pPr marL="0" inden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C94A9DC2-25B1-ED49-BF3F-9E95504A2C49}" type="slidenum">
              <a:rPr lang="en-US" smtClean="0"/>
              <a:t>6</a:t>
            </a:fld>
            <a:endParaRPr lang="en-US" dirty="0"/>
          </a:p>
        </p:txBody>
      </p:sp>
    </p:spTree>
    <p:extLst>
      <p:ext uri="{BB962C8B-B14F-4D97-AF65-F5344CB8AC3E}">
        <p14:creationId xmlns:p14="http://schemas.microsoft.com/office/powerpoint/2010/main" val="2581569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1.INDIRECT </a:t>
            </a:r>
            <a:r>
              <a:rPr lang="en-US" baseline="0" dirty="0" smtClean="0"/>
              <a:t> Give a ‘story-stem’ and ask partner to complete the story, what do you imagine happened next?</a:t>
            </a:r>
          </a:p>
          <a:p>
            <a:r>
              <a:rPr lang="en-US" baseline="0" dirty="0" smtClean="0"/>
              <a:t>2. INCLUSIVE </a:t>
            </a:r>
            <a:r>
              <a:rPr lang="mr-IN" baseline="0" dirty="0" smtClean="0"/>
              <a:t>–</a:t>
            </a:r>
            <a:r>
              <a:rPr lang="en-US" baseline="0" dirty="0" smtClean="0"/>
              <a:t> Include non-human characters in your story They send meta message about Natural world</a:t>
            </a:r>
          </a:p>
          <a:p>
            <a:r>
              <a:rPr lang="en-US" baseline="0" dirty="0" smtClean="0"/>
              <a:t>3. INCOMPLE </a:t>
            </a:r>
            <a:r>
              <a:rPr lang="mr-IN" baseline="0" dirty="0" smtClean="0"/>
              <a:t>–</a:t>
            </a:r>
            <a:r>
              <a:rPr lang="en-US" baseline="0" dirty="0" smtClean="0"/>
              <a:t> Tell it terse so the partner fills in the blanks with taken-for-granted assumptions</a:t>
            </a:r>
          </a:p>
          <a:p>
            <a:r>
              <a:rPr lang="en-US" baseline="0" dirty="0" smtClean="0"/>
              <a:t>4. IN CONTEXT </a:t>
            </a:r>
            <a:r>
              <a:rPr lang="mr-IN" baseline="0" dirty="0" smtClean="0"/>
              <a:t>–</a:t>
            </a:r>
            <a:r>
              <a:rPr lang="en-US" baseline="0" dirty="0" smtClean="0"/>
              <a:t> Partner needs to explore the context of the story to discover learning principles/lessons</a:t>
            </a:r>
          </a:p>
          <a:p>
            <a:r>
              <a:rPr lang="en-US" baseline="0" dirty="0" smtClean="0"/>
              <a:t>5. INQUIRING </a:t>
            </a:r>
            <a:r>
              <a:rPr lang="mr-IN" baseline="0" dirty="0" smtClean="0"/>
              <a:t>–</a:t>
            </a:r>
            <a:r>
              <a:rPr lang="en-US" baseline="0" dirty="0" smtClean="0"/>
              <a:t> Story-teller, ask partner ‘what is the moral of this story’ rather than just telling it. </a:t>
            </a:r>
            <a:endParaRPr lang="en-US" dirty="0"/>
          </a:p>
        </p:txBody>
      </p:sp>
      <p:sp>
        <p:nvSpPr>
          <p:cNvPr id="4" name="Slide Number Placeholder 3"/>
          <p:cNvSpPr>
            <a:spLocks noGrp="1"/>
          </p:cNvSpPr>
          <p:nvPr>
            <p:ph type="sldNum" sz="quarter" idx="10"/>
          </p:nvPr>
        </p:nvSpPr>
        <p:spPr/>
        <p:txBody>
          <a:bodyPr/>
          <a:lstStyle/>
          <a:p>
            <a:fld id="{6AE23F97-2D89-C442-9862-9C883650532E}" type="slidenum">
              <a:rPr lang="en-US" smtClean="0"/>
              <a:t>8</a:t>
            </a:fld>
            <a:endParaRPr lang="en-US" dirty="0"/>
          </a:p>
        </p:txBody>
      </p:sp>
    </p:spTree>
    <p:extLst>
      <p:ext uri="{BB962C8B-B14F-4D97-AF65-F5344CB8AC3E}">
        <p14:creationId xmlns:p14="http://schemas.microsoft.com/office/powerpoint/2010/main" val="3697253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Diane Dredge suggested Bus Tour with all the stakeholders on board</a:t>
            </a:r>
            <a:r>
              <a:rPr lang="en-US" baseline="0" dirty="0" smtClean="0"/>
              <a:t> on Tues May 8 2018 at Aalborg, at conference held there on storytelling</a:t>
            </a:r>
            <a:endParaRPr lang="en-US" dirty="0" smtClean="0"/>
          </a:p>
          <a:p>
            <a:r>
              <a:rPr lang="en-US" dirty="0" smtClean="0"/>
              <a:t>How to tell a motivating &amp; inspiring story? </a:t>
            </a:r>
            <a:r>
              <a:rPr lang="en-US" b="1" dirty="0" smtClean="0"/>
              <a:t>MOST ENGAGING STORY WAITING TO BE TOLD IS YOURS</a:t>
            </a:r>
            <a:r>
              <a:rPr lang="en-US" dirty="0" smtClean="0"/>
              <a:t>! </a:t>
            </a:r>
            <a:r>
              <a:rPr lang="en-US" b="1" i="1" u="sng" dirty="0" smtClean="0"/>
              <a:t>I was so </a:t>
            </a:r>
            <a:r>
              <a:rPr lang="en-US" dirty="0" smtClean="0"/>
              <a:t>shocked, surprised, stupid, suspicious (HOW DID YOU FEEL?)</a:t>
            </a:r>
          </a:p>
          <a:p>
            <a:r>
              <a:rPr lang="en-US" dirty="0" smtClean="0"/>
              <a:t>What is ENGAGING &amp; EMOTIVE-language? </a:t>
            </a:r>
            <a:r>
              <a:rPr lang="mr-IN" dirty="0" smtClean="0"/>
              <a:t>–</a:t>
            </a:r>
            <a:r>
              <a:rPr lang="en-US" dirty="0" smtClean="0"/>
              <a:t> when audience is ENERGIZED (look to body language) </a:t>
            </a:r>
            <a:r>
              <a:rPr lang="mr-IN" dirty="0" smtClean="0"/>
              <a:t>–</a:t>
            </a:r>
            <a:r>
              <a:rPr lang="en-US" dirty="0" smtClean="0"/>
              <a:t> </a:t>
            </a:r>
            <a:r>
              <a:rPr lang="en-US" b="1" dirty="0" smtClean="0"/>
              <a:t>START WITH CONTEXT (PAINT THE VIVID  SCENE)</a:t>
            </a:r>
            <a:r>
              <a:rPr lang="en-US" dirty="0" smtClean="0"/>
              <a:t> e.g. in my driving through woods, icy roads, snowing, on mountain road ADD DIALOGUE</a:t>
            </a:r>
          </a:p>
          <a:p>
            <a:r>
              <a:rPr lang="en-US" b="1" dirty="0" smtClean="0"/>
              <a:t>A PROBLEM, an OBSTACLE to OVERCOME</a:t>
            </a:r>
            <a:r>
              <a:rPr lang="en-US" dirty="0" smtClean="0"/>
              <a:t>: E.g. When I was first person in family ever to go to college?  SET UP FOR THE TIMING POINT (THE ARC is SET) </a:t>
            </a:r>
            <a:r>
              <a:rPr lang="en-US" b="1" i="1" dirty="0" smtClean="0"/>
              <a:t>THEN SURPRISING </a:t>
            </a:r>
            <a:r>
              <a:rPr lang="en-US" b="1" i="1" u="sng" dirty="0" smtClean="0"/>
              <a:t>TURNING POINT</a:t>
            </a:r>
            <a:r>
              <a:rPr lang="en-US" b="1" dirty="0" smtClean="0"/>
              <a:t> seeYouTube: </a:t>
            </a:r>
            <a:r>
              <a:rPr lang="en-US" b="1" dirty="0" smtClean="0">
                <a:hlinkClick r:id="rId3"/>
              </a:rPr>
              <a:t>Jim Carey</a:t>
            </a:r>
            <a:endParaRPr lang="en-US" b="1" i="1" u="sng" dirty="0" smtClean="0"/>
          </a:p>
          <a:p>
            <a:r>
              <a:rPr lang="en-US" b="1" dirty="0" smtClean="0"/>
              <a:t>A proud moment when  MORAL OF STORY </a:t>
            </a:r>
            <a:r>
              <a:rPr lang="en-US" b="1" dirty="0" smtClean="0">
                <a:sym typeface="Wingdings"/>
              </a:rPr>
              <a:t></a:t>
            </a:r>
            <a:r>
              <a:rPr lang="en-US" b="1" dirty="0" smtClean="0"/>
              <a:t>YOU inspired others</a:t>
            </a:r>
            <a:r>
              <a:rPr lang="en-US" dirty="0" smtClean="0"/>
              <a:t>? THE </a:t>
            </a:r>
            <a:r>
              <a:rPr lang="en-US" b="1" dirty="0" smtClean="0"/>
              <a:t>RESOLUTION</a:t>
            </a:r>
            <a:r>
              <a:rPr lang="en-US" dirty="0" smtClean="0"/>
              <a:t> E.g. When Bo Kimble died, the team used my motto to move forward</a:t>
            </a:r>
          </a:p>
          <a:p>
            <a:endParaRPr lang="en-US" dirty="0"/>
          </a:p>
        </p:txBody>
      </p:sp>
      <p:sp>
        <p:nvSpPr>
          <p:cNvPr id="4" name="Slide Number Placeholder 3"/>
          <p:cNvSpPr>
            <a:spLocks noGrp="1"/>
          </p:cNvSpPr>
          <p:nvPr>
            <p:ph type="sldNum" sz="quarter" idx="10"/>
          </p:nvPr>
        </p:nvSpPr>
        <p:spPr/>
        <p:txBody>
          <a:bodyPr/>
          <a:lstStyle/>
          <a:p>
            <a:fld id="{C94A9DC2-25B1-ED49-BF3F-9E95504A2C49}" type="slidenum">
              <a:rPr lang="en-US" smtClean="0"/>
              <a:t>10</a:t>
            </a:fld>
            <a:endParaRPr lang="en-US" dirty="0"/>
          </a:p>
        </p:txBody>
      </p:sp>
    </p:spTree>
    <p:extLst>
      <p:ext uri="{BB962C8B-B14F-4D97-AF65-F5344CB8AC3E}">
        <p14:creationId xmlns:p14="http://schemas.microsoft.com/office/powerpoint/2010/main" val="101868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change people grasp for a narrative plot with clear why</a:t>
            </a:r>
            <a:r>
              <a:rPr lang="en-US" baseline="0" dirty="0" smtClean="0"/>
              <a:t>. A Punctum helps this.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Lars Bo H. presentation in Aalborg May 19 2018 spoke of the WHY in plot.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94A9DC2-25B1-ED49-BF3F-9E95504A2C49}" type="slidenum">
              <a:rPr lang="en-US" smtClean="0"/>
              <a:t>14</a:t>
            </a:fld>
            <a:endParaRPr lang="en-US" dirty="0"/>
          </a:p>
        </p:txBody>
      </p:sp>
    </p:spTree>
    <p:extLst>
      <p:ext uri="{BB962C8B-B14F-4D97-AF65-F5344CB8AC3E}">
        <p14:creationId xmlns:p14="http://schemas.microsoft.com/office/powerpoint/2010/main" val="4282377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 a wide narrative</a:t>
            </a:r>
            <a:r>
              <a:rPr lang="en-US" baseline="0" dirty="0" smtClean="0"/>
              <a:t> with clear plot, but one where they can see themselves, and what is important less important. But not petrified, needs to be flexible</a:t>
            </a:r>
            <a:endParaRPr lang="en-US" dirty="0"/>
          </a:p>
        </p:txBody>
      </p:sp>
      <p:sp>
        <p:nvSpPr>
          <p:cNvPr id="4" name="Slide Number Placeholder 3"/>
          <p:cNvSpPr>
            <a:spLocks noGrp="1"/>
          </p:cNvSpPr>
          <p:nvPr>
            <p:ph type="sldNum" sz="quarter" idx="10"/>
          </p:nvPr>
        </p:nvSpPr>
        <p:spPr/>
        <p:txBody>
          <a:bodyPr/>
          <a:lstStyle/>
          <a:p>
            <a:fld id="{C94A9DC2-25B1-ED49-BF3F-9E95504A2C49}" type="slidenum">
              <a:rPr lang="en-US" smtClean="0"/>
              <a:t>15</a:t>
            </a:fld>
            <a:endParaRPr lang="en-US" dirty="0"/>
          </a:p>
        </p:txBody>
      </p:sp>
    </p:spTree>
    <p:extLst>
      <p:ext uri="{BB962C8B-B14F-4D97-AF65-F5344CB8AC3E}">
        <p14:creationId xmlns:p14="http://schemas.microsoft.com/office/powerpoint/2010/main" val="3959198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Wal-Mart</a:t>
            </a:r>
            <a:r>
              <a:rPr lang="en-US" baseline="0" dirty="0" smtClean="0"/>
              <a:t> is not a creative space of Thinking-Action-Judgment (</a:t>
            </a:r>
            <a:r>
              <a:rPr lang="en-US" baseline="0" dirty="0" err="1" smtClean="0"/>
              <a:t>phronesis</a:t>
            </a:r>
            <a:r>
              <a:rPr lang="en-US" baseline="0" dirty="0" smtClean="0"/>
              <a:t>). Where is the Ethical Judgment</a:t>
            </a:r>
          </a:p>
          <a:p>
            <a:r>
              <a:rPr lang="en-US" baseline="0" dirty="0" smtClean="0"/>
              <a:t>See vita </a:t>
            </a:r>
            <a:r>
              <a:rPr lang="en-US" baseline="0" dirty="0" err="1" smtClean="0"/>
              <a:t>activa</a:t>
            </a:r>
            <a:r>
              <a:rPr lang="en-US" baseline="0" dirty="0" smtClean="0"/>
              <a:t> of Arendt 1998 </a:t>
            </a:r>
            <a:r>
              <a:rPr lang="mr-IN" baseline="0" dirty="0" smtClean="0"/>
              <a:t>–</a:t>
            </a:r>
            <a:r>
              <a:rPr lang="en-US" baseline="0" dirty="0" smtClean="0"/>
              <a:t> freedom resides in the field of politics and actions as Kenneth Jorgensen interprets.</a:t>
            </a:r>
            <a:endParaRPr lang="en-US" dirty="0"/>
          </a:p>
        </p:txBody>
      </p:sp>
      <p:sp>
        <p:nvSpPr>
          <p:cNvPr id="4" name="Slide Number Placeholder 3"/>
          <p:cNvSpPr>
            <a:spLocks noGrp="1"/>
          </p:cNvSpPr>
          <p:nvPr>
            <p:ph type="sldNum" sz="quarter" idx="10"/>
          </p:nvPr>
        </p:nvSpPr>
        <p:spPr/>
        <p:txBody>
          <a:bodyPr/>
          <a:lstStyle/>
          <a:p>
            <a:fld id="{C94A9DC2-25B1-ED49-BF3F-9E95504A2C49}" type="slidenum">
              <a:rPr lang="en-US" smtClean="0"/>
              <a:t>21</a:t>
            </a:fld>
            <a:endParaRPr lang="en-US" dirty="0"/>
          </a:p>
        </p:txBody>
      </p:sp>
    </p:spTree>
    <p:extLst>
      <p:ext uri="{BB962C8B-B14F-4D97-AF65-F5344CB8AC3E}">
        <p14:creationId xmlns:p14="http://schemas.microsoft.com/office/powerpoint/2010/main" val="3830529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Aristotle, Weick,</a:t>
            </a:r>
            <a:r>
              <a:rPr lang="en-US" sz="800" kern="1200" dirty="0" smtClean="0">
                <a:solidFill>
                  <a:schemeClr val="tx1"/>
                </a:solidFill>
                <a:latin typeface="+mn-lt"/>
                <a:ea typeface="+mn-ea"/>
                <a:cs typeface="+mn-cs"/>
              </a:rPr>
              <a:t> Czarniawska, Gabriel &amp; Bakhtin </a:t>
            </a:r>
            <a:r>
              <a:rPr lang="en-US" dirty="0" smtClean="0">
                <a:latin typeface="Times New Roman" pitchFamily="-48" charset="0"/>
              </a:rPr>
              <a:t>say narratives have plots: </a:t>
            </a:r>
          </a:p>
          <a:p>
            <a:r>
              <a:rPr lang="en-US" dirty="0" smtClean="0"/>
              <a:t>1. Count off by 4’s</a:t>
            </a:r>
          </a:p>
          <a:p>
            <a:r>
              <a:rPr lang="en-US" dirty="0" smtClean="0"/>
              <a:t>2. Individually, write brief notes on a plot of your life that is your narrative number: 1. Tragedy, 2.  Comedy, 3. Romance-Adventure, &amp; 4. Irony. </a:t>
            </a:r>
          </a:p>
          <a:p>
            <a:r>
              <a:rPr lang="en-US" dirty="0" smtClean="0"/>
              <a:t>3. Pick a new plot (another of the 4 types), and re-narrate same events &amp; characters into a new narrative-plot. Write down a few notes, and put your notes away. USE CONVERSATIONAL INTERVIEWING &amp; ACTIVE LISTENING, NOTE QUESTIONING; </a:t>
            </a:r>
            <a:r>
              <a:rPr lang="en-US" b="1" dirty="0" smtClean="0">
                <a:solidFill>
                  <a:srgbClr val="800000"/>
                </a:solidFill>
              </a:rPr>
              <a:t>In CONVERSATIONAL INTERVIEWING there is mutual sharing back and forth rather than one way interrogation. </a:t>
            </a:r>
            <a:endParaRPr lang="en-US" dirty="0" smtClean="0"/>
          </a:p>
          <a:p>
            <a:r>
              <a:rPr lang="en-US" dirty="0" smtClean="0">
                <a:solidFill>
                  <a:srgbClr val="800000"/>
                </a:solidFill>
              </a:rPr>
              <a:t>4. Find a partner and do CONVERSATIONAL INTERVIEWING with each other</a:t>
            </a:r>
            <a:r>
              <a:rPr lang="en-US" sz="1400" b="1" dirty="0" smtClean="0">
                <a:solidFill>
                  <a:srgbClr val="800000"/>
                </a:solidFill>
              </a:rPr>
              <a:t>. </a:t>
            </a:r>
          </a:p>
          <a:p>
            <a:endParaRPr lang="en-US" dirty="0"/>
          </a:p>
        </p:txBody>
      </p:sp>
      <p:sp>
        <p:nvSpPr>
          <p:cNvPr id="4" name="Slide Number Placeholder 3"/>
          <p:cNvSpPr>
            <a:spLocks noGrp="1"/>
          </p:cNvSpPr>
          <p:nvPr>
            <p:ph type="sldNum" sz="quarter" idx="10"/>
          </p:nvPr>
        </p:nvSpPr>
        <p:spPr/>
        <p:txBody>
          <a:bodyPr/>
          <a:lstStyle/>
          <a:p>
            <a:fld id="{C94A9DC2-25B1-ED49-BF3F-9E95504A2C49}" type="slidenum">
              <a:rPr lang="en-US" smtClean="0"/>
              <a:t>23</a:t>
            </a:fld>
            <a:endParaRPr lang="en-US" dirty="0"/>
          </a:p>
        </p:txBody>
      </p:sp>
    </p:spTree>
    <p:extLst>
      <p:ext uri="{BB962C8B-B14F-4D97-AF65-F5344CB8AC3E}">
        <p14:creationId xmlns:p14="http://schemas.microsoft.com/office/powerpoint/2010/main" val="1532856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 capturing attention, and getting it back when it moves away</a:t>
            </a:r>
          </a:p>
          <a:p>
            <a:r>
              <a:rPr lang="en-US" dirty="0" smtClean="0"/>
              <a:t>Find pulse of audience, then hold it</a:t>
            </a:r>
          </a:p>
          <a:p>
            <a:r>
              <a:rPr lang="en-US" dirty="0" smtClean="0"/>
              <a:t>Prepare the future in advance</a:t>
            </a:r>
          </a:p>
          <a:p>
            <a:r>
              <a:rPr lang="en-US" dirty="0" smtClean="0"/>
              <a:t>Bring new future into being that changes everything before</a:t>
            </a:r>
          </a:p>
          <a:p>
            <a:endParaRPr lang="en-US" dirty="0"/>
          </a:p>
        </p:txBody>
      </p:sp>
      <p:sp>
        <p:nvSpPr>
          <p:cNvPr id="4" name="Slide Number Placeholder 3"/>
          <p:cNvSpPr>
            <a:spLocks noGrp="1"/>
          </p:cNvSpPr>
          <p:nvPr>
            <p:ph type="sldNum" sz="quarter" idx="10"/>
          </p:nvPr>
        </p:nvSpPr>
        <p:spPr/>
        <p:txBody>
          <a:bodyPr/>
          <a:lstStyle/>
          <a:p>
            <a:fld id="{C94A9DC2-25B1-ED49-BF3F-9E95504A2C49}" type="slidenum">
              <a:rPr lang="en-US" smtClean="0"/>
              <a:t>29</a:t>
            </a:fld>
            <a:endParaRPr lang="en-US" dirty="0"/>
          </a:p>
        </p:txBody>
      </p:sp>
    </p:spTree>
    <p:extLst>
      <p:ext uri="{BB962C8B-B14F-4D97-AF65-F5344CB8AC3E}">
        <p14:creationId xmlns:p14="http://schemas.microsoft.com/office/powerpoint/2010/main" val="304691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B70E0A3-6172-0047-B0D9-0B331CFBC906}" type="datetime1">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C5BEBE2C-4D0C-554D-9E95-AA89CCAF2873}" type="datetime1">
              <a:rPr lang="en-US" smtClean="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559A907E-FA37-914C-A21D-9F54E04AC67A}" type="datetime1">
              <a:rPr lang="en-US" smtClean="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2B239C34-C8ED-D148-9059-6096F2F3E4BC}" type="datetime1">
              <a:rPr lang="en-US" smtClean="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86B6494A-A709-FC4B-A10C-F0396ACCE669}" type="datetime1">
              <a:rPr lang="en-US" smtClean="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F9F255E5-5006-6248-B665-DA4BACE4CAF2}" type="datetime1">
              <a:rPr lang="en-US" smtClean="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D26D123-7758-AD47-81BB-D62456F68D48}" type="datetime1">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30EFD4F-951C-1544-AFCA-18F8004EDC4E}" type="datetime1">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8950032-3EBF-F44C-9D69-BCC046088585}" type="datetime1">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FC6303D-0A21-6842-8E61-1F1FC6638700}" type="datetime1">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1441C-086C-794C-A35B-25066171444E}" type="datetime1">
              <a:rPr lang="en-US" smtClean="0"/>
              <a:t>5/12/18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3BD7FBA-EDA9-7343-898D-1F7901F4D7EA}" type="datetime1">
              <a:rPr lang="en-US" smtClean="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F9FED8F-CE57-8049-A9FD-E90222AC377A}" type="datetime1">
              <a:rPr lang="en-US" smtClean="0"/>
              <a:t>5/12/18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dirty="0"/>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D2AA320-5641-4149-A886-DE3C348ADA31}" type="datetime1">
              <a:rPr lang="en-US" smtClean="0"/>
              <a:t>5/12/18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42C4C-8B55-7648-8AD7-C4C0C16D825E}" type="datetime1">
              <a:rPr lang="en-US" smtClean="0"/>
              <a:t>5/12/18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4ABEF-73FF-A64B-9E38-D410003861D0}" type="datetime1">
              <a:rPr lang="en-US" smtClean="0"/>
              <a:t>5/12/18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dirty="0"/>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dirty="0"/>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828F6279-4E76-2E4A-813C-BF59BB26FD11}" type="datetime1">
              <a:rPr lang="en-US" smtClean="0"/>
              <a:t>5/12/18</a:t>
            </a:fld>
            <a:endParaRPr lang="en-US" dirty="0"/>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vbHCAn4jto" TargetMode="Externa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therumpus.net/2016/03/there-is-no-such-thing-as-a-true-story/" TargetMode="External"/><Relationship Id="rId3" Type="http://schemas.openxmlformats.org/officeDocument/2006/relationships/hyperlink" Target="https://www.ted.com/talks/chimamanda_adichie_the_danger_of_a_single_story"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Zj0zXqtxIao" TargetMode="Externa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oldfriendsindustries.com/?page_id=96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hyperlink" Target="https://it.wikipedia.org/wiki/Museo_di_Castelvecchio" TargetMode="External"/><Relationship Id="rId5" Type="http://schemas.openxmlformats.org/officeDocument/2006/relationships/hyperlink" Target="https://it.wikipedia.org/wiki/Verona" TargetMode="External"/><Relationship Id="rId1" Type="http://schemas.openxmlformats.org/officeDocument/2006/relationships/slideLayout" Target="../slideLayouts/slideLayout2.xml"/><Relationship Id="rId2" Type="http://schemas.openxmlformats.org/officeDocument/2006/relationships/hyperlink" Target="https://it.wikipedia.org/wiki/Giovan_Francesco_Caroto"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avidboje.com/Aalborg" TargetMode="Externa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www.youtube.com/watch?v=TrJJ6ncp1fc"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0586"/>
          </a:xfrm>
          <a:prstGeom prst="rect">
            <a:avLst/>
          </a:prstGeom>
        </p:spPr>
      </p:pic>
      <p:sp>
        <p:nvSpPr>
          <p:cNvPr id="2" name="Title 1"/>
          <p:cNvSpPr>
            <a:spLocks noGrp="1"/>
          </p:cNvSpPr>
          <p:nvPr>
            <p:ph type="ctrTitle"/>
          </p:nvPr>
        </p:nvSpPr>
        <p:spPr>
          <a:xfrm>
            <a:off x="571499" y="512298"/>
            <a:ext cx="8440197" cy="969287"/>
          </a:xfrm>
        </p:spPr>
        <p:txBody>
          <a:bodyPr/>
          <a:lstStyle/>
          <a:p>
            <a:r>
              <a:rPr lang="en-US" b="1" dirty="0" smtClean="0">
                <a:solidFill>
                  <a:schemeClr val="bg1">
                    <a:lumMod val="20000"/>
                    <a:lumOff val="80000"/>
                  </a:schemeClr>
                </a:solidFill>
              </a:rPr>
              <a:t>What is True Storytelling?</a:t>
            </a:r>
            <a:endParaRPr lang="en-US" b="1" dirty="0">
              <a:solidFill>
                <a:schemeClr val="bg1">
                  <a:lumMod val="20000"/>
                  <a:lumOff val="80000"/>
                </a:schemeClr>
              </a:solidFill>
            </a:endParaRPr>
          </a:p>
        </p:txBody>
      </p:sp>
      <p:sp>
        <p:nvSpPr>
          <p:cNvPr id="3" name="Subtitle 2"/>
          <p:cNvSpPr>
            <a:spLocks noGrp="1"/>
          </p:cNvSpPr>
          <p:nvPr>
            <p:ph type="subTitle" idx="1"/>
          </p:nvPr>
        </p:nvSpPr>
        <p:spPr>
          <a:xfrm>
            <a:off x="3747184" y="4551667"/>
            <a:ext cx="5264512" cy="1888398"/>
          </a:xfrm>
        </p:spPr>
        <p:txBody>
          <a:bodyPr>
            <a:normAutofit fontScale="47500" lnSpcReduction="20000"/>
          </a:bodyPr>
          <a:lstStyle/>
          <a:p>
            <a:r>
              <a:rPr lang="en-US" sz="4400" b="1" dirty="0" smtClean="0">
                <a:solidFill>
                  <a:srgbClr val="FBF4E1"/>
                </a:solidFill>
              </a:rPr>
              <a:t>David M. Boje</a:t>
            </a:r>
          </a:p>
          <a:p>
            <a:r>
              <a:rPr lang="en-US" sz="4400" b="1" dirty="0" smtClean="0">
                <a:solidFill>
                  <a:srgbClr val="FBF4E1"/>
                </a:solidFill>
              </a:rPr>
              <a:t>Part 3: The Activist Antenarrative for TRUE STORYTELLING CONSULTATION, May 8 2018 presentation to conference “</a:t>
            </a:r>
            <a:r>
              <a:rPr lang="en-US" sz="4400" b="1" dirty="0">
                <a:solidFill>
                  <a:srgbClr val="FBF4E1"/>
                </a:solidFill>
              </a:rPr>
              <a:t>A Discourse Activist Perspective on Organizational </a:t>
            </a:r>
            <a:r>
              <a:rPr lang="en-US" sz="4400" b="1" dirty="0" smtClean="0">
                <a:solidFill>
                  <a:srgbClr val="FBF4E1"/>
                </a:solidFill>
              </a:rPr>
              <a:t>Storytelling” at Aalborg University </a:t>
            </a:r>
            <a:endParaRPr lang="en-US" sz="4400" b="1" dirty="0">
              <a:solidFill>
                <a:srgbClr val="FBF4E1"/>
              </a:solidFill>
            </a:endParaRPr>
          </a:p>
        </p:txBody>
      </p:sp>
    </p:spTree>
    <p:extLst>
      <p:ext uri="{BB962C8B-B14F-4D97-AF65-F5344CB8AC3E}">
        <p14:creationId xmlns:p14="http://schemas.microsoft.com/office/powerpoint/2010/main" val="4716592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sz="2800" b="1" dirty="0" smtClean="0"/>
              <a:t>Principle 2: </a:t>
            </a:r>
            <a:r>
              <a:rPr lang="en-US" sz="3600" b="1" dirty="0"/>
              <a:t>True storytelling makes spaces respecting the stories already there</a:t>
            </a:r>
            <a:endParaRPr lang="en-US" sz="2800" b="1" dirty="0"/>
          </a:p>
        </p:txBody>
      </p:sp>
      <p:sp>
        <p:nvSpPr>
          <p:cNvPr id="4" name="Content Placeholder 3"/>
          <p:cNvSpPr>
            <a:spLocks noGrp="1"/>
          </p:cNvSpPr>
          <p:nvPr>
            <p:ph idx="1"/>
          </p:nvPr>
        </p:nvSpPr>
        <p:spPr>
          <a:xfrm>
            <a:off x="0" y="1905000"/>
            <a:ext cx="9144000" cy="4953000"/>
          </a:xfrm>
        </p:spPr>
        <p:txBody>
          <a:bodyPr>
            <a:normAutofit/>
          </a:bodyPr>
          <a:lstStyle/>
          <a:p>
            <a:pPr>
              <a:buAutoNum type="arabicPeriod"/>
            </a:pPr>
            <a:r>
              <a:rPr lang="en-US" dirty="0" smtClean="0"/>
              <a:t>How can you take a BUS TOUR to visit spaces to listen to others’ storytelling before imposing your own strategy (power-over)? </a:t>
            </a:r>
          </a:p>
          <a:p>
            <a:pPr>
              <a:buAutoNum type="arabicPeriod"/>
            </a:pPr>
            <a:r>
              <a:rPr lang="en-US" dirty="0" smtClean="0"/>
              <a:t>Before a new initiative, how can you make spaces for stories already there? (power-with)</a:t>
            </a:r>
          </a:p>
          <a:p>
            <a:pPr>
              <a:buAutoNum type="arabicPeriod"/>
            </a:pPr>
            <a:r>
              <a:rPr lang="en-US" dirty="0" smtClean="0"/>
              <a:t>How can you make space for how Mother Earth is telling her story? (how is Mother Earth telling; are we listening?)</a:t>
            </a:r>
          </a:p>
          <a:p>
            <a:pPr>
              <a:buAutoNum type="arabicPeriod"/>
            </a:pPr>
            <a:r>
              <a:rPr lang="en-US" dirty="0" smtClean="0"/>
              <a:t>Walter Benjamin (1928) walks through the spaces of a city in order to develop intuitive understanding of signs of </a:t>
            </a:r>
            <a:r>
              <a:rPr lang="en-US" b="1" dirty="0" smtClean="0"/>
              <a:t>what is Becoming  </a:t>
            </a:r>
            <a:r>
              <a:rPr lang="en-US" dirty="0" smtClean="0"/>
              <a:t>(this is antenarrative method to assess future arriving).</a:t>
            </a:r>
            <a:endParaRPr lang="en-US" b="1" dirty="0" smtClean="0"/>
          </a:p>
          <a:p>
            <a:pPr>
              <a:buAutoNum type="arabicPeriod"/>
            </a:pPr>
            <a:endParaRPr lang="en-US" dirty="0"/>
          </a:p>
        </p:txBody>
      </p:sp>
      <p:sp>
        <p:nvSpPr>
          <p:cNvPr id="3" name="Slide Number Placeholder 2"/>
          <p:cNvSpPr>
            <a:spLocks noGrp="1"/>
          </p:cNvSpPr>
          <p:nvPr>
            <p:ph type="sldNum" sz="quarter" idx="12"/>
          </p:nvPr>
        </p:nvSpPr>
        <p:spPr/>
        <p:txBody>
          <a:bodyPr/>
          <a:lstStyle/>
          <a:p>
            <a:fld id="{D739C4FB-7D33-419B-8833-D1372BFD11C8}" type="slidenum">
              <a:rPr lang="en-US" smtClean="0"/>
              <a:t>10</a:t>
            </a:fld>
            <a:endParaRPr lang="en-US" dirty="0"/>
          </a:p>
        </p:txBody>
      </p:sp>
    </p:spTree>
    <p:extLst>
      <p:ext uri="{BB962C8B-B14F-4D97-AF65-F5344CB8AC3E}">
        <p14:creationId xmlns:p14="http://schemas.microsoft.com/office/powerpoint/2010/main" val="28591564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Storytelling Leader</a:t>
            </a:r>
            <a:endParaRPr lang="en-US" dirty="0"/>
          </a:p>
        </p:txBody>
      </p:sp>
      <p:sp>
        <p:nvSpPr>
          <p:cNvPr id="3" name="Content Placeholder 2"/>
          <p:cNvSpPr>
            <a:spLocks noGrp="1"/>
          </p:cNvSpPr>
          <p:nvPr>
            <p:ph idx="1"/>
          </p:nvPr>
        </p:nvSpPr>
        <p:spPr>
          <a:xfrm>
            <a:off x="282198" y="1904999"/>
            <a:ext cx="8290302" cy="4774641"/>
          </a:xfrm>
        </p:spPr>
        <p:txBody>
          <a:bodyPr>
            <a:normAutofit/>
          </a:bodyPr>
          <a:lstStyle/>
          <a:p>
            <a:pPr marL="0" indent="0">
              <a:buNone/>
            </a:pPr>
            <a:r>
              <a:rPr lang="en-US" sz="4000" dirty="0" smtClean="0"/>
              <a:t>True storytelling leadership means change form the ‘strong leader’ assumption that other people don’t know anything and like lemmings have to be led. </a:t>
            </a:r>
          </a:p>
          <a:p>
            <a:pPr marL="0" indent="0">
              <a:buNone/>
            </a:pPr>
            <a:r>
              <a:rPr lang="en-US" sz="4000" dirty="0" smtClean="0"/>
              <a:t>How could you, as leaders, support other’s way of life? - Maiken</a:t>
            </a:r>
            <a:endParaRPr lang="en-US" sz="4000" dirty="0"/>
          </a:p>
        </p:txBody>
      </p:sp>
      <p:sp>
        <p:nvSpPr>
          <p:cNvPr id="4" name="Slide Number Placeholder 3"/>
          <p:cNvSpPr>
            <a:spLocks noGrp="1"/>
          </p:cNvSpPr>
          <p:nvPr>
            <p:ph type="sldNum" sz="quarter" idx="12"/>
          </p:nvPr>
        </p:nvSpPr>
        <p:spPr/>
        <p:txBody>
          <a:bodyPr/>
          <a:lstStyle/>
          <a:p>
            <a:fld id="{D739C4FB-7D33-419B-8833-D1372BFD11C8}" type="slidenum">
              <a:rPr lang="en-US" smtClean="0"/>
              <a:t>11</a:t>
            </a:fld>
            <a:endParaRPr lang="en-US" dirty="0"/>
          </a:p>
        </p:txBody>
      </p:sp>
    </p:spTree>
    <p:extLst>
      <p:ext uri="{BB962C8B-B14F-4D97-AF65-F5344CB8AC3E}">
        <p14:creationId xmlns:p14="http://schemas.microsoft.com/office/powerpoint/2010/main" val="242175799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Principle 2</a:t>
            </a:r>
            <a:endParaRPr lang="en-US" dirty="0"/>
          </a:p>
        </p:txBody>
      </p:sp>
      <p:sp>
        <p:nvSpPr>
          <p:cNvPr id="3" name="Content Placeholder 2"/>
          <p:cNvSpPr>
            <a:spLocks noGrp="1"/>
          </p:cNvSpPr>
          <p:nvPr>
            <p:ph idx="1"/>
          </p:nvPr>
        </p:nvSpPr>
        <p:spPr>
          <a:xfrm>
            <a:off x="257045" y="1905000"/>
            <a:ext cx="8886955" cy="4953000"/>
          </a:xfrm>
        </p:spPr>
        <p:txBody>
          <a:bodyPr>
            <a:normAutofit/>
          </a:bodyPr>
          <a:lstStyle/>
          <a:p>
            <a:pPr marL="0" indent="0">
              <a:buNone/>
            </a:pPr>
            <a:r>
              <a:rPr lang="en-US" dirty="0" smtClean="0"/>
              <a:t>Practice in pairs using </a:t>
            </a:r>
            <a:r>
              <a:rPr lang="en-US" b="1" dirty="0"/>
              <a:t>Principle 2: True storytelling makes spaces respecting the stories already there</a:t>
            </a:r>
            <a:endParaRPr lang="en-US" b="1" dirty="0" smtClean="0">
              <a:sym typeface="Wingdings"/>
            </a:endParaRPr>
          </a:p>
          <a:p>
            <a:pPr marL="0" indent="0">
              <a:buNone/>
            </a:pPr>
            <a:r>
              <a:rPr lang="en-US" dirty="0" smtClean="0"/>
              <a:t>How to develop together-telling to develop your own  true storytelling initiative? </a:t>
            </a:r>
          </a:p>
          <a:p>
            <a:pPr marL="0" indent="0">
              <a:buNone/>
            </a:pPr>
            <a:r>
              <a:rPr lang="en-US" dirty="0" smtClean="0"/>
              <a:t>Talk to all kinds of people from many walks of life?</a:t>
            </a:r>
          </a:p>
          <a:p>
            <a:pPr marL="0" indent="0">
              <a:buNone/>
            </a:pPr>
            <a:r>
              <a:rPr lang="en-US" dirty="0" smtClean="0"/>
              <a:t>How can you be caring in advance to develop together-telling of your initiative?</a:t>
            </a:r>
          </a:p>
          <a:p>
            <a:pPr marL="0" indent="0">
              <a:buNone/>
            </a:pPr>
            <a:r>
              <a:rPr lang="en-US" dirty="0" smtClean="0"/>
              <a:t>Where are the material-discursive spaces of True Storytelling? CAN YOU TAKE A TOUR OF THEM?</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12</a:t>
            </a:fld>
            <a:endParaRPr lang="en-US" dirty="0"/>
          </a:p>
        </p:txBody>
      </p:sp>
    </p:spTree>
    <p:extLst>
      <p:ext uri="{BB962C8B-B14F-4D97-AF65-F5344CB8AC3E}">
        <p14:creationId xmlns:p14="http://schemas.microsoft.com/office/powerpoint/2010/main" val="4641695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572500" cy="980174"/>
          </a:xfrm>
        </p:spPr>
        <p:txBody>
          <a:bodyPr/>
          <a:lstStyle/>
          <a:p>
            <a:r>
              <a:rPr lang="en-US" sz="3200" b="1" dirty="0" smtClean="0"/>
              <a:t>Debrief Principle 2</a:t>
            </a:r>
            <a:br>
              <a:rPr lang="en-US" sz="3200" b="1" dirty="0" smtClean="0"/>
            </a:br>
            <a:r>
              <a:rPr lang="en-US" sz="3200" b="1" dirty="0"/>
              <a:t>True storytelling makes spaces respecting the stories already there</a:t>
            </a:r>
          </a:p>
        </p:txBody>
      </p:sp>
      <p:sp>
        <p:nvSpPr>
          <p:cNvPr id="3" name="Content Placeholder 2"/>
          <p:cNvSpPr>
            <a:spLocks noGrp="1"/>
          </p:cNvSpPr>
          <p:nvPr>
            <p:ph sz="half" idx="1"/>
          </p:nvPr>
        </p:nvSpPr>
        <p:spPr/>
        <p:txBody>
          <a:bodyPr/>
          <a:lstStyle/>
          <a:p>
            <a:pPr marL="0" indent="0">
              <a:buNone/>
            </a:pPr>
            <a:r>
              <a:rPr lang="en-US" dirty="0" smtClean="0"/>
              <a:t>LIST 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	</a:t>
            </a:r>
            <a:endParaRPr lang="en-US" dirty="0"/>
          </a:p>
        </p:txBody>
      </p:sp>
      <p:sp>
        <p:nvSpPr>
          <p:cNvPr id="4" name="Content Placeholder 3"/>
          <p:cNvSpPr>
            <a:spLocks noGrp="1"/>
          </p:cNvSpPr>
          <p:nvPr>
            <p:ph sz="half" idx="2"/>
          </p:nvPr>
        </p:nvSpPr>
        <p:spPr>
          <a:xfrm>
            <a:off x="4648200" y="1673352"/>
            <a:ext cx="4241800" cy="4718304"/>
          </a:xfrm>
        </p:spPr>
        <p:txBody>
          <a:bodyPr/>
          <a:lstStyle/>
          <a:p>
            <a:pPr marL="0" indent="0">
              <a:buNone/>
            </a:pPr>
            <a:r>
              <a:rPr lang="en-US" dirty="0" smtClean="0"/>
              <a:t>LIST DISADVANTAGES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13</a:t>
            </a:fld>
            <a:endParaRPr lang="en-US" dirty="0"/>
          </a:p>
        </p:txBody>
      </p:sp>
    </p:spTree>
    <p:extLst>
      <p:ext uri="{BB962C8B-B14F-4D97-AF65-F5344CB8AC3E}">
        <p14:creationId xmlns:p14="http://schemas.microsoft.com/office/powerpoint/2010/main" val="292110727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1343011"/>
          </a:xfrm>
        </p:spPr>
        <p:txBody>
          <a:bodyPr/>
          <a:lstStyle/>
          <a:p>
            <a:r>
              <a:rPr lang="en-US" sz="3200" dirty="0" smtClean="0"/>
              <a:t>Principle 3: </a:t>
            </a:r>
            <a:r>
              <a:rPr lang="en-US" sz="3200" b="1" dirty="0" smtClean="0"/>
              <a:t>You </a:t>
            </a:r>
            <a:r>
              <a:rPr lang="en-US" sz="3200" b="1" dirty="0"/>
              <a:t>must create stories with a clear plot creating direction and help people </a:t>
            </a:r>
            <a:r>
              <a:rPr lang="en-US" sz="3200" b="1" dirty="0" smtClean="0"/>
              <a:t>prioritize</a:t>
            </a:r>
            <a:r>
              <a:rPr lang="en-US" sz="3200" b="1" dirty="0"/>
              <a:t/>
            </a:r>
            <a:br>
              <a:rPr lang="en-US" sz="3200" b="1" dirty="0"/>
            </a:br>
            <a:endParaRPr lang="en-US" sz="3200" dirty="0"/>
          </a:p>
        </p:txBody>
      </p:sp>
      <p:sp>
        <p:nvSpPr>
          <p:cNvPr id="3" name="Content Placeholder 2"/>
          <p:cNvSpPr>
            <a:spLocks noGrp="1"/>
          </p:cNvSpPr>
          <p:nvPr>
            <p:ph idx="1"/>
          </p:nvPr>
        </p:nvSpPr>
        <p:spPr>
          <a:xfrm>
            <a:off x="257045" y="1905000"/>
            <a:ext cx="8603449" cy="4618878"/>
          </a:xfrm>
        </p:spPr>
        <p:txBody>
          <a:bodyPr>
            <a:normAutofit/>
          </a:bodyPr>
          <a:lstStyle/>
          <a:p>
            <a:pPr lvl="0">
              <a:buFont typeface="+mj-lt"/>
              <a:buAutoNum type="arabicPeriod"/>
            </a:pPr>
            <a:r>
              <a:rPr lang="en-US" b="1" dirty="0"/>
              <a:t>What is the  STADUM (plot, theme, etc.) of the </a:t>
            </a:r>
            <a:r>
              <a:rPr lang="en-US" b="1" dirty="0" smtClean="0"/>
              <a:t>‘true </a:t>
            </a:r>
            <a:r>
              <a:rPr lang="en-US" b="1" dirty="0"/>
              <a:t>s</a:t>
            </a:r>
            <a:r>
              <a:rPr lang="en-US" b="1" dirty="0" smtClean="0"/>
              <a:t>torytelling</a:t>
            </a:r>
            <a:r>
              <a:rPr lang="en-US" b="1" dirty="0"/>
              <a:t>’?</a:t>
            </a:r>
            <a:endParaRPr lang="en-US" dirty="0"/>
          </a:p>
          <a:p>
            <a:pPr lvl="0">
              <a:buFont typeface="+mj-lt"/>
              <a:buAutoNum type="arabicPeriod"/>
            </a:pPr>
            <a:r>
              <a:rPr lang="en-US" b="1" dirty="0"/>
              <a:t>What is the PUNCTUM that moves </a:t>
            </a:r>
            <a:r>
              <a:rPr lang="en-US" b="1" dirty="0" smtClean="0"/>
              <a:t>the ‘true’ storytelling </a:t>
            </a:r>
            <a:r>
              <a:rPr lang="en-US" b="1" dirty="0"/>
              <a:t>into it twist, surprise direction?</a:t>
            </a:r>
            <a:endParaRPr lang="en-US" dirty="0"/>
          </a:p>
          <a:p>
            <a:pPr lvl="0">
              <a:buFont typeface="+mj-lt"/>
              <a:buAutoNum type="arabicPeriod"/>
            </a:pPr>
            <a:r>
              <a:rPr lang="en-US" b="1" dirty="0"/>
              <a:t>What was so well hidden that the actor herself was unaware or unconscious of </a:t>
            </a:r>
            <a:r>
              <a:rPr lang="en-US" b="1" dirty="0" smtClean="0"/>
              <a:t>it?</a:t>
            </a:r>
          </a:p>
          <a:p>
            <a:pPr lvl="0">
              <a:buFont typeface="+mj-lt"/>
              <a:buAutoNum type="arabicPeriod"/>
            </a:pPr>
            <a:r>
              <a:rPr lang="en-US" b="1" dirty="0" smtClean="0"/>
              <a:t>A PLOT has a WHY in it. “The king died, and then the queen died” is STORY without PLOT; The king died, and then the queen died of grief </a:t>
            </a:r>
            <a:r>
              <a:rPr lang="en-US" b="1" dirty="0" smtClean="0">
                <a:sym typeface="Wingdings"/>
              </a:rPr>
              <a:t> is a PLOT that tells WHY? </a:t>
            </a:r>
            <a:r>
              <a:rPr lang="en-US" sz="1900" b="1" dirty="0" smtClean="0">
                <a:sym typeface="Wingdings"/>
              </a:rPr>
              <a:t>(E M Forster, Aspects of the Novel).</a:t>
            </a:r>
            <a:endParaRPr lang="en-US" sz="1900" dirty="0"/>
          </a:p>
        </p:txBody>
      </p:sp>
      <p:sp>
        <p:nvSpPr>
          <p:cNvPr id="4" name="Slide Number Placeholder 3"/>
          <p:cNvSpPr>
            <a:spLocks noGrp="1"/>
          </p:cNvSpPr>
          <p:nvPr>
            <p:ph type="sldNum" sz="quarter" idx="12"/>
          </p:nvPr>
        </p:nvSpPr>
        <p:spPr/>
        <p:txBody>
          <a:bodyPr/>
          <a:lstStyle/>
          <a:p>
            <a:fld id="{D739C4FB-7D33-419B-8833-D1372BFD11C8}" type="slidenum">
              <a:rPr lang="en-US" smtClean="0"/>
              <a:t>14</a:t>
            </a:fld>
            <a:endParaRPr lang="en-US" dirty="0"/>
          </a:p>
        </p:txBody>
      </p:sp>
    </p:spTree>
    <p:extLst>
      <p:ext uri="{BB962C8B-B14F-4D97-AF65-F5344CB8AC3E}">
        <p14:creationId xmlns:p14="http://schemas.microsoft.com/office/powerpoint/2010/main" val="374767620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267420"/>
          </a:xfrm>
        </p:spPr>
        <p:txBody>
          <a:bodyPr/>
          <a:lstStyle/>
          <a:p>
            <a:r>
              <a:rPr lang="en-US" sz="3200" b="1" dirty="0" smtClean="0"/>
              <a:t>Principle 3 of True Storytelling: You </a:t>
            </a:r>
            <a:r>
              <a:rPr lang="en-US" sz="3200" b="1" dirty="0"/>
              <a:t>must create stories with a clear plot creating direction and help people prioritize.</a:t>
            </a:r>
            <a:br>
              <a:rPr lang="en-US" sz="3200" b="1" dirty="0"/>
            </a:br>
            <a:endParaRPr lang="en-US" sz="3200" b="1" dirty="0"/>
          </a:p>
        </p:txBody>
      </p:sp>
      <p:sp>
        <p:nvSpPr>
          <p:cNvPr id="4" name="Content Placeholder 3"/>
          <p:cNvSpPr>
            <a:spLocks noGrp="1"/>
          </p:cNvSpPr>
          <p:nvPr>
            <p:ph idx="1"/>
          </p:nvPr>
        </p:nvSpPr>
        <p:spPr>
          <a:xfrm>
            <a:off x="241925" y="1905000"/>
            <a:ext cx="8902075" cy="1723371"/>
          </a:xfrm>
        </p:spPr>
        <p:txBody>
          <a:bodyPr>
            <a:normAutofit lnSpcReduction="10000"/>
          </a:bodyPr>
          <a:lstStyle/>
          <a:p>
            <a:pPr marL="0" lvl="2" indent="0">
              <a:spcAft>
                <a:spcPts val="2000"/>
              </a:spcAft>
              <a:buNone/>
            </a:pPr>
            <a:r>
              <a:rPr lang="en-US" sz="3200" b="1" dirty="0">
                <a:latin typeface="Times" pitchFamily="80" charset="0"/>
                <a:ea typeface="ＭＳ Ｐゴシック" pitchFamily="34" charset="-128"/>
              </a:rPr>
              <a:t>Narrative requires story to be “… a whole … a whole is that which has </a:t>
            </a:r>
            <a:r>
              <a:rPr lang="en-US" sz="3200" b="1" dirty="0">
                <a:latin typeface="Arial Black"/>
                <a:ea typeface="ＭＳ Ｐゴシック" pitchFamily="34" charset="-128"/>
                <a:cs typeface="Arial Black"/>
              </a:rPr>
              <a:t>beginning, middle, and end</a:t>
            </a:r>
            <a:r>
              <a:rPr lang="en-US" sz="3200" b="1" dirty="0" smtClean="0">
                <a:latin typeface="Times" pitchFamily="80" charset="0"/>
                <a:ea typeface="ＭＳ Ｐゴシック" pitchFamily="34" charset="-128"/>
              </a:rPr>
              <a:t>” + WHY? </a:t>
            </a:r>
            <a:r>
              <a:rPr lang="en-US" dirty="0">
                <a:latin typeface="Times" pitchFamily="80" charset="0"/>
                <a:ea typeface="ＭＳ Ｐゴシック" pitchFamily="34" charset="-128"/>
              </a:rPr>
              <a:t>(Aristotle, 350 BCE: 1450b: 25, p. 233).</a:t>
            </a:r>
            <a:endParaRPr lang="en-US" i="1" dirty="0">
              <a:latin typeface="Times" pitchFamily="80" charset="0"/>
              <a:ea typeface="ＭＳ Ｐゴシック" pitchFamily="34" charset="-128"/>
            </a:endParaRPr>
          </a:p>
          <a:p>
            <a:pPr marL="0" indent="0">
              <a:buNone/>
            </a:pPr>
            <a:endParaRPr lang="en-US" dirty="0"/>
          </a:p>
        </p:txBody>
      </p:sp>
      <p:sp>
        <p:nvSpPr>
          <p:cNvPr id="3" name="Slide Number Placeholder 2"/>
          <p:cNvSpPr>
            <a:spLocks noGrp="1"/>
          </p:cNvSpPr>
          <p:nvPr>
            <p:ph type="sldNum" sz="quarter" idx="12"/>
          </p:nvPr>
        </p:nvSpPr>
        <p:spPr/>
        <p:txBody>
          <a:bodyPr/>
          <a:lstStyle/>
          <a:p>
            <a:fld id="{D739C4FB-7D33-419B-8833-D1372BFD11C8}" type="slidenum">
              <a:rPr lang="en-US" smtClean="0"/>
              <a:t>15</a:t>
            </a:fld>
            <a:endParaRPr lang="en-US" dirty="0"/>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6738" y="4505854"/>
            <a:ext cx="8120062" cy="2352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32" y="3515254"/>
            <a:ext cx="22193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517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753401"/>
          </a:xfrm>
        </p:spPr>
        <p:txBody>
          <a:bodyPr/>
          <a:lstStyle/>
          <a:p>
            <a:r>
              <a:rPr lang="en-US" dirty="0" smtClean="0"/>
              <a:t>Punctum </a:t>
            </a:r>
            <a:r>
              <a:rPr lang="en-US" sz="3200" dirty="0" smtClean="0">
                <a:hlinkClick r:id="rId2"/>
              </a:rPr>
              <a:t>YouTube</a:t>
            </a:r>
            <a:endParaRPr lang="en-US" sz="3200" dirty="0"/>
          </a:p>
        </p:txBody>
      </p:sp>
      <p:sp>
        <p:nvSpPr>
          <p:cNvPr id="4" name="Slide Number Placeholder 3"/>
          <p:cNvSpPr>
            <a:spLocks noGrp="1"/>
          </p:cNvSpPr>
          <p:nvPr>
            <p:ph type="sldNum" sz="quarter" idx="12"/>
          </p:nvPr>
        </p:nvSpPr>
        <p:spPr/>
        <p:txBody>
          <a:bodyPr/>
          <a:lstStyle/>
          <a:p>
            <a:fld id="{D739C4FB-7D33-419B-8833-D1372BFD11C8}" type="slidenum">
              <a:rPr lang="en-US" smtClean="0"/>
              <a:t>16</a:t>
            </a:fld>
            <a:endParaRPr lang="en-US" dirty="0"/>
          </a:p>
        </p:txBody>
      </p:sp>
      <p:pic>
        <p:nvPicPr>
          <p:cNvPr id="5" name="Picture 4" descr="throwing flowe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1028039"/>
            <a:ext cx="7112000" cy="5270500"/>
          </a:xfrm>
          <a:prstGeom prst="rect">
            <a:avLst/>
          </a:prstGeom>
        </p:spPr>
      </p:pic>
      <p:sp>
        <p:nvSpPr>
          <p:cNvPr id="6" name="Rectangle 5"/>
          <p:cNvSpPr/>
          <p:nvPr/>
        </p:nvSpPr>
        <p:spPr>
          <a:xfrm>
            <a:off x="1736608" y="6368048"/>
            <a:ext cx="4432473" cy="369332"/>
          </a:xfrm>
          <a:prstGeom prst="rect">
            <a:avLst/>
          </a:prstGeom>
        </p:spPr>
        <p:txBody>
          <a:bodyPr wrap="square">
            <a:spAutoFit/>
          </a:bodyPr>
          <a:lstStyle/>
          <a:p>
            <a:r>
              <a:rPr lang="en-US" dirty="0" err="1"/>
              <a:t>Banksy</a:t>
            </a:r>
            <a:r>
              <a:rPr lang="en-US" dirty="0"/>
              <a:t>’ street-</a:t>
            </a:r>
            <a:r>
              <a:rPr lang="en-US" dirty="0" smtClean="0"/>
              <a:t>art YouTube</a:t>
            </a:r>
            <a:endParaRPr lang="en-US" dirty="0"/>
          </a:p>
        </p:txBody>
      </p:sp>
    </p:spTree>
    <p:extLst>
      <p:ext uri="{BB962C8B-B14F-4D97-AF65-F5344CB8AC3E}">
        <p14:creationId xmlns:p14="http://schemas.microsoft.com/office/powerpoint/2010/main" val="562402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43" y="274638"/>
            <a:ext cx="8893157" cy="1058154"/>
          </a:xfrm>
        </p:spPr>
        <p:txBody>
          <a:bodyPr/>
          <a:lstStyle/>
          <a:p>
            <a:r>
              <a:rPr lang="en-US" dirty="0" smtClean="0"/>
              <a:t>Punctum is a [re]‘grounding’</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17</a:t>
            </a:fld>
            <a:endParaRPr lang="en-US" dirty="0"/>
          </a:p>
        </p:txBody>
      </p:sp>
      <p:pic>
        <p:nvPicPr>
          <p:cNvPr id="5" name="Picture 4" descr="punctum girl frisks soldi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9927"/>
            <a:ext cx="5351178" cy="3275082"/>
          </a:xfrm>
          <a:prstGeom prst="rect">
            <a:avLst/>
          </a:prstGeom>
        </p:spPr>
      </p:pic>
      <p:sp>
        <p:nvSpPr>
          <p:cNvPr id="6" name="Rectangle 5"/>
          <p:cNvSpPr/>
          <p:nvPr/>
        </p:nvSpPr>
        <p:spPr>
          <a:xfrm>
            <a:off x="2104578" y="6339212"/>
            <a:ext cx="1890261" cy="369332"/>
          </a:xfrm>
          <a:prstGeom prst="rect">
            <a:avLst/>
          </a:prstGeom>
        </p:spPr>
        <p:txBody>
          <a:bodyPr wrap="none">
            <a:spAutoFit/>
          </a:bodyPr>
          <a:lstStyle/>
          <a:p>
            <a:r>
              <a:rPr lang="en-US" dirty="0" err="1"/>
              <a:t>Banksy</a:t>
            </a:r>
            <a:r>
              <a:rPr lang="en-US" dirty="0"/>
              <a:t>’ street-art</a:t>
            </a:r>
          </a:p>
        </p:txBody>
      </p:sp>
      <p:sp>
        <p:nvSpPr>
          <p:cNvPr id="7" name="Rectangle 6"/>
          <p:cNvSpPr/>
          <p:nvPr/>
        </p:nvSpPr>
        <p:spPr>
          <a:xfrm>
            <a:off x="5351179" y="1814896"/>
            <a:ext cx="3792821" cy="5016758"/>
          </a:xfrm>
          <a:prstGeom prst="rect">
            <a:avLst/>
          </a:prstGeom>
        </p:spPr>
        <p:txBody>
          <a:bodyPr wrap="square">
            <a:spAutoFit/>
          </a:bodyPr>
          <a:lstStyle/>
          <a:p>
            <a:r>
              <a:rPr lang="en-US" sz="2000" b="1" dirty="0" smtClean="0"/>
              <a:t>‘Existence </a:t>
            </a:r>
            <a:r>
              <a:rPr lang="en-US" sz="2000" b="1" dirty="0"/>
              <a:t>is immediate unity of being and reflection: </a:t>
            </a:r>
            <a:r>
              <a:rPr lang="en-US" sz="2000" b="1" dirty="0" smtClean="0"/>
              <a:t>hence appearance</a:t>
            </a:r>
            <a:r>
              <a:rPr lang="en-US" sz="2000" b="1" dirty="0"/>
              <a:t>: it comes from the ground, and falls to the ground.</a:t>
            </a:r>
          </a:p>
          <a:p>
            <a:endParaRPr lang="en-US" sz="2000" b="1" dirty="0"/>
          </a:p>
          <a:p>
            <a:r>
              <a:rPr lang="en-US" sz="2000" b="1" dirty="0"/>
              <a:t>In actuality this unity is explicitly put, and the two sides of the relation identified. Hence the actual </a:t>
            </a:r>
            <a:r>
              <a:rPr lang="en-US" sz="2000" b="1" dirty="0" smtClean="0"/>
              <a:t>is exempted </a:t>
            </a:r>
            <a:r>
              <a:rPr lang="en-US" sz="2000" b="1" dirty="0"/>
              <a:t>from transition, and its externality is its </a:t>
            </a:r>
            <a:r>
              <a:rPr lang="en-US" sz="2000" b="1" dirty="0" err="1"/>
              <a:t>energising</a:t>
            </a:r>
            <a:r>
              <a:rPr lang="en-US" sz="2000" b="1" dirty="0"/>
              <a:t>. In that </a:t>
            </a:r>
            <a:r>
              <a:rPr lang="en-US" sz="2000" b="1" dirty="0" err="1"/>
              <a:t>energising</a:t>
            </a:r>
            <a:r>
              <a:rPr lang="en-US" sz="2000" b="1" dirty="0"/>
              <a:t> it is reflected into itself: </a:t>
            </a:r>
            <a:r>
              <a:rPr lang="en-US" sz="2000" b="1" dirty="0" smtClean="0"/>
              <a:t>its existence </a:t>
            </a:r>
            <a:r>
              <a:rPr lang="en-US" sz="2000" b="1" dirty="0"/>
              <a:t>is only the manifestation of itself, not of </a:t>
            </a:r>
            <a:r>
              <a:rPr lang="en-US" sz="2000" b="1" dirty="0" smtClean="0"/>
              <a:t>another” (Hegel, </a:t>
            </a:r>
            <a:r>
              <a:rPr lang="en-US" sz="1600" b="1" dirty="0" smtClean="0"/>
              <a:t>Encyclopedia of the Philosophy of Science, #142</a:t>
            </a:r>
            <a:r>
              <a:rPr lang="en-US" sz="2000" b="1" dirty="0" smtClean="0"/>
              <a:t>)</a:t>
            </a:r>
            <a:endParaRPr lang="en-US" sz="2000" b="1" dirty="0"/>
          </a:p>
        </p:txBody>
      </p:sp>
    </p:spTree>
    <p:extLst>
      <p:ext uri="{BB962C8B-B14F-4D97-AF65-F5344CB8AC3E}">
        <p14:creationId xmlns:p14="http://schemas.microsoft.com/office/powerpoint/2010/main" val="2485756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647573"/>
          </a:xfrm>
        </p:spPr>
        <p:txBody>
          <a:bodyPr/>
          <a:lstStyle/>
          <a:p>
            <a:r>
              <a:rPr lang="en-US" dirty="0" smtClean="0"/>
              <a:t>Punctum</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18</a:t>
            </a:fld>
            <a:endParaRPr lang="en-US" dirty="0"/>
          </a:p>
        </p:txBody>
      </p:sp>
      <p:pic>
        <p:nvPicPr>
          <p:cNvPr id="5" name="Picture 4" descr="punctum graphitti illeg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082" y="989853"/>
            <a:ext cx="7874000" cy="5168900"/>
          </a:xfrm>
          <a:prstGeom prst="rect">
            <a:avLst/>
          </a:prstGeom>
        </p:spPr>
      </p:pic>
      <p:sp>
        <p:nvSpPr>
          <p:cNvPr id="6" name="Rectangle 5"/>
          <p:cNvSpPr/>
          <p:nvPr/>
        </p:nvSpPr>
        <p:spPr>
          <a:xfrm>
            <a:off x="1540268" y="6339212"/>
            <a:ext cx="1890261" cy="369332"/>
          </a:xfrm>
          <a:prstGeom prst="rect">
            <a:avLst/>
          </a:prstGeom>
        </p:spPr>
        <p:txBody>
          <a:bodyPr wrap="none">
            <a:spAutoFit/>
          </a:bodyPr>
          <a:lstStyle/>
          <a:p>
            <a:r>
              <a:rPr lang="en-US" dirty="0" err="1"/>
              <a:t>Banksy</a:t>
            </a:r>
            <a:r>
              <a:rPr lang="en-US" dirty="0"/>
              <a:t>’ street-art</a:t>
            </a:r>
          </a:p>
        </p:txBody>
      </p:sp>
    </p:spTree>
    <p:extLst>
      <p:ext uri="{BB962C8B-B14F-4D97-AF65-F5344CB8AC3E}">
        <p14:creationId xmlns:p14="http://schemas.microsoft.com/office/powerpoint/2010/main" val="798769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Roland Barthes</a:t>
            </a:r>
            <a:endParaRPr lang="en-US" dirty="0"/>
          </a:p>
        </p:txBody>
      </p:sp>
      <p:sp>
        <p:nvSpPr>
          <p:cNvPr id="3" name="Content Placeholder 2"/>
          <p:cNvSpPr>
            <a:spLocks noGrp="1"/>
          </p:cNvSpPr>
          <p:nvPr>
            <p:ph idx="1"/>
          </p:nvPr>
        </p:nvSpPr>
        <p:spPr>
          <a:xfrm>
            <a:off x="0" y="1905000"/>
            <a:ext cx="2872856" cy="5064497"/>
          </a:xfrm>
        </p:spPr>
        <p:txBody>
          <a:bodyPr>
            <a:normAutofit/>
          </a:bodyPr>
          <a:lstStyle/>
          <a:p>
            <a:r>
              <a:rPr lang="en-US" dirty="0" smtClean="0"/>
              <a:t>What is the PUNCTUM in the overall STADUM (plot, theme, etc.) of the ‘True Storytelling’?</a:t>
            </a:r>
          </a:p>
          <a:p>
            <a:r>
              <a:rPr lang="en-US" dirty="0" smtClean="0"/>
              <a:t>The PUNCTUM moves the story into it twist, surprise direction of WHY?.</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19</a:t>
            </a:fld>
            <a:endParaRPr lang="en-US" dirty="0"/>
          </a:p>
        </p:txBody>
      </p:sp>
      <p:pic>
        <p:nvPicPr>
          <p:cNvPr id="5" name="Picture 4"/>
          <p:cNvPicPr>
            <a:picLocks noChangeAspect="1"/>
          </p:cNvPicPr>
          <p:nvPr/>
        </p:nvPicPr>
        <p:blipFill>
          <a:blip r:embed="rId2"/>
          <a:stretch>
            <a:fillRect/>
          </a:stretch>
        </p:blipFill>
        <p:spPr>
          <a:xfrm>
            <a:off x="2872856" y="1936930"/>
            <a:ext cx="6271143" cy="4221823"/>
          </a:xfrm>
          <a:prstGeom prst="rect">
            <a:avLst/>
          </a:prstGeom>
        </p:spPr>
      </p:pic>
    </p:spTree>
    <p:extLst>
      <p:ext uri="{BB962C8B-B14F-4D97-AF65-F5344CB8AC3E}">
        <p14:creationId xmlns:p14="http://schemas.microsoft.com/office/powerpoint/2010/main" val="16445173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People say</a:t>
            </a:r>
            <a:endParaRPr lang="en-US" dirty="0"/>
          </a:p>
        </p:txBody>
      </p:sp>
      <p:sp>
        <p:nvSpPr>
          <p:cNvPr id="3" name="Content Placeholder 2"/>
          <p:cNvSpPr>
            <a:spLocks noGrp="1"/>
          </p:cNvSpPr>
          <p:nvPr>
            <p:ph idx="1"/>
          </p:nvPr>
        </p:nvSpPr>
        <p:spPr>
          <a:xfrm>
            <a:off x="329231" y="1904999"/>
            <a:ext cx="8544329" cy="4821681"/>
          </a:xfrm>
        </p:spPr>
        <p:txBody>
          <a:bodyPr>
            <a:normAutofit lnSpcReduction="10000"/>
          </a:bodyPr>
          <a:lstStyle/>
          <a:p>
            <a:r>
              <a:rPr lang="en-US" dirty="0" smtClean="0"/>
              <a:t>There is no ‘true’ storytelling because there is no singular truth, never will be. </a:t>
            </a:r>
            <a:r>
              <a:rPr lang="en-US" dirty="0" smtClean="0">
                <a:hlinkClick r:id="rId2"/>
              </a:rPr>
              <a:t>1</a:t>
            </a:r>
            <a:endParaRPr lang="en-US" dirty="0" smtClean="0"/>
          </a:p>
          <a:p>
            <a:r>
              <a:rPr lang="en-US" dirty="0" smtClean="0"/>
              <a:t>There is no ‘true’ storytelling because our lives of comprised of many overlapping stories. </a:t>
            </a:r>
            <a:r>
              <a:rPr lang="en-US" dirty="0" smtClean="0">
                <a:hlinkClick r:id="rId3"/>
              </a:rPr>
              <a:t>2</a:t>
            </a:r>
            <a:endParaRPr lang="en-US" dirty="0" smtClean="0"/>
          </a:p>
          <a:p>
            <a:r>
              <a:rPr lang="en-US" sz="3600" dirty="0" smtClean="0"/>
              <a:t>Yet, we live in the eye of the HURRICANE of change, the turbulent movements, the emergence, the path of our LIVING </a:t>
            </a:r>
            <a:r>
              <a:rPr lang="en-US" sz="3600" b="1" dirty="0" smtClean="0"/>
              <a:t>‘TRUE’ STORYTELLING</a:t>
            </a:r>
            <a:r>
              <a:rPr lang="en-US" sz="3600" dirty="0" smtClean="0"/>
              <a:t> that has an aliveness </a:t>
            </a:r>
          </a:p>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2</a:t>
            </a:fld>
            <a:endParaRPr lang="en-US" dirty="0"/>
          </a:p>
        </p:txBody>
      </p:sp>
    </p:spTree>
    <p:extLst>
      <p:ext uri="{BB962C8B-B14F-4D97-AF65-F5344CB8AC3E}">
        <p14:creationId xmlns:p14="http://schemas.microsoft.com/office/powerpoint/2010/main" val="5459662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SHOCK or PUNCTUM</a:t>
            </a:r>
            <a:endParaRPr lang="en-US" dirty="0"/>
          </a:p>
        </p:txBody>
      </p:sp>
      <p:sp>
        <p:nvSpPr>
          <p:cNvPr id="3" name="Content Placeholder 2"/>
          <p:cNvSpPr>
            <a:spLocks noGrp="1"/>
          </p:cNvSpPr>
          <p:nvPr>
            <p:ph idx="1"/>
          </p:nvPr>
        </p:nvSpPr>
        <p:spPr>
          <a:xfrm>
            <a:off x="208612" y="1557281"/>
            <a:ext cx="8621641" cy="1662899"/>
          </a:xfrm>
        </p:spPr>
        <p:txBody>
          <a:bodyPr>
            <a:normAutofit lnSpcReduction="10000"/>
          </a:bodyPr>
          <a:lstStyle/>
          <a:p>
            <a:pPr marL="0" indent="0">
              <a:buNone/>
            </a:pPr>
            <a:r>
              <a:rPr lang="en-US" dirty="0" smtClean="0"/>
              <a:t>“</a:t>
            </a:r>
            <a:r>
              <a:rPr lang="en-US" dirty="0"/>
              <a:t>S</a:t>
            </a:r>
            <a:r>
              <a:rPr lang="en-US" dirty="0" smtClean="0"/>
              <a:t>hock” (</a:t>
            </a:r>
            <a:r>
              <a:rPr lang="en-US" dirty="0"/>
              <a:t>quite different from the punctum) consists less in </a:t>
            </a:r>
            <a:r>
              <a:rPr lang="en-US" dirty="0" smtClean="0"/>
              <a:t>traumatizing </a:t>
            </a:r>
            <a:r>
              <a:rPr lang="en-US" dirty="0"/>
              <a:t>than in revealing </a:t>
            </a:r>
            <a:r>
              <a:rPr lang="en-US" dirty="0" smtClean="0"/>
              <a:t>what (WHY) </a:t>
            </a:r>
            <a:r>
              <a:rPr lang="en-US" dirty="0"/>
              <a:t>was so well hidden that </a:t>
            </a:r>
            <a:r>
              <a:rPr lang="en-US" dirty="0" smtClean="0"/>
              <a:t>the </a:t>
            </a:r>
            <a:r>
              <a:rPr lang="en-US" dirty="0"/>
              <a:t>actor </a:t>
            </a:r>
            <a:r>
              <a:rPr lang="en-US" dirty="0" smtClean="0"/>
              <a:t>[herself] </a:t>
            </a:r>
            <a:r>
              <a:rPr lang="en-US" dirty="0"/>
              <a:t>was unaware or unconscious of </a:t>
            </a:r>
            <a:r>
              <a:rPr lang="en-US" dirty="0" smtClean="0"/>
              <a:t>it (Barthes, </a:t>
            </a:r>
            <a:r>
              <a:rPr lang="pl-PL" dirty="0" smtClean="0"/>
              <a:t>p</a:t>
            </a:r>
            <a:r>
              <a:rPr lang="pl-PL" dirty="0"/>
              <a:t>. </a:t>
            </a:r>
            <a:r>
              <a:rPr lang="pl-PL" dirty="0" smtClean="0"/>
              <a:t>32) </a:t>
            </a:r>
            <a:r>
              <a:rPr lang="pl-PL" dirty="0" smtClean="0">
                <a:hlinkClick r:id="rId2"/>
              </a:rPr>
              <a:t>YouTube</a:t>
            </a:r>
            <a:endParaRPr lang="pl-PL" dirty="0"/>
          </a:p>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20</a:t>
            </a:fld>
            <a:endParaRPr lang="en-US" dirty="0"/>
          </a:p>
        </p:txBody>
      </p:sp>
      <p:pic>
        <p:nvPicPr>
          <p:cNvPr id="5" name="Picture 4"/>
          <p:cNvPicPr>
            <a:picLocks noChangeAspect="1"/>
          </p:cNvPicPr>
          <p:nvPr/>
        </p:nvPicPr>
        <p:blipFill>
          <a:blip r:embed="rId3"/>
          <a:stretch>
            <a:fillRect/>
          </a:stretch>
        </p:blipFill>
        <p:spPr>
          <a:xfrm>
            <a:off x="1496909" y="2993834"/>
            <a:ext cx="6870212" cy="3864165"/>
          </a:xfrm>
          <a:prstGeom prst="rect">
            <a:avLst/>
          </a:prstGeom>
        </p:spPr>
      </p:pic>
    </p:spTree>
    <p:extLst>
      <p:ext uri="{BB962C8B-B14F-4D97-AF65-F5344CB8AC3E}">
        <p14:creationId xmlns:p14="http://schemas.microsoft.com/office/powerpoint/2010/main" val="39080528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980174"/>
          </a:xfrm>
        </p:spPr>
        <p:txBody>
          <a:bodyPr/>
          <a:lstStyle/>
          <a:p>
            <a:r>
              <a:rPr lang="en-US" dirty="0" smtClean="0"/>
              <a:t>Sears Corporation lost its plot &amp; punctum</a:t>
            </a:r>
            <a:endParaRPr lang="en-US" dirty="0"/>
          </a:p>
        </p:txBody>
      </p:sp>
      <p:sp>
        <p:nvSpPr>
          <p:cNvPr id="3" name="Content Placeholder 2"/>
          <p:cNvSpPr>
            <a:spLocks noGrp="1"/>
          </p:cNvSpPr>
          <p:nvPr>
            <p:ph idx="1"/>
          </p:nvPr>
        </p:nvSpPr>
        <p:spPr>
          <a:xfrm>
            <a:off x="257045" y="1904999"/>
            <a:ext cx="8886955" cy="4807487"/>
          </a:xfrm>
        </p:spPr>
        <p:txBody>
          <a:bodyPr>
            <a:normAutofit/>
          </a:bodyPr>
          <a:lstStyle/>
          <a:p>
            <a:r>
              <a:rPr lang="en-US" dirty="0" smtClean="0"/>
              <a:t>Sears was once the most trusted retailer in the world</a:t>
            </a:r>
          </a:p>
          <a:p>
            <a:r>
              <a:rPr lang="en-US" dirty="0" smtClean="0"/>
              <a:t>Everyone had a Sear catalogue</a:t>
            </a:r>
          </a:p>
          <a:p>
            <a:r>
              <a:rPr lang="en-US" dirty="0" smtClean="0"/>
              <a:t>Everyone bought life-time guaranteed Craftsman tools</a:t>
            </a:r>
          </a:p>
          <a:p>
            <a:r>
              <a:rPr lang="en-US" dirty="0" smtClean="0"/>
              <a:t>Everyone could go the the service center to get schematic on how to repair a washing machine, TV, etc.</a:t>
            </a:r>
          </a:p>
          <a:p>
            <a:r>
              <a:rPr lang="en-US" dirty="0" smtClean="0"/>
              <a:t>THEN SEARS LOST ITS PLOT</a:t>
            </a:r>
            <a:r>
              <a:rPr lang="en-US" smtClean="0"/>
              <a:t>, ITS </a:t>
            </a:r>
            <a:r>
              <a:rPr lang="en-US" dirty="0" smtClean="0"/>
              <a:t>PUNCTUM</a:t>
            </a:r>
          </a:p>
          <a:p>
            <a:r>
              <a:rPr lang="en-US" dirty="0" smtClean="0"/>
              <a:t>WAL-MART has PLOT with why of low cost goods, but PUNCTUM is missing &amp; its UNTRUE &amp; UGLY engagement, of ETHICS is missing in action</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21</a:t>
            </a:fld>
            <a:endParaRPr lang="en-US" dirty="0"/>
          </a:p>
        </p:txBody>
      </p:sp>
    </p:spTree>
    <p:extLst>
      <p:ext uri="{BB962C8B-B14F-4D97-AF65-F5344CB8AC3E}">
        <p14:creationId xmlns:p14="http://schemas.microsoft.com/office/powerpoint/2010/main" val="27880792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39C4FB-7D33-419B-8833-D1372BFD11C8}" type="slidenum">
              <a:rPr lang="en-US" smtClean="0"/>
              <a:t>22</a:t>
            </a:fld>
            <a:endParaRPr lang="en-US" dirty="0"/>
          </a:p>
        </p:txBody>
      </p:sp>
      <p:pic>
        <p:nvPicPr>
          <p:cNvPr id="6" name="Picture 5"/>
          <p:cNvPicPr>
            <a:picLocks noChangeAspect="1"/>
          </p:cNvPicPr>
          <p:nvPr/>
        </p:nvPicPr>
        <p:blipFill>
          <a:blip r:embed="rId2"/>
          <a:stretch>
            <a:fillRect/>
          </a:stretch>
        </p:blipFill>
        <p:spPr>
          <a:xfrm>
            <a:off x="25400" y="0"/>
            <a:ext cx="9093058" cy="6858000"/>
          </a:xfrm>
          <a:prstGeom prst="rect">
            <a:avLst/>
          </a:prstGeom>
        </p:spPr>
      </p:pic>
    </p:spTree>
    <p:extLst>
      <p:ext uri="{BB962C8B-B14F-4D97-AF65-F5344CB8AC3E}">
        <p14:creationId xmlns:p14="http://schemas.microsoft.com/office/powerpoint/2010/main" val="2679828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62" y="274638"/>
            <a:ext cx="8451538" cy="1143000"/>
          </a:xfrm>
        </p:spPr>
        <p:txBody>
          <a:bodyPr>
            <a:noAutofit/>
          </a:bodyPr>
          <a:lstStyle/>
          <a:p>
            <a:r>
              <a:rPr lang="en-US" sz="2800" b="1" dirty="0"/>
              <a:t>Principle 3</a:t>
            </a:r>
            <a:r>
              <a:rPr lang="en-US" sz="2800" b="1" dirty="0" smtClean="0"/>
              <a:t> </a:t>
            </a:r>
            <a:r>
              <a:rPr lang="en-US" sz="2800" b="1" dirty="0"/>
              <a:t>of True Storytelling: You must create stories with a clear plot creating direction and help people prioritize</a:t>
            </a:r>
            <a:endParaRPr lang="en-US" sz="2800" dirty="0"/>
          </a:p>
        </p:txBody>
      </p:sp>
      <p:sp>
        <p:nvSpPr>
          <p:cNvPr id="6" name="Content Placeholder 5"/>
          <p:cNvSpPr>
            <a:spLocks noGrp="1"/>
          </p:cNvSpPr>
          <p:nvPr>
            <p:ph idx="1"/>
          </p:nvPr>
        </p:nvSpPr>
        <p:spPr>
          <a:xfrm>
            <a:off x="-1" y="1723476"/>
            <a:ext cx="9144001" cy="4800402"/>
          </a:xfrm>
        </p:spPr>
        <p:txBody>
          <a:bodyPr>
            <a:normAutofit fontScale="92500"/>
          </a:bodyPr>
          <a:lstStyle/>
          <a:p>
            <a:pPr marL="0" indent="0">
              <a:buNone/>
            </a:pPr>
            <a:r>
              <a:rPr lang="en-US" b="1" dirty="0" smtClean="0"/>
              <a:t>EXERCISE: Develop 3 strategic plots, each with a WHY &amp; PUNCTUM</a:t>
            </a:r>
          </a:p>
          <a:p>
            <a:pPr marL="0" indent="0">
              <a:buNone/>
            </a:pPr>
            <a:r>
              <a:rPr lang="en-US" b="1" dirty="0" smtClean="0"/>
              <a:t>Instructions: Individually develop the plot the organization has AS IS now in play (go back in time, to tell how it developed 5, 10, or 20 years and tell it). Second, develop a plot that takes it in a SMALL TURN new direction (tell how it can be future). And a third option that would imagine a quite different future possibility of PATTERN BREAKING. </a:t>
            </a:r>
          </a:p>
          <a:p>
            <a:pPr marL="0" indent="0">
              <a:buNone/>
            </a:pPr>
            <a:r>
              <a:rPr lang="en-US" b="1" dirty="0" smtClean="0"/>
              <a:t>Get into small groups and discuss all the versions. Agree on the plot now in play, pick a slightly new plot direction, and one that imagines different possibility. What is the PUNCTUM in your version?</a:t>
            </a:r>
          </a:p>
          <a:p>
            <a:pPr marL="0" indent="0">
              <a:buNone/>
            </a:pPr>
            <a:r>
              <a:rPr lang="en-US" b="1" dirty="0" smtClean="0"/>
              <a:t>Finally, which one does the group seem to agree upon, is the TRUER VERSION of the plot with PUNCTUM. How to put into action?</a:t>
            </a:r>
          </a:p>
        </p:txBody>
      </p:sp>
      <p:sp>
        <p:nvSpPr>
          <p:cNvPr id="5" name="Slide Number Placeholder 4"/>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9053784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572500" cy="980174"/>
          </a:xfrm>
        </p:spPr>
        <p:txBody>
          <a:bodyPr/>
          <a:lstStyle/>
          <a:p>
            <a:r>
              <a:rPr lang="en-US" sz="3200" b="1" dirty="0" smtClean="0"/>
              <a:t>Debrief ‘True’ Storytelling </a:t>
            </a:r>
            <a:r>
              <a:rPr lang="en-US" sz="3200" b="1" dirty="0"/>
              <a:t>Principle </a:t>
            </a:r>
            <a:r>
              <a:rPr lang="en-US" sz="3200" b="1" dirty="0" smtClean="0"/>
              <a:t>3</a:t>
            </a:r>
            <a:br>
              <a:rPr lang="en-US" sz="3200" b="1" dirty="0" smtClean="0"/>
            </a:br>
            <a:r>
              <a:rPr lang="en-US" sz="3200" b="1" dirty="0"/>
              <a:t>You must create stories with a clear plot creating direction and help people prioritize</a:t>
            </a:r>
          </a:p>
        </p:txBody>
      </p:sp>
      <p:sp>
        <p:nvSpPr>
          <p:cNvPr id="3" name="Content Placeholder 2"/>
          <p:cNvSpPr>
            <a:spLocks noGrp="1"/>
          </p:cNvSpPr>
          <p:nvPr>
            <p:ph sz="half" idx="1"/>
          </p:nvPr>
        </p:nvSpPr>
        <p:spPr/>
        <p:txBody>
          <a:bodyPr/>
          <a:lstStyle/>
          <a:p>
            <a:pPr marL="0" indent="0">
              <a:buNone/>
            </a:pPr>
            <a:r>
              <a:rPr lang="en-US" dirty="0" smtClean="0"/>
              <a:t>LIST 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	</a:t>
            </a:r>
            <a:endParaRPr lang="en-US" dirty="0"/>
          </a:p>
        </p:txBody>
      </p:sp>
      <p:sp>
        <p:nvSpPr>
          <p:cNvPr id="4" name="Content Placeholder 3"/>
          <p:cNvSpPr>
            <a:spLocks noGrp="1"/>
          </p:cNvSpPr>
          <p:nvPr>
            <p:ph sz="half" idx="2"/>
          </p:nvPr>
        </p:nvSpPr>
        <p:spPr>
          <a:xfrm>
            <a:off x="4648200" y="1673352"/>
            <a:ext cx="4241800" cy="4718304"/>
          </a:xfrm>
        </p:spPr>
        <p:txBody>
          <a:bodyPr/>
          <a:lstStyle/>
          <a:p>
            <a:pPr marL="0" indent="0">
              <a:buNone/>
            </a:pPr>
            <a:r>
              <a:rPr lang="en-US" dirty="0" smtClean="0"/>
              <a:t>LIST DISADVANTAGES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24</a:t>
            </a:fld>
            <a:endParaRPr lang="en-US" dirty="0"/>
          </a:p>
        </p:txBody>
      </p:sp>
    </p:spTree>
    <p:extLst>
      <p:ext uri="{BB962C8B-B14F-4D97-AF65-F5344CB8AC3E}">
        <p14:creationId xmlns:p14="http://schemas.microsoft.com/office/powerpoint/2010/main" val="328816755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62" y="274638"/>
            <a:ext cx="9264962" cy="1433720"/>
          </a:xfrm>
        </p:spPr>
        <p:txBody>
          <a:bodyPr/>
          <a:lstStyle/>
          <a:p>
            <a:r>
              <a:rPr lang="en-US" sz="4400" b="1" dirty="0" smtClean="0"/>
              <a:t>True Storytelling Principle 4</a:t>
            </a:r>
            <a:br>
              <a:rPr lang="en-US" sz="4400" b="1" dirty="0" smtClean="0"/>
            </a:br>
            <a:r>
              <a:rPr lang="en-US" b="1" dirty="0" smtClean="0"/>
              <a:t>You </a:t>
            </a:r>
            <a:r>
              <a:rPr lang="en-US" b="1" dirty="0"/>
              <a:t>must have timing</a:t>
            </a:r>
            <a:r>
              <a:rPr lang="en-US" sz="4400" b="1" dirty="0"/>
              <a:t>.</a:t>
            </a:r>
            <a:br>
              <a:rPr lang="en-US" sz="4400" b="1" dirty="0"/>
            </a:br>
            <a:endParaRPr lang="en-US" sz="4400" b="1" dirty="0"/>
          </a:p>
        </p:txBody>
      </p:sp>
      <p:sp>
        <p:nvSpPr>
          <p:cNvPr id="3" name="Content Placeholder 2"/>
          <p:cNvSpPr>
            <a:spLocks noGrp="1"/>
          </p:cNvSpPr>
          <p:nvPr>
            <p:ph idx="1"/>
          </p:nvPr>
        </p:nvSpPr>
        <p:spPr>
          <a:xfrm>
            <a:off x="151203" y="1905000"/>
            <a:ext cx="8860494" cy="4618878"/>
          </a:xfrm>
        </p:spPr>
        <p:txBody>
          <a:bodyPr>
            <a:normAutofit/>
          </a:bodyPr>
          <a:lstStyle/>
          <a:p>
            <a:r>
              <a:rPr lang="en-US" dirty="0" smtClean="0"/>
              <a:t>KAIROS: place &amp; time when </a:t>
            </a:r>
            <a:r>
              <a:rPr lang="en-US" dirty="0"/>
              <a:t>conditions are right for the accomplishment of a </a:t>
            </a:r>
            <a:r>
              <a:rPr lang="en-US" dirty="0" smtClean="0"/>
              <a:t>crucial ’intelligent’ action</a:t>
            </a:r>
          </a:p>
          <a:p>
            <a:r>
              <a:rPr lang="en-US" dirty="0" smtClean="0"/>
              <a:t>NOT the Beginning Middle End CHRONOS type of Narrative Plot we just did </a:t>
            </a:r>
          </a:p>
          <a:p>
            <a:r>
              <a:rPr lang="en-US" dirty="0" smtClean="0"/>
              <a:t>Rather it is the fleeting RIGHTNESS of PLACE and TIME, and Material-Circumstance for an </a:t>
            </a:r>
            <a:r>
              <a:rPr lang="en-US" b="1" dirty="0" smtClean="0"/>
              <a:t>Opportune Moment</a:t>
            </a:r>
            <a:r>
              <a:rPr lang="en-US" dirty="0"/>
              <a:t> </a:t>
            </a:r>
            <a:endParaRPr lang="en-US" dirty="0" smtClean="0"/>
          </a:p>
          <a:p>
            <a:r>
              <a:rPr lang="en-US" sz="3200" dirty="0" smtClean="0"/>
              <a:t>E.g. David’s Story of Meeting Grace Ann &amp; an opportune moment of action</a:t>
            </a:r>
            <a:endParaRPr lang="en-US" sz="3200" dirty="0"/>
          </a:p>
        </p:txBody>
      </p:sp>
      <p:sp>
        <p:nvSpPr>
          <p:cNvPr id="4" name="Slide Number Placeholder 3"/>
          <p:cNvSpPr>
            <a:spLocks noGrp="1"/>
          </p:cNvSpPr>
          <p:nvPr>
            <p:ph type="sldNum" sz="quarter" idx="12"/>
          </p:nvPr>
        </p:nvSpPr>
        <p:spPr/>
        <p:txBody>
          <a:bodyPr/>
          <a:lstStyle/>
          <a:p>
            <a:fld id="{D739C4FB-7D33-419B-8833-D1372BFD11C8}" type="slidenum">
              <a:rPr lang="en-US" smtClean="0"/>
              <a:t>25</a:t>
            </a:fld>
            <a:endParaRPr lang="en-US" dirty="0"/>
          </a:p>
        </p:txBody>
      </p:sp>
    </p:spTree>
    <p:extLst>
      <p:ext uri="{BB962C8B-B14F-4D97-AF65-F5344CB8AC3E}">
        <p14:creationId xmlns:p14="http://schemas.microsoft.com/office/powerpoint/2010/main" val="13096598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889465"/>
          </a:xfrm>
        </p:spPr>
        <p:txBody>
          <a:bodyPr/>
          <a:lstStyle/>
          <a:p>
            <a:r>
              <a:rPr lang="en-US" dirty="0" smtClean="0"/>
              <a:t>Exercise Principle 4: </a:t>
            </a:r>
            <a:r>
              <a:rPr lang="en-US" b="1" dirty="0"/>
              <a:t>You must have timing</a:t>
            </a:r>
            <a:endParaRPr lang="en-US" dirty="0"/>
          </a:p>
        </p:txBody>
      </p:sp>
      <p:sp>
        <p:nvSpPr>
          <p:cNvPr id="3" name="Content Placeholder 2"/>
          <p:cNvSpPr>
            <a:spLocks noGrp="1"/>
          </p:cNvSpPr>
          <p:nvPr>
            <p:ph idx="1"/>
          </p:nvPr>
        </p:nvSpPr>
        <p:spPr/>
        <p:txBody>
          <a:bodyPr>
            <a:noAutofit/>
          </a:bodyPr>
          <a:lstStyle/>
          <a:p>
            <a:pPr>
              <a:buFont typeface="+mj-lt"/>
              <a:buAutoNum type="arabicPeriod"/>
            </a:pPr>
            <a:r>
              <a:rPr lang="en-US" sz="3600" dirty="0" smtClean="0"/>
              <a:t>Write a story of of how TIMING, of an Opportune Moment of Action, you can do to create new future?</a:t>
            </a:r>
          </a:p>
          <a:p>
            <a:pPr>
              <a:buFont typeface="+mj-lt"/>
              <a:buAutoNum type="arabicPeriod"/>
            </a:pPr>
            <a:r>
              <a:rPr lang="en-US" sz="3600" dirty="0" smtClean="0"/>
              <a:t>Pair off and share with another person</a:t>
            </a:r>
          </a:p>
          <a:p>
            <a:pPr>
              <a:buFont typeface="+mj-lt"/>
              <a:buAutoNum type="arabicPeriod"/>
            </a:pPr>
            <a:r>
              <a:rPr lang="en-US" sz="3600" dirty="0" smtClean="0"/>
              <a:t>How are the stories similar or different?</a:t>
            </a:r>
            <a:endParaRPr lang="en-US" sz="3600" dirty="0"/>
          </a:p>
        </p:txBody>
      </p:sp>
      <p:sp>
        <p:nvSpPr>
          <p:cNvPr id="4" name="Slide Number Placeholder 3"/>
          <p:cNvSpPr>
            <a:spLocks noGrp="1"/>
          </p:cNvSpPr>
          <p:nvPr>
            <p:ph type="sldNum" sz="quarter" idx="12"/>
          </p:nvPr>
        </p:nvSpPr>
        <p:spPr/>
        <p:txBody>
          <a:bodyPr/>
          <a:lstStyle/>
          <a:p>
            <a:fld id="{D739C4FB-7D33-419B-8833-D1372BFD11C8}" type="slidenum">
              <a:rPr lang="en-US" smtClean="0"/>
              <a:t>26</a:t>
            </a:fld>
            <a:endParaRPr lang="en-US" dirty="0"/>
          </a:p>
        </p:txBody>
      </p:sp>
    </p:spTree>
    <p:extLst>
      <p:ext uri="{BB962C8B-B14F-4D97-AF65-F5344CB8AC3E}">
        <p14:creationId xmlns:p14="http://schemas.microsoft.com/office/powerpoint/2010/main" val="39778833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572500" cy="980174"/>
          </a:xfrm>
        </p:spPr>
        <p:txBody>
          <a:bodyPr/>
          <a:lstStyle/>
          <a:p>
            <a:r>
              <a:rPr lang="en-US" sz="3200" b="1" dirty="0" smtClean="0"/>
              <a:t>Debrief ‘True’ Storytelling </a:t>
            </a:r>
            <a:r>
              <a:rPr lang="en-US" sz="3200" b="1" dirty="0"/>
              <a:t>Principle </a:t>
            </a:r>
            <a:r>
              <a:rPr lang="en-US" sz="3200" b="1" dirty="0" smtClean="0"/>
              <a:t>4</a:t>
            </a:r>
            <a:br>
              <a:rPr lang="en-US" sz="3200" b="1" dirty="0" smtClean="0"/>
            </a:br>
            <a:r>
              <a:rPr lang="en-US" sz="3200" b="1" dirty="0"/>
              <a:t>You must have timing</a:t>
            </a:r>
          </a:p>
        </p:txBody>
      </p:sp>
      <p:sp>
        <p:nvSpPr>
          <p:cNvPr id="3" name="Content Placeholder 2"/>
          <p:cNvSpPr>
            <a:spLocks noGrp="1"/>
          </p:cNvSpPr>
          <p:nvPr>
            <p:ph sz="half" idx="1"/>
          </p:nvPr>
        </p:nvSpPr>
        <p:spPr/>
        <p:txBody>
          <a:bodyPr/>
          <a:lstStyle/>
          <a:p>
            <a:pPr marL="0" indent="0">
              <a:buNone/>
            </a:pPr>
            <a:r>
              <a:rPr lang="en-US" dirty="0" smtClean="0"/>
              <a:t>LIST 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	</a:t>
            </a:r>
            <a:endParaRPr lang="en-US" dirty="0"/>
          </a:p>
        </p:txBody>
      </p:sp>
      <p:sp>
        <p:nvSpPr>
          <p:cNvPr id="4" name="Content Placeholder 3"/>
          <p:cNvSpPr>
            <a:spLocks noGrp="1"/>
          </p:cNvSpPr>
          <p:nvPr>
            <p:ph sz="half" idx="2"/>
          </p:nvPr>
        </p:nvSpPr>
        <p:spPr>
          <a:xfrm>
            <a:off x="4648200" y="1673352"/>
            <a:ext cx="4241800" cy="4718304"/>
          </a:xfrm>
        </p:spPr>
        <p:txBody>
          <a:bodyPr/>
          <a:lstStyle/>
          <a:p>
            <a:pPr marL="0" indent="0">
              <a:buNone/>
            </a:pPr>
            <a:r>
              <a:rPr lang="en-US" dirty="0" smtClean="0"/>
              <a:t>LIST DISADVANTAGES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27</a:t>
            </a:fld>
            <a:endParaRPr lang="en-US" dirty="0"/>
          </a:p>
        </p:txBody>
      </p:sp>
    </p:spTree>
    <p:extLst>
      <p:ext uri="{BB962C8B-B14F-4D97-AF65-F5344CB8AC3E}">
        <p14:creationId xmlns:p14="http://schemas.microsoft.com/office/powerpoint/2010/main" val="2129996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76712"/>
          </a:xfrm>
        </p:spPr>
        <p:txBody>
          <a:bodyPr/>
          <a:lstStyle/>
          <a:p>
            <a:r>
              <a:rPr lang="en-US" sz="2000" dirty="0"/>
              <a:t>Practice Principle 5: </a:t>
            </a:r>
            <a:r>
              <a:rPr lang="en-US" sz="3200" b="1" dirty="0"/>
              <a:t>You must be able to help stories on their way and be open to experiment</a:t>
            </a:r>
            <a:endParaRPr lang="en-US" sz="3200" dirty="0"/>
          </a:p>
        </p:txBody>
      </p:sp>
      <p:sp>
        <p:nvSpPr>
          <p:cNvPr id="3" name="Content Placeholder 2"/>
          <p:cNvSpPr>
            <a:spLocks noGrp="1"/>
          </p:cNvSpPr>
          <p:nvPr>
            <p:ph idx="1"/>
          </p:nvPr>
        </p:nvSpPr>
        <p:spPr>
          <a:xfrm>
            <a:off x="571500" y="1905000"/>
            <a:ext cx="8572500" cy="4953000"/>
          </a:xfrm>
        </p:spPr>
        <p:txBody>
          <a:bodyPr/>
          <a:lstStyle/>
          <a:p>
            <a:pPr marL="0" indent="0">
              <a:buNone/>
            </a:pPr>
            <a:r>
              <a:rPr lang="en-US" dirty="0" smtClean="0"/>
              <a:t>In socioeconomic approach, we do DPIESs to help stories along. We collect the stories in diagnostic, and experiment in releasing human potential, finding new ways</a:t>
            </a:r>
          </a:p>
          <a:p>
            <a:r>
              <a:rPr lang="en-US" sz="2800" b="1" dirty="0" smtClean="0"/>
              <a:t>Diagnostic</a:t>
            </a:r>
          </a:p>
          <a:p>
            <a:r>
              <a:rPr lang="en-US" sz="2800" b="1" dirty="0" smtClean="0"/>
              <a:t>Project Design</a:t>
            </a:r>
          </a:p>
          <a:p>
            <a:r>
              <a:rPr lang="en-US" sz="2800" b="1" dirty="0" smtClean="0"/>
              <a:t>Implementation</a:t>
            </a:r>
          </a:p>
          <a:p>
            <a:r>
              <a:rPr lang="en-US" sz="2800" b="1" dirty="0" smtClean="0"/>
              <a:t>Evaluation of Result</a:t>
            </a:r>
            <a:r>
              <a:rPr lang="en-US" b="1" dirty="0" smtClean="0"/>
              <a:t>s</a:t>
            </a:r>
            <a:endParaRPr lang="en-US" b="1" dirty="0"/>
          </a:p>
        </p:txBody>
      </p:sp>
      <p:sp>
        <p:nvSpPr>
          <p:cNvPr id="4" name="Slide Number Placeholder 3"/>
          <p:cNvSpPr>
            <a:spLocks noGrp="1"/>
          </p:cNvSpPr>
          <p:nvPr>
            <p:ph type="sldNum" sz="quarter" idx="12"/>
          </p:nvPr>
        </p:nvSpPr>
        <p:spPr/>
        <p:txBody>
          <a:bodyPr/>
          <a:lstStyle/>
          <a:p>
            <a:fld id="{D739C4FB-7D33-419B-8833-D1372BFD11C8}" type="slidenum">
              <a:rPr lang="en-US" smtClean="0"/>
              <a:t>28</a:t>
            </a:fld>
            <a:endParaRPr lang="en-US" dirty="0"/>
          </a:p>
        </p:txBody>
      </p:sp>
    </p:spTree>
    <p:extLst>
      <p:ext uri="{BB962C8B-B14F-4D97-AF65-F5344CB8AC3E}">
        <p14:creationId xmlns:p14="http://schemas.microsoft.com/office/powerpoint/2010/main" val="2874796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Autofit/>
          </a:bodyPr>
          <a:lstStyle/>
          <a:p>
            <a:r>
              <a:rPr lang="en-US" sz="2000" dirty="0"/>
              <a:t>Practice Principle 5: </a:t>
            </a:r>
            <a:r>
              <a:rPr lang="en-US" sz="3200" b="1" dirty="0"/>
              <a:t>You must be able to help stories on their way and be open to experiment</a:t>
            </a:r>
            <a:endParaRPr lang="en-US" sz="3200" dirty="0"/>
          </a:p>
        </p:txBody>
      </p:sp>
      <p:sp>
        <p:nvSpPr>
          <p:cNvPr id="3" name="Content Placeholder 2"/>
          <p:cNvSpPr>
            <a:spLocks noGrp="1"/>
          </p:cNvSpPr>
          <p:nvPr>
            <p:ph idx="1"/>
          </p:nvPr>
        </p:nvSpPr>
        <p:spPr>
          <a:xfrm>
            <a:off x="90723" y="1751263"/>
            <a:ext cx="5528624" cy="4692315"/>
          </a:xfrm>
        </p:spPr>
        <p:txBody>
          <a:bodyPr>
            <a:normAutofit fontScale="77500" lnSpcReduction="20000"/>
          </a:bodyPr>
          <a:lstStyle/>
          <a:p>
            <a:pPr marL="0" indent="0">
              <a:buNone/>
            </a:pPr>
            <a:r>
              <a:rPr lang="en-US" dirty="0" smtClean="0"/>
              <a:t>Use Antenarrative Process Analytic Methodology</a:t>
            </a:r>
          </a:p>
          <a:p>
            <a:pPr marL="0" indent="0">
              <a:buNone/>
            </a:pPr>
            <a:r>
              <a:rPr lang="en-US" b="1" dirty="0" smtClean="0"/>
              <a:t>INSTRUCTIONS</a:t>
            </a:r>
            <a:r>
              <a:rPr lang="en-US" dirty="0" smtClean="0"/>
              <a:t>: In small groups work through the 5 B’s, put them on a flip chart page</a:t>
            </a:r>
          </a:p>
          <a:p>
            <a:pPr marL="457200" indent="-457200">
              <a:buFont typeface="+mj-lt"/>
              <a:buAutoNum type="arabicPeriod"/>
            </a:pPr>
            <a:r>
              <a:rPr lang="en-US" dirty="0" smtClean="0"/>
              <a:t>How is your company preparing in advance BEFORE the future takes place?</a:t>
            </a:r>
          </a:p>
          <a:p>
            <a:pPr marL="457200" indent="-457200">
              <a:buFont typeface="+mj-lt"/>
              <a:buAutoNum type="arabicPeriod"/>
            </a:pPr>
            <a:r>
              <a:rPr lang="en-US" dirty="0" smtClean="0"/>
              <a:t>What is in advance BENEATH  in fore-conceptions?</a:t>
            </a:r>
          </a:p>
          <a:p>
            <a:pPr marL="457200" indent="-457200">
              <a:buFont typeface="+mj-lt"/>
              <a:buAutoNum type="arabicPeriod"/>
            </a:pPr>
            <a:r>
              <a:rPr lang="en-US" dirty="0" smtClean="0"/>
              <a:t>Identify any BETWEEN the  parties, in their fore-structuring?</a:t>
            </a:r>
          </a:p>
          <a:p>
            <a:pPr marL="457200" indent="-457200">
              <a:buFont typeface="+mj-lt"/>
              <a:buAutoNum type="arabicPeriod"/>
            </a:pPr>
            <a:r>
              <a:rPr lang="en-US" dirty="0" smtClean="0"/>
              <a:t>What are the BETS on the future made with foresight?</a:t>
            </a:r>
          </a:p>
          <a:p>
            <a:pPr marL="457200" indent="-457200">
              <a:buFont typeface="+mj-lt"/>
              <a:buAutoNum type="arabicPeriod"/>
            </a:pPr>
            <a:r>
              <a:rPr lang="en-US" dirty="0" smtClean="0"/>
              <a:t>What is the entire BECOMING, forecaring?</a:t>
            </a:r>
          </a:p>
          <a:p>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29</a:t>
            </a:fld>
            <a:endParaRPr lang="en-US" dirty="0"/>
          </a:p>
        </p:txBody>
      </p:sp>
      <p:pic>
        <p:nvPicPr>
          <p:cNvPr id="5" name="Picture 4"/>
          <p:cNvPicPr>
            <a:picLocks noChangeAspect="1"/>
          </p:cNvPicPr>
          <p:nvPr/>
        </p:nvPicPr>
        <p:blipFill>
          <a:blip r:embed="rId3"/>
          <a:stretch>
            <a:fillRect/>
          </a:stretch>
        </p:blipFill>
        <p:spPr>
          <a:xfrm>
            <a:off x="5514379" y="1978526"/>
            <a:ext cx="3629621" cy="4053016"/>
          </a:xfrm>
          <a:prstGeom prst="rect">
            <a:avLst/>
          </a:prstGeom>
        </p:spPr>
      </p:pic>
    </p:spTree>
    <p:extLst>
      <p:ext uri="{BB962C8B-B14F-4D97-AF65-F5344CB8AC3E}">
        <p14:creationId xmlns:p14="http://schemas.microsoft.com/office/powerpoint/2010/main" val="30128331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Old Friends</a:t>
            </a:r>
            <a:endParaRPr lang="en-US" dirty="0"/>
          </a:p>
        </p:txBody>
      </p:sp>
      <p:pic>
        <p:nvPicPr>
          <p:cNvPr id="4" name="Picture 3" descr="Jens Boje Lorna OLD FRIENDS INDUSTRI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930" y="1742962"/>
            <a:ext cx="4735715" cy="2399429"/>
          </a:xfrm>
          <a:prstGeom prst="rect">
            <a:avLst/>
          </a:prstGeom>
        </p:spPr>
      </p:pic>
      <p:sp>
        <p:nvSpPr>
          <p:cNvPr id="5" name="Slide Number Placeholder 4"/>
          <p:cNvSpPr>
            <a:spLocks noGrp="1"/>
          </p:cNvSpPr>
          <p:nvPr>
            <p:ph type="sldNum" sz="quarter" idx="12"/>
          </p:nvPr>
        </p:nvSpPr>
        <p:spPr/>
        <p:txBody>
          <a:bodyPr/>
          <a:lstStyle/>
          <a:p>
            <a:fld id="{D739C4FB-7D33-419B-8833-D1372BFD11C8}" type="slidenum">
              <a:rPr lang="en-US" smtClean="0"/>
              <a:t>3</a:t>
            </a:fld>
            <a:endParaRPr lang="en-US" dirty="0"/>
          </a:p>
        </p:txBody>
      </p:sp>
      <p:sp>
        <p:nvSpPr>
          <p:cNvPr id="3" name="Rectangle 2"/>
          <p:cNvSpPr/>
          <p:nvPr/>
        </p:nvSpPr>
        <p:spPr>
          <a:xfrm>
            <a:off x="166323" y="4331632"/>
            <a:ext cx="8815134" cy="2000548"/>
          </a:xfrm>
          <a:prstGeom prst="rect">
            <a:avLst/>
          </a:prstGeom>
        </p:spPr>
        <p:txBody>
          <a:bodyPr wrap="square">
            <a:spAutoFit/>
          </a:bodyPr>
          <a:lstStyle/>
          <a:p>
            <a:r>
              <a:rPr lang="en-US" sz="3200" i="1" dirty="0"/>
              <a:t>‘True’ Storytelling</a:t>
            </a:r>
            <a:r>
              <a:rPr lang="en-US" sz="3200" dirty="0"/>
              <a:t>, not only of history, but the future, in antenarrative practices (Jens Larsen, Lena Bruun, and David Boje, </a:t>
            </a:r>
            <a:r>
              <a:rPr lang="en-US" sz="2800" dirty="0"/>
              <a:t>Old Friends Industries </a:t>
            </a:r>
            <a:r>
              <a:rPr lang="en-US" sz="2800" u="sng" dirty="0">
                <a:hlinkClick r:id="rId3"/>
              </a:rPr>
              <a:t>http://oldfriendsindustries.com/?page_id=960</a:t>
            </a:r>
            <a:r>
              <a:rPr lang="en-US" sz="2800" dirty="0"/>
              <a:t>). </a:t>
            </a:r>
          </a:p>
        </p:txBody>
      </p:sp>
    </p:spTree>
    <p:extLst>
      <p:ext uri="{BB962C8B-B14F-4D97-AF65-F5344CB8AC3E}">
        <p14:creationId xmlns:p14="http://schemas.microsoft.com/office/powerpoint/2010/main" val="3847826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5758"/>
          </a:xfrm>
        </p:spPr>
        <p:txBody>
          <a:bodyPr/>
          <a:lstStyle/>
          <a:p>
            <a:r>
              <a:rPr lang="en-US" sz="3200" b="1" dirty="0" smtClean="0"/>
              <a:t>Debrief ‘True’ Storytelling </a:t>
            </a:r>
            <a:r>
              <a:rPr lang="en-US" sz="3200" b="1" dirty="0"/>
              <a:t>Principle </a:t>
            </a:r>
            <a:r>
              <a:rPr lang="en-US" sz="3200" b="1" dirty="0" smtClean="0"/>
              <a:t>5</a:t>
            </a:r>
            <a:br>
              <a:rPr lang="en-US" sz="3200" b="1" dirty="0" smtClean="0"/>
            </a:br>
            <a:r>
              <a:rPr lang="en-US" sz="3200" b="1" dirty="0"/>
              <a:t>You must be able to help stories on their way and be open to experiment</a:t>
            </a:r>
          </a:p>
        </p:txBody>
      </p:sp>
      <p:sp>
        <p:nvSpPr>
          <p:cNvPr id="3" name="Content Placeholder 2"/>
          <p:cNvSpPr>
            <a:spLocks noGrp="1"/>
          </p:cNvSpPr>
          <p:nvPr>
            <p:ph sz="half" idx="1"/>
          </p:nvPr>
        </p:nvSpPr>
        <p:spPr/>
        <p:txBody>
          <a:bodyPr/>
          <a:lstStyle/>
          <a:p>
            <a:pPr marL="0" indent="0">
              <a:buNone/>
            </a:pPr>
            <a:r>
              <a:rPr lang="en-US" dirty="0" smtClean="0"/>
              <a:t>LIST 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	</a:t>
            </a:r>
            <a:endParaRPr lang="en-US" dirty="0"/>
          </a:p>
        </p:txBody>
      </p:sp>
      <p:sp>
        <p:nvSpPr>
          <p:cNvPr id="4" name="Content Placeholder 3"/>
          <p:cNvSpPr>
            <a:spLocks noGrp="1"/>
          </p:cNvSpPr>
          <p:nvPr>
            <p:ph sz="half" idx="2"/>
          </p:nvPr>
        </p:nvSpPr>
        <p:spPr>
          <a:xfrm>
            <a:off x="4648200" y="1673352"/>
            <a:ext cx="4241800" cy="4718304"/>
          </a:xfrm>
        </p:spPr>
        <p:txBody>
          <a:bodyPr/>
          <a:lstStyle/>
          <a:p>
            <a:pPr marL="0" indent="0">
              <a:buNone/>
            </a:pPr>
            <a:r>
              <a:rPr lang="en-US" dirty="0" smtClean="0"/>
              <a:t>LIST DISADVANTAGES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30</a:t>
            </a:fld>
            <a:endParaRPr lang="en-US" dirty="0"/>
          </a:p>
        </p:txBody>
      </p:sp>
    </p:spTree>
    <p:extLst>
      <p:ext uri="{BB962C8B-B14F-4D97-AF65-F5344CB8AC3E}">
        <p14:creationId xmlns:p14="http://schemas.microsoft.com/office/powerpoint/2010/main" val="12389224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Principle </a:t>
            </a:r>
            <a:r>
              <a:rPr lang="en-US" sz="3200" b="1" dirty="0"/>
              <a:t>6:</a:t>
            </a:r>
            <a:br>
              <a:rPr lang="en-US" sz="3200" b="1" dirty="0"/>
            </a:br>
            <a:r>
              <a:rPr lang="en-US" sz="3200" b="1" dirty="0"/>
              <a:t>You must consider staging including scenography and artifacts.</a:t>
            </a:r>
            <a:endParaRPr lang="en-US" sz="3200" dirty="0"/>
          </a:p>
        </p:txBody>
      </p:sp>
      <p:sp>
        <p:nvSpPr>
          <p:cNvPr id="3" name="Content Placeholder 2"/>
          <p:cNvSpPr>
            <a:spLocks noGrp="1"/>
          </p:cNvSpPr>
          <p:nvPr>
            <p:ph idx="1"/>
          </p:nvPr>
        </p:nvSpPr>
        <p:spPr/>
        <p:txBody>
          <a:bodyPr>
            <a:normAutofit/>
          </a:bodyPr>
          <a:lstStyle/>
          <a:p>
            <a:pPr marL="0" indent="0">
              <a:buNone/>
            </a:pPr>
            <a:r>
              <a:rPr lang="en-US" sz="4400" dirty="0"/>
              <a:t>True </a:t>
            </a:r>
            <a:r>
              <a:rPr lang="en-US" sz="4400" dirty="0" smtClean="0"/>
              <a:t>storytelling</a:t>
            </a:r>
            <a:r>
              <a:rPr lang="en-US" sz="4400" dirty="0"/>
              <a:t> </a:t>
            </a:r>
            <a:r>
              <a:rPr lang="en-US" sz="4400" dirty="0" smtClean="0"/>
              <a:t>is </a:t>
            </a:r>
            <a:r>
              <a:rPr lang="en-US" sz="4400" dirty="0"/>
              <a:t>responsiveness of performative-action to entanglement of human agents </a:t>
            </a:r>
            <a:r>
              <a:rPr lang="en-US" sz="4400" i="1" dirty="0"/>
              <a:t>with</a:t>
            </a:r>
            <a:r>
              <a:rPr lang="en-US" sz="4400" dirty="0"/>
              <a:t> nonhuman actants in reconfigurations. </a:t>
            </a:r>
          </a:p>
          <a:p>
            <a:pPr marL="0" indent="0">
              <a:buNone/>
            </a:pP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31</a:t>
            </a:fld>
            <a:endParaRPr lang="en-US" dirty="0"/>
          </a:p>
        </p:txBody>
      </p:sp>
    </p:spTree>
    <p:extLst>
      <p:ext uri="{BB962C8B-B14F-4D97-AF65-F5344CB8AC3E}">
        <p14:creationId xmlns:p14="http://schemas.microsoft.com/office/powerpoint/2010/main" val="21031363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07120" y="136064"/>
            <a:ext cx="5136880" cy="6858000"/>
          </a:xfrm>
          <a:prstGeom prst="rect">
            <a:avLst/>
          </a:prstGeom>
        </p:spPr>
      </p:pic>
      <p:sp>
        <p:nvSpPr>
          <p:cNvPr id="2" name="Title 1"/>
          <p:cNvSpPr>
            <a:spLocks noGrp="1"/>
          </p:cNvSpPr>
          <p:nvPr>
            <p:ph type="title"/>
          </p:nvPr>
        </p:nvSpPr>
        <p:spPr>
          <a:xfrm>
            <a:off x="178372" y="136064"/>
            <a:ext cx="3867848" cy="1006936"/>
          </a:xfrm>
        </p:spPr>
        <p:txBody>
          <a:bodyPr/>
          <a:lstStyle/>
          <a:p>
            <a:r>
              <a:rPr lang="en-US" dirty="0" smtClean="0"/>
              <a:t>Our place in the world</a:t>
            </a:r>
            <a:endParaRPr lang="en-US" dirty="0"/>
          </a:p>
        </p:txBody>
      </p:sp>
      <p:sp>
        <p:nvSpPr>
          <p:cNvPr id="3" name="Content Placeholder 2"/>
          <p:cNvSpPr>
            <a:spLocks noGrp="1"/>
          </p:cNvSpPr>
          <p:nvPr>
            <p:ph idx="1"/>
          </p:nvPr>
        </p:nvSpPr>
        <p:spPr>
          <a:xfrm>
            <a:off x="0" y="1375758"/>
            <a:ext cx="4007120" cy="5366966"/>
          </a:xfrm>
        </p:spPr>
        <p:txBody>
          <a:bodyPr>
            <a:normAutofit lnSpcReduction="10000"/>
          </a:bodyPr>
          <a:lstStyle/>
          <a:p>
            <a:pPr marL="0" indent="0">
              <a:buNone/>
            </a:pPr>
            <a:r>
              <a:rPr lang="en-US" dirty="0"/>
              <a:t> “Wherever we are, each of us, with our awareness centered inner bodies, is the center of our </a:t>
            </a:r>
            <a:r>
              <a:rPr lang="en-US" dirty="0" smtClean="0"/>
              <a:t>world. </a:t>
            </a:r>
            <a:r>
              <a:rPr lang="en-US" dirty="0"/>
              <a:t>Where we are at any given time is </a:t>
            </a:r>
            <a:r>
              <a:rPr lang="en-US" i="1" dirty="0"/>
              <a:t>the </a:t>
            </a:r>
            <a:r>
              <a:rPr lang="en-US" dirty="0"/>
              <a:t>place, our place in the world. The world of our present consciousness is here and now. Each of us is centered upon ourselves, and from this state of centered presence comes the idea that the surface of the earth is centered at a particular place” (Pennick, 2015: 37).</a:t>
            </a:r>
          </a:p>
        </p:txBody>
      </p:sp>
      <p:sp>
        <p:nvSpPr>
          <p:cNvPr id="4" name="Slide Number Placeholder 3"/>
          <p:cNvSpPr>
            <a:spLocks noGrp="1"/>
          </p:cNvSpPr>
          <p:nvPr>
            <p:ph type="sldNum" sz="quarter" idx="12"/>
          </p:nvPr>
        </p:nvSpPr>
        <p:spPr/>
        <p:txBody>
          <a:bodyPr/>
          <a:lstStyle/>
          <a:p>
            <a:fld id="{D739C4FB-7D33-419B-8833-D1372BFD11C8}" type="slidenum">
              <a:rPr lang="en-US" smtClean="0"/>
              <a:t>32</a:t>
            </a:fld>
            <a:endParaRPr lang="en-US" dirty="0"/>
          </a:p>
        </p:txBody>
      </p:sp>
    </p:spTree>
    <p:extLst>
      <p:ext uri="{BB962C8B-B14F-4D97-AF65-F5344CB8AC3E}">
        <p14:creationId xmlns:p14="http://schemas.microsoft.com/office/powerpoint/2010/main" val="178740393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865"/>
            <a:ext cx="8860494" cy="1143000"/>
          </a:xfrm>
        </p:spPr>
        <p:txBody>
          <a:bodyPr/>
          <a:lstStyle/>
          <a:p>
            <a:r>
              <a:rPr lang="en-US" sz="3200" dirty="0" smtClean="0"/>
              <a:t>Practice Principle 6</a:t>
            </a:r>
            <a:br>
              <a:rPr lang="en-US" sz="3200" dirty="0" smtClean="0"/>
            </a:br>
            <a:r>
              <a:rPr lang="en-US" sz="3200" b="1" dirty="0"/>
              <a:t>You must consider staging including scenography and artifacts</a:t>
            </a:r>
            <a:endParaRPr lang="en-US" sz="3200" dirty="0"/>
          </a:p>
        </p:txBody>
      </p:sp>
      <p:sp>
        <p:nvSpPr>
          <p:cNvPr id="3" name="Content Placeholder 2"/>
          <p:cNvSpPr>
            <a:spLocks noGrp="1"/>
          </p:cNvSpPr>
          <p:nvPr>
            <p:ph idx="1"/>
          </p:nvPr>
        </p:nvSpPr>
        <p:spPr>
          <a:xfrm>
            <a:off x="0" y="1753713"/>
            <a:ext cx="9144000" cy="5104287"/>
          </a:xfrm>
        </p:spPr>
        <p:txBody>
          <a:bodyPr/>
          <a:lstStyle/>
          <a:p>
            <a:r>
              <a:rPr lang="en-US" dirty="0" smtClean="0"/>
              <a:t>Pick from a tray of material objects, several that call out to you, but you are not sure why.</a:t>
            </a:r>
          </a:p>
          <a:p>
            <a:r>
              <a:rPr lang="en-US" dirty="0" smtClean="0"/>
              <a:t>Stage the scenography by placing the objects into relation to one another</a:t>
            </a:r>
          </a:p>
          <a:p>
            <a:r>
              <a:rPr lang="en-US" dirty="0" smtClean="0"/>
              <a:t>This is know as onto-story (vibrant matter as Jane Bennett calls it)</a:t>
            </a:r>
          </a:p>
          <a:p>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33</a:t>
            </a:fld>
            <a:endParaRPr lang="en-US" dirty="0"/>
          </a:p>
        </p:txBody>
      </p:sp>
    </p:spTree>
    <p:extLst>
      <p:ext uri="{BB962C8B-B14F-4D97-AF65-F5344CB8AC3E}">
        <p14:creationId xmlns:p14="http://schemas.microsoft.com/office/powerpoint/2010/main" val="6268519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hlinkClick r:id="rId2"/>
              </a:rPr>
              <a:t>Giovan Francesco </a:t>
            </a:r>
            <a:r>
              <a:rPr lang="en-US" u="sng" dirty="0" smtClean="0">
                <a:hlinkClick r:id="rId2"/>
              </a:rPr>
              <a:t>Caroto</a:t>
            </a:r>
            <a:r>
              <a:rPr lang="en-US" u="sng" dirty="0" smtClean="0"/>
              <a:t>, </a:t>
            </a:r>
            <a:r>
              <a:rPr lang="en-US" dirty="0" smtClean="0"/>
              <a:t>1523</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34</a:t>
            </a:fld>
            <a:endParaRPr lang="en-US" dirty="0"/>
          </a:p>
        </p:txBody>
      </p:sp>
      <p:pic>
        <p:nvPicPr>
          <p:cNvPr id="5" name="Picture 4"/>
          <p:cNvPicPr>
            <a:picLocks noChangeAspect="1"/>
          </p:cNvPicPr>
          <p:nvPr/>
        </p:nvPicPr>
        <p:blipFill>
          <a:blip r:embed="rId3"/>
          <a:stretch>
            <a:fillRect/>
          </a:stretch>
        </p:blipFill>
        <p:spPr>
          <a:xfrm>
            <a:off x="2820255" y="1777253"/>
            <a:ext cx="3556000" cy="4381500"/>
          </a:xfrm>
          <a:prstGeom prst="rect">
            <a:avLst/>
          </a:prstGeom>
        </p:spPr>
      </p:pic>
      <p:sp>
        <p:nvSpPr>
          <p:cNvPr id="6" name="Rectangle 5"/>
          <p:cNvSpPr/>
          <p:nvPr/>
        </p:nvSpPr>
        <p:spPr>
          <a:xfrm>
            <a:off x="5581075" y="6337533"/>
            <a:ext cx="3339376" cy="369332"/>
          </a:xfrm>
          <a:prstGeom prst="rect">
            <a:avLst/>
          </a:prstGeom>
        </p:spPr>
        <p:txBody>
          <a:bodyPr wrap="none">
            <a:spAutoFit/>
          </a:bodyPr>
          <a:lstStyle/>
          <a:p>
            <a:r>
              <a:rPr lang="en-US" dirty="0">
                <a:hlinkClick r:id="rId4"/>
              </a:rPr>
              <a:t>Museo di Castelvecchio, </a:t>
            </a:r>
            <a:r>
              <a:rPr lang="en-US" dirty="0">
                <a:hlinkClick r:id="rId5"/>
              </a:rPr>
              <a:t>Verona</a:t>
            </a:r>
            <a:endParaRPr lang="en-US" dirty="0"/>
          </a:p>
        </p:txBody>
      </p:sp>
    </p:spTree>
    <p:extLst>
      <p:ext uri="{BB962C8B-B14F-4D97-AF65-F5344CB8AC3E}">
        <p14:creationId xmlns:p14="http://schemas.microsoft.com/office/powerpoint/2010/main" val="299663677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8122"/>
          </a:xfrm>
        </p:spPr>
        <p:txBody>
          <a:bodyPr/>
          <a:lstStyle/>
          <a:p>
            <a:r>
              <a:rPr lang="en-US" sz="3200" b="1" dirty="0" smtClean="0"/>
              <a:t>TRUE STORYTELLING Principle 6:</a:t>
            </a:r>
            <a:br>
              <a:rPr lang="en-US" sz="3200" b="1" dirty="0" smtClean="0"/>
            </a:br>
            <a:r>
              <a:rPr lang="en-US" sz="3200" b="1" dirty="0" smtClean="0"/>
              <a:t>You </a:t>
            </a:r>
            <a:r>
              <a:rPr lang="en-US" sz="3200" b="1" dirty="0"/>
              <a:t>must consider staging including scenography and </a:t>
            </a:r>
            <a:r>
              <a:rPr lang="en-US" sz="3200" b="1" dirty="0" smtClean="0"/>
              <a:t>artifacts.</a:t>
            </a:r>
            <a:endParaRPr lang="en-US" sz="3200" b="1" dirty="0"/>
          </a:p>
        </p:txBody>
      </p:sp>
      <p:sp>
        <p:nvSpPr>
          <p:cNvPr id="4" name="Slide Number Placeholder 3"/>
          <p:cNvSpPr>
            <a:spLocks noGrp="1"/>
          </p:cNvSpPr>
          <p:nvPr>
            <p:ph type="sldNum" sz="quarter" idx="12"/>
          </p:nvPr>
        </p:nvSpPr>
        <p:spPr/>
        <p:txBody>
          <a:bodyPr/>
          <a:lstStyle/>
          <a:p>
            <a:fld id="{D739C4FB-7D33-419B-8833-D1372BFD11C8}" type="slidenum">
              <a:rPr lang="en-US" smtClean="0"/>
              <a:t>35</a:t>
            </a:fld>
            <a:endParaRPr lang="en-US" dirty="0"/>
          </a:p>
        </p:txBody>
      </p:sp>
      <p:pic>
        <p:nvPicPr>
          <p:cNvPr id="5" name="Picture 4"/>
          <p:cNvPicPr>
            <a:picLocks noChangeAspect="1"/>
          </p:cNvPicPr>
          <p:nvPr/>
        </p:nvPicPr>
        <p:blipFill>
          <a:blip r:embed="rId2"/>
          <a:stretch>
            <a:fillRect/>
          </a:stretch>
        </p:blipFill>
        <p:spPr>
          <a:xfrm>
            <a:off x="2237497" y="1678122"/>
            <a:ext cx="6906503" cy="5179877"/>
          </a:xfrm>
          <a:prstGeom prst="rect">
            <a:avLst/>
          </a:prstGeom>
        </p:spPr>
      </p:pic>
    </p:spTree>
    <p:extLst>
      <p:ext uri="{BB962C8B-B14F-4D97-AF65-F5344CB8AC3E}">
        <p14:creationId xmlns:p14="http://schemas.microsoft.com/office/powerpoint/2010/main" val="251982946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5758"/>
          </a:xfrm>
        </p:spPr>
        <p:txBody>
          <a:bodyPr/>
          <a:lstStyle/>
          <a:p>
            <a:r>
              <a:rPr lang="en-US" sz="3200" b="1" dirty="0" smtClean="0"/>
              <a:t>Debrief ‘True’ Storytelling </a:t>
            </a:r>
            <a:r>
              <a:rPr lang="en-US" sz="3200" b="1" dirty="0"/>
              <a:t>Principle </a:t>
            </a:r>
            <a:r>
              <a:rPr lang="en-US" sz="3200" b="1" dirty="0" smtClean="0"/>
              <a:t>6</a:t>
            </a:r>
            <a:br>
              <a:rPr lang="en-US" sz="3200" b="1" dirty="0" smtClean="0"/>
            </a:br>
            <a:r>
              <a:rPr lang="en-US" sz="3200" b="1" dirty="0"/>
              <a:t>You must consider staging including scenography and artifacts</a:t>
            </a:r>
          </a:p>
        </p:txBody>
      </p:sp>
      <p:sp>
        <p:nvSpPr>
          <p:cNvPr id="3" name="Content Placeholder 2"/>
          <p:cNvSpPr>
            <a:spLocks noGrp="1"/>
          </p:cNvSpPr>
          <p:nvPr>
            <p:ph sz="half" idx="1"/>
          </p:nvPr>
        </p:nvSpPr>
        <p:spPr/>
        <p:txBody>
          <a:bodyPr/>
          <a:lstStyle/>
          <a:p>
            <a:pPr marL="0" indent="0">
              <a:buNone/>
            </a:pPr>
            <a:r>
              <a:rPr lang="en-US" dirty="0" smtClean="0"/>
              <a:t>LIST 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	</a:t>
            </a:r>
            <a:endParaRPr lang="en-US" dirty="0"/>
          </a:p>
        </p:txBody>
      </p:sp>
      <p:sp>
        <p:nvSpPr>
          <p:cNvPr id="4" name="Content Placeholder 3"/>
          <p:cNvSpPr>
            <a:spLocks noGrp="1"/>
          </p:cNvSpPr>
          <p:nvPr>
            <p:ph sz="half" idx="2"/>
          </p:nvPr>
        </p:nvSpPr>
        <p:spPr>
          <a:xfrm>
            <a:off x="4648200" y="1673352"/>
            <a:ext cx="4241800" cy="4718304"/>
          </a:xfrm>
        </p:spPr>
        <p:txBody>
          <a:bodyPr/>
          <a:lstStyle/>
          <a:p>
            <a:pPr marL="0" indent="0">
              <a:buNone/>
            </a:pPr>
            <a:r>
              <a:rPr lang="en-US" dirty="0" smtClean="0"/>
              <a:t>LIST DISADVANTAGES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36</a:t>
            </a:fld>
            <a:endParaRPr lang="en-US" dirty="0"/>
          </a:p>
        </p:txBody>
      </p:sp>
    </p:spTree>
    <p:extLst>
      <p:ext uri="{BB962C8B-B14F-4D97-AF65-F5344CB8AC3E}">
        <p14:creationId xmlns:p14="http://schemas.microsoft.com/office/powerpoint/2010/main" val="23210188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602530"/>
          </a:xfrm>
        </p:spPr>
        <p:txBody>
          <a:bodyPr/>
          <a:lstStyle/>
          <a:p>
            <a:pPr marL="0" indent="0"/>
            <a:r>
              <a:rPr lang="en-US" sz="3600" b="1" dirty="0" smtClean="0"/>
              <a:t>TRUE STORYTELLING Principle 7</a:t>
            </a:r>
            <a:br>
              <a:rPr lang="en-US" sz="3600" b="1" dirty="0" smtClean="0"/>
            </a:br>
            <a:r>
              <a:rPr lang="en-US" sz="3600" b="1" dirty="0" smtClean="0"/>
              <a:t>You </a:t>
            </a:r>
            <a:r>
              <a:rPr lang="en-US" sz="3600" b="1" dirty="0"/>
              <a:t>must reflect on the stories and how they create value.</a:t>
            </a:r>
          </a:p>
        </p:txBody>
      </p:sp>
      <p:sp>
        <p:nvSpPr>
          <p:cNvPr id="3" name="Content Placeholder 2"/>
          <p:cNvSpPr>
            <a:spLocks noGrp="1"/>
          </p:cNvSpPr>
          <p:nvPr>
            <p:ph idx="1"/>
          </p:nvPr>
        </p:nvSpPr>
        <p:spPr>
          <a:xfrm>
            <a:off x="0" y="1768831"/>
            <a:ext cx="9144000" cy="5089169"/>
          </a:xfrm>
        </p:spPr>
        <p:txBody>
          <a:bodyPr/>
          <a:lstStyle/>
          <a:p>
            <a:pPr>
              <a:buFont typeface="+mj-lt"/>
              <a:buAutoNum type="arabicPeriod"/>
            </a:pPr>
            <a:r>
              <a:rPr lang="en-US" dirty="0" smtClean="0"/>
              <a:t>Why a Greenwash story does not create long-term value?</a:t>
            </a:r>
          </a:p>
          <a:p>
            <a:pPr>
              <a:buFont typeface="+mj-lt"/>
              <a:buAutoNum type="arabicPeriod"/>
            </a:pPr>
            <a:r>
              <a:rPr lang="en-US" dirty="0" smtClean="0"/>
              <a:t>How a FAKE Corporate Social responsibility story loses value?</a:t>
            </a:r>
          </a:p>
          <a:p>
            <a:pPr marL="514350" indent="-514350">
              <a:buFont typeface="+mj-lt"/>
              <a:buAutoNum type="arabicPeriod"/>
            </a:pPr>
            <a:r>
              <a:rPr lang="en-US" sz="3200" dirty="0" smtClean="0"/>
              <a:t>Can you pull yourself up and look at the WHOLE SITUATION?</a:t>
            </a:r>
            <a:endParaRPr lang="en-US" sz="3200" dirty="0"/>
          </a:p>
        </p:txBody>
      </p:sp>
      <p:sp>
        <p:nvSpPr>
          <p:cNvPr id="4" name="Slide Number Placeholder 3"/>
          <p:cNvSpPr>
            <a:spLocks noGrp="1"/>
          </p:cNvSpPr>
          <p:nvPr>
            <p:ph type="sldNum" sz="quarter" idx="12"/>
          </p:nvPr>
        </p:nvSpPr>
        <p:spPr/>
        <p:txBody>
          <a:bodyPr/>
          <a:lstStyle/>
          <a:p>
            <a:fld id="{D739C4FB-7D33-419B-8833-D1372BFD11C8}" type="slidenum">
              <a:rPr lang="en-US" smtClean="0"/>
              <a:t>37</a:t>
            </a:fld>
            <a:endParaRPr lang="en-US" dirty="0"/>
          </a:p>
        </p:txBody>
      </p:sp>
    </p:spTree>
    <p:extLst>
      <p:ext uri="{BB962C8B-B14F-4D97-AF65-F5344CB8AC3E}">
        <p14:creationId xmlns:p14="http://schemas.microsoft.com/office/powerpoint/2010/main" val="395061552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980798"/>
          </a:xfrm>
        </p:spPr>
        <p:txBody>
          <a:bodyPr/>
          <a:lstStyle/>
          <a:p>
            <a:r>
              <a:rPr lang="en-US" dirty="0" smtClean="0"/>
              <a:t>Plato and Kirkeby </a:t>
            </a:r>
            <a:r>
              <a:rPr lang="mr-IN" dirty="0" smtClean="0"/>
              <a:t>–</a:t>
            </a:r>
            <a:r>
              <a:rPr lang="en-US" dirty="0" smtClean="0"/>
              <a:t> GREEK SQUARE</a:t>
            </a:r>
            <a:endParaRPr lang="en-US" dirty="0"/>
          </a:p>
        </p:txBody>
      </p:sp>
      <p:pic>
        <p:nvPicPr>
          <p:cNvPr id="4" name="Picture 3" descr="Greek Squ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500" y="1840257"/>
            <a:ext cx="7740203" cy="4829577"/>
          </a:xfrm>
          <a:prstGeom prst="rect">
            <a:avLst/>
          </a:prstGeom>
        </p:spPr>
      </p:pic>
      <p:sp>
        <p:nvSpPr>
          <p:cNvPr id="5" name="Slide Number Placeholder 4"/>
          <p:cNvSpPr>
            <a:spLocks noGrp="1"/>
          </p:cNvSpPr>
          <p:nvPr>
            <p:ph type="sldNum" sz="quarter" idx="12"/>
          </p:nvPr>
        </p:nvSpPr>
        <p:spPr/>
        <p:txBody>
          <a:bodyPr/>
          <a:lstStyle/>
          <a:p>
            <a:fld id="{D739C4FB-7D33-419B-8833-D1372BFD11C8}" type="slidenum">
              <a:rPr lang="en-US" smtClean="0"/>
              <a:t>38</a:t>
            </a:fld>
            <a:endParaRPr lang="en-US" dirty="0"/>
          </a:p>
        </p:txBody>
      </p:sp>
    </p:spTree>
    <p:extLst>
      <p:ext uri="{BB962C8B-B14F-4D97-AF65-F5344CB8AC3E}">
        <p14:creationId xmlns:p14="http://schemas.microsoft.com/office/powerpoint/2010/main" val="18318093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838636"/>
          </a:xfrm>
        </p:spPr>
        <p:txBody>
          <a:bodyPr/>
          <a:lstStyle/>
          <a:p>
            <a:r>
              <a:rPr lang="en-US" dirty="0" smtClean="0"/>
              <a:t>Walter Benjamin </a:t>
            </a:r>
            <a:r>
              <a:rPr lang="mr-IN" dirty="0" smtClean="0"/>
              <a:t>–</a:t>
            </a:r>
            <a:r>
              <a:rPr lang="en-US" dirty="0" smtClean="0"/>
              <a:t> One-Way Street </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3200" dirty="0"/>
              <a:t>“If society has so denatured itself through necessity and greed that it can now receive the gift of nature only rapaciously—that it snatches the fruit unripe from the trees in order to sell it most profitably, and is compelled to empty each dish in its determination to have enough—the earth will be impoverished and the land will yield bad harvests” (Benjamin, 2015: 40). </a:t>
            </a:r>
          </a:p>
          <a:p>
            <a:pPr marL="0" indent="0">
              <a:buNone/>
            </a:pP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39</a:t>
            </a:fld>
            <a:endParaRPr lang="en-US" dirty="0"/>
          </a:p>
        </p:txBody>
      </p:sp>
    </p:spTree>
    <p:extLst>
      <p:ext uri="{BB962C8B-B14F-4D97-AF65-F5344CB8AC3E}">
        <p14:creationId xmlns:p14="http://schemas.microsoft.com/office/powerpoint/2010/main" val="4696056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563" y="54353"/>
            <a:ext cx="8815133" cy="1143000"/>
          </a:xfrm>
        </p:spPr>
        <p:txBody>
          <a:bodyPr/>
          <a:lstStyle/>
          <a:p>
            <a:r>
              <a:rPr lang="en-US" sz="3600" b="1" dirty="0" smtClean="0"/>
              <a:t>Ranking 18 Economy Models, </a:t>
            </a:r>
            <a:r>
              <a:rPr lang="en-US" sz="3600" b="1" dirty="0" smtClean="0">
                <a:solidFill>
                  <a:srgbClr val="008000"/>
                </a:solidFill>
              </a:rPr>
              <a:t>3 Offer True Storytelling Solutions</a:t>
            </a:r>
            <a:r>
              <a:rPr lang="en-US" sz="3600" b="1" dirty="0" smtClean="0"/>
              <a:t> to Globalization </a:t>
            </a:r>
            <a:endParaRPr lang="en-US" sz="3600" b="1" dirty="0"/>
          </a:p>
        </p:txBody>
      </p:sp>
      <p:sp>
        <p:nvSpPr>
          <p:cNvPr id="4" name="Content Placeholder 3"/>
          <p:cNvSpPr>
            <a:spLocks noGrp="1"/>
          </p:cNvSpPr>
          <p:nvPr>
            <p:ph sz="half" idx="1"/>
          </p:nvPr>
        </p:nvSpPr>
        <p:spPr>
          <a:xfrm>
            <a:off x="196563" y="1936750"/>
            <a:ext cx="4324405" cy="4921249"/>
          </a:xfrm>
        </p:spPr>
        <p:txBody>
          <a:bodyPr>
            <a:normAutofit/>
          </a:bodyPr>
          <a:lstStyle/>
          <a:p>
            <a:pPr>
              <a:buFont typeface="+mj-lt"/>
              <a:buAutoNum type="arabicPeriod"/>
            </a:pPr>
            <a:r>
              <a:rPr lang="en-US" b="1" dirty="0" smtClean="0">
                <a:solidFill>
                  <a:srgbClr val="008000"/>
                </a:solidFill>
              </a:rPr>
              <a:t>Mother Earth Economy</a:t>
            </a:r>
          </a:p>
          <a:p>
            <a:pPr>
              <a:buFont typeface="+mj-lt"/>
              <a:buAutoNum type="arabicPeriod"/>
            </a:pPr>
            <a:r>
              <a:rPr lang="en-US" b="1" dirty="0" smtClean="0">
                <a:solidFill>
                  <a:srgbClr val="008000"/>
                </a:solidFill>
              </a:rPr>
              <a:t>Feminist Economy</a:t>
            </a:r>
          </a:p>
          <a:p>
            <a:pPr>
              <a:buFont typeface="+mj-lt"/>
              <a:buAutoNum type="arabicPeriod"/>
            </a:pPr>
            <a:r>
              <a:rPr lang="en-US" b="1" dirty="0" smtClean="0">
                <a:solidFill>
                  <a:srgbClr val="008000"/>
                </a:solidFill>
              </a:rPr>
              <a:t>Diverse Economy</a:t>
            </a:r>
          </a:p>
          <a:p>
            <a:pPr>
              <a:buFont typeface="+mj-lt"/>
              <a:buAutoNum type="arabicPeriod"/>
            </a:pPr>
            <a:r>
              <a:rPr lang="en-US" b="1" dirty="0" smtClean="0">
                <a:solidFill>
                  <a:srgbClr val="3366FF"/>
                </a:solidFill>
              </a:rPr>
              <a:t>Moral Economy</a:t>
            </a:r>
          </a:p>
          <a:p>
            <a:pPr>
              <a:buFont typeface="+mj-lt"/>
              <a:buAutoNum type="arabicPeriod"/>
            </a:pPr>
            <a:r>
              <a:rPr lang="en-US" b="1" dirty="0" smtClean="0">
                <a:solidFill>
                  <a:srgbClr val="3366FF"/>
                </a:solidFill>
              </a:rPr>
              <a:t>Reverse Economy</a:t>
            </a:r>
          </a:p>
          <a:p>
            <a:pPr>
              <a:buFont typeface="+mj-lt"/>
              <a:buAutoNum type="arabicPeriod"/>
            </a:pPr>
            <a:r>
              <a:rPr lang="en-US" b="1" dirty="0" smtClean="0">
                <a:solidFill>
                  <a:srgbClr val="3366FF"/>
                </a:solidFill>
              </a:rPr>
              <a:t>Informal Economy</a:t>
            </a:r>
          </a:p>
          <a:p>
            <a:pPr>
              <a:buFont typeface="+mj-lt"/>
              <a:buAutoNum type="arabicPeriod"/>
            </a:pPr>
            <a:r>
              <a:rPr lang="en-US" b="1" dirty="0" smtClean="0">
                <a:solidFill>
                  <a:schemeClr val="accent1">
                    <a:lumMod val="75000"/>
                  </a:schemeClr>
                </a:solidFill>
              </a:rPr>
              <a:t>Pro-Commons Economy</a:t>
            </a:r>
          </a:p>
          <a:p>
            <a:pPr>
              <a:buFont typeface="+mj-lt"/>
              <a:buAutoNum type="arabicPeriod"/>
            </a:pPr>
            <a:r>
              <a:rPr lang="en-US" b="1" dirty="0" smtClean="0">
                <a:solidFill>
                  <a:schemeClr val="accent1">
                    <a:lumMod val="75000"/>
                  </a:schemeClr>
                </a:solidFill>
              </a:rPr>
              <a:t>Circular Economy</a:t>
            </a:r>
          </a:p>
          <a:p>
            <a:pPr>
              <a:buFont typeface="+mj-lt"/>
              <a:buAutoNum type="arabicPeriod"/>
            </a:pPr>
            <a:r>
              <a:rPr lang="en-US" b="1" dirty="0" smtClean="0">
                <a:solidFill>
                  <a:schemeClr val="accent1">
                    <a:lumMod val="75000"/>
                  </a:schemeClr>
                </a:solidFill>
              </a:rPr>
              <a:t>Sharing </a:t>
            </a:r>
            <a:r>
              <a:rPr lang="en-US" b="1" dirty="0">
                <a:solidFill>
                  <a:schemeClr val="accent1">
                    <a:lumMod val="75000"/>
                  </a:schemeClr>
                </a:solidFill>
              </a:rPr>
              <a:t>Economy</a:t>
            </a:r>
            <a:endParaRPr lang="en-US" b="1" dirty="0" smtClean="0">
              <a:solidFill>
                <a:schemeClr val="accent1">
                  <a:lumMod val="75000"/>
                </a:schemeClr>
              </a:solidFill>
            </a:endParaRPr>
          </a:p>
        </p:txBody>
      </p:sp>
      <p:sp>
        <p:nvSpPr>
          <p:cNvPr id="5" name="Content Placeholder 4"/>
          <p:cNvSpPr>
            <a:spLocks noGrp="1"/>
          </p:cNvSpPr>
          <p:nvPr>
            <p:ph sz="half" idx="2"/>
          </p:nvPr>
        </p:nvSpPr>
        <p:spPr>
          <a:xfrm>
            <a:off x="4641931" y="1936751"/>
            <a:ext cx="4369765" cy="4921248"/>
          </a:xfrm>
        </p:spPr>
        <p:txBody>
          <a:bodyPr>
            <a:normAutofit/>
          </a:bodyPr>
          <a:lstStyle/>
          <a:p>
            <a:pPr marL="0" indent="0">
              <a:buNone/>
            </a:pPr>
            <a:r>
              <a:rPr lang="en-US" b="1" dirty="0" smtClean="0">
                <a:solidFill>
                  <a:srgbClr val="FF0000"/>
                </a:solidFill>
              </a:rPr>
              <a:t>11. Profitable Economy</a:t>
            </a:r>
          </a:p>
          <a:p>
            <a:pPr marL="0" indent="0">
              <a:buNone/>
            </a:pPr>
            <a:r>
              <a:rPr lang="en-US" b="1" dirty="0" smtClean="0">
                <a:solidFill>
                  <a:srgbClr val="FF0000"/>
                </a:solidFill>
              </a:rPr>
              <a:t>12. Collaborative Economy</a:t>
            </a:r>
          </a:p>
          <a:p>
            <a:pPr marL="0" indent="0">
              <a:buNone/>
            </a:pPr>
            <a:r>
              <a:rPr lang="en-US" b="1" dirty="0" smtClean="0">
                <a:solidFill>
                  <a:srgbClr val="FF0000"/>
                </a:solidFill>
              </a:rPr>
              <a:t>13. Network Economy</a:t>
            </a:r>
          </a:p>
          <a:p>
            <a:pPr marL="0" indent="0">
              <a:buNone/>
            </a:pPr>
            <a:r>
              <a:rPr lang="en-US" b="1" dirty="0" smtClean="0">
                <a:solidFill>
                  <a:srgbClr val="FF0000"/>
                </a:solidFill>
              </a:rPr>
              <a:t>14. Real Business Cycle Economy</a:t>
            </a:r>
          </a:p>
          <a:p>
            <a:pPr marL="0" indent="0">
              <a:buNone/>
            </a:pPr>
            <a:r>
              <a:rPr lang="en-US" b="1" dirty="0" smtClean="0">
                <a:solidFill>
                  <a:srgbClr val="800000"/>
                </a:solidFill>
              </a:rPr>
              <a:t>15. Triple </a:t>
            </a:r>
            <a:r>
              <a:rPr lang="en-US" b="1" dirty="0">
                <a:solidFill>
                  <a:srgbClr val="800000"/>
                </a:solidFill>
              </a:rPr>
              <a:t>Bottom Line </a:t>
            </a:r>
            <a:r>
              <a:rPr lang="en-US" b="1" dirty="0" smtClean="0">
                <a:solidFill>
                  <a:srgbClr val="800000"/>
                </a:solidFill>
              </a:rPr>
              <a:t>Economy</a:t>
            </a:r>
          </a:p>
          <a:p>
            <a:pPr marL="0" indent="0">
              <a:buNone/>
            </a:pPr>
            <a:r>
              <a:rPr lang="en-US" b="1" dirty="0" smtClean="0">
                <a:solidFill>
                  <a:srgbClr val="800000"/>
                </a:solidFill>
              </a:rPr>
              <a:t>16. Invisible Hand Economy</a:t>
            </a:r>
          </a:p>
          <a:p>
            <a:pPr marL="0" indent="0">
              <a:buNone/>
            </a:pPr>
            <a:r>
              <a:rPr lang="en-US" b="1" dirty="0" smtClean="0">
                <a:solidFill>
                  <a:srgbClr val="800000"/>
                </a:solidFill>
              </a:rPr>
              <a:t>17. </a:t>
            </a:r>
            <a:r>
              <a:rPr lang="en-US" b="1" dirty="0">
                <a:solidFill>
                  <a:srgbClr val="800000"/>
                </a:solidFill>
              </a:rPr>
              <a:t>Variegated </a:t>
            </a:r>
            <a:r>
              <a:rPr lang="en-US" b="1" dirty="0" smtClean="0">
                <a:solidFill>
                  <a:srgbClr val="800000"/>
                </a:solidFill>
              </a:rPr>
              <a:t>Economy</a:t>
            </a:r>
          </a:p>
          <a:p>
            <a:pPr marL="0" indent="0">
              <a:buNone/>
            </a:pPr>
            <a:r>
              <a:rPr lang="en-US" b="1" dirty="0" smtClean="0">
                <a:solidFill>
                  <a:srgbClr val="800000"/>
                </a:solidFill>
              </a:rPr>
              <a:t>18. Neoliberal Economy</a:t>
            </a:r>
          </a:p>
        </p:txBody>
      </p:sp>
    </p:spTree>
    <p:extLst>
      <p:ext uri="{BB962C8B-B14F-4D97-AF65-F5344CB8AC3E}">
        <p14:creationId xmlns:p14="http://schemas.microsoft.com/office/powerpoint/2010/main" val="25249053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990600"/>
          </a:xfrm>
        </p:spPr>
        <p:txBody>
          <a:bodyPr>
            <a:noAutofit/>
          </a:bodyPr>
          <a:lstStyle/>
          <a:p>
            <a:r>
              <a:rPr lang="en-US" sz="2000" b="1" dirty="0"/>
              <a:t>PRACTICE True Storytelling Principle 7</a:t>
            </a:r>
            <a:br>
              <a:rPr lang="en-US" sz="2000" b="1" dirty="0"/>
            </a:br>
            <a:r>
              <a:rPr lang="en-US" sz="2000" b="1" dirty="0"/>
              <a:t>You must reflect on the stories and how they create value.</a:t>
            </a:r>
            <a:endParaRPr lang="en-US" sz="2000" dirty="0"/>
          </a:p>
        </p:txBody>
      </p:sp>
      <p:sp>
        <p:nvSpPr>
          <p:cNvPr id="3" name="Content Placeholder 2"/>
          <p:cNvSpPr>
            <a:spLocks noGrp="1"/>
          </p:cNvSpPr>
          <p:nvPr>
            <p:ph idx="1"/>
          </p:nvPr>
        </p:nvSpPr>
        <p:spPr>
          <a:xfrm>
            <a:off x="166324" y="1751263"/>
            <a:ext cx="8285922" cy="4692315"/>
          </a:xfrm>
        </p:spPr>
        <p:txBody>
          <a:bodyPr>
            <a:normAutofit/>
          </a:bodyPr>
          <a:lstStyle/>
          <a:p>
            <a:r>
              <a:rPr lang="en-US" dirty="0" smtClean="0"/>
              <a:t>What are examples of Just, Beautiful, Good, &amp; TRUE Storytelling in your organization?</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12AA694-00EB-4F4B-AABB-6F50FB178914}" type="slidenum">
              <a:rPr lang="en-US" smtClean="0"/>
              <a:t>40</a:t>
            </a:fld>
            <a:endParaRPr lang="en-US" dirty="0"/>
          </a:p>
        </p:txBody>
      </p:sp>
    </p:spTree>
    <p:extLst>
      <p:ext uri="{BB962C8B-B14F-4D97-AF65-F5344CB8AC3E}">
        <p14:creationId xmlns:p14="http://schemas.microsoft.com/office/powerpoint/2010/main" val="309504182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1418"/>
            <a:ext cx="9144000" cy="1375758"/>
          </a:xfrm>
        </p:spPr>
        <p:txBody>
          <a:bodyPr/>
          <a:lstStyle/>
          <a:p>
            <a:r>
              <a:rPr lang="en-US" sz="2400" b="1" dirty="0" smtClean="0"/>
              <a:t>Debrief ‘True’ Storytelling </a:t>
            </a:r>
            <a:r>
              <a:rPr lang="en-US" sz="2400" b="1" dirty="0"/>
              <a:t>Principle </a:t>
            </a:r>
            <a:r>
              <a:rPr lang="en-US" sz="2400" b="1" dirty="0" smtClean="0"/>
              <a:t>7</a:t>
            </a:r>
            <a:br>
              <a:rPr lang="en-US" sz="2400" b="1" dirty="0" smtClean="0"/>
            </a:br>
            <a:r>
              <a:rPr lang="en-US" sz="3200" b="1" dirty="0"/>
              <a:t>You must reflect on the stories and how they create value</a:t>
            </a:r>
            <a:r>
              <a:rPr lang="en-US" sz="3200" b="1" dirty="0" smtClean="0"/>
              <a:t/>
            </a:r>
            <a:br>
              <a:rPr lang="en-US" sz="3200" b="1" dirty="0" smtClean="0"/>
            </a:br>
            <a:endParaRPr lang="en-US" sz="2400" b="1" dirty="0"/>
          </a:p>
        </p:txBody>
      </p:sp>
      <p:sp>
        <p:nvSpPr>
          <p:cNvPr id="3" name="Content Placeholder 2"/>
          <p:cNvSpPr>
            <a:spLocks noGrp="1"/>
          </p:cNvSpPr>
          <p:nvPr>
            <p:ph sz="half" idx="1"/>
          </p:nvPr>
        </p:nvSpPr>
        <p:spPr/>
        <p:txBody>
          <a:bodyPr/>
          <a:lstStyle/>
          <a:p>
            <a:pPr marL="0" indent="0">
              <a:buNone/>
            </a:pPr>
            <a:r>
              <a:rPr lang="en-US" dirty="0" smtClean="0"/>
              <a:t>LIST 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	</a:t>
            </a:r>
            <a:endParaRPr lang="en-US" dirty="0"/>
          </a:p>
        </p:txBody>
      </p:sp>
      <p:sp>
        <p:nvSpPr>
          <p:cNvPr id="4" name="Content Placeholder 3"/>
          <p:cNvSpPr>
            <a:spLocks noGrp="1"/>
          </p:cNvSpPr>
          <p:nvPr>
            <p:ph sz="half" idx="2"/>
          </p:nvPr>
        </p:nvSpPr>
        <p:spPr>
          <a:xfrm>
            <a:off x="4648200" y="1673352"/>
            <a:ext cx="4241800" cy="4718304"/>
          </a:xfrm>
        </p:spPr>
        <p:txBody>
          <a:bodyPr/>
          <a:lstStyle/>
          <a:p>
            <a:pPr marL="0" indent="0">
              <a:buNone/>
            </a:pPr>
            <a:r>
              <a:rPr lang="en-US" dirty="0" smtClean="0"/>
              <a:t>LIST DISADVANTAGES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41</a:t>
            </a:fld>
            <a:endParaRPr lang="en-US" dirty="0"/>
          </a:p>
        </p:txBody>
      </p:sp>
    </p:spTree>
    <p:extLst>
      <p:ext uri="{BB962C8B-B14F-4D97-AF65-F5344CB8AC3E}">
        <p14:creationId xmlns:p14="http://schemas.microsoft.com/office/powerpoint/2010/main" val="342762124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HERE</a:t>
            </a:r>
            <a:endParaRPr lang="en-US" dirty="0"/>
          </a:p>
        </p:txBody>
      </p:sp>
      <p:sp>
        <p:nvSpPr>
          <p:cNvPr id="3" name="Content Placeholder 2"/>
          <p:cNvSpPr>
            <a:spLocks noGrp="1"/>
          </p:cNvSpPr>
          <p:nvPr>
            <p:ph idx="1"/>
          </p:nvPr>
        </p:nvSpPr>
        <p:spPr>
          <a:xfrm>
            <a:off x="571500" y="1684781"/>
            <a:ext cx="8222201" cy="1794265"/>
          </a:xfrm>
        </p:spPr>
        <p:txBody>
          <a:bodyPr>
            <a:normAutofit fontScale="32500" lnSpcReduction="20000"/>
          </a:bodyPr>
          <a:lstStyle/>
          <a:p>
            <a:r>
              <a:rPr lang="en-US" sz="5500" b="1" dirty="0" smtClean="0"/>
              <a:t>Question &amp; Answers about TRUE STORYTELLING</a:t>
            </a:r>
          </a:p>
          <a:p>
            <a:r>
              <a:rPr lang="en-US" sz="7000" b="1" dirty="0" smtClean="0"/>
              <a:t>Thank you </a:t>
            </a:r>
            <a:endParaRPr lang="en-US" sz="4000" dirty="0"/>
          </a:p>
          <a:p>
            <a:pPr algn="ctr"/>
            <a:r>
              <a:rPr lang="en-US" dirty="0"/>
              <a:t>Milan Storytelling Seminar</a:t>
            </a:r>
          </a:p>
          <a:p>
            <a:pPr algn="ctr"/>
            <a:r>
              <a:rPr lang="en-US" sz="5100" b="1" dirty="0"/>
              <a:t>Slides &amp; books at </a:t>
            </a:r>
            <a:r>
              <a:rPr lang="en-US" sz="5100" b="1" dirty="0">
                <a:hlinkClick r:id="rId2"/>
              </a:rPr>
              <a:t>http://davidboje.com</a:t>
            </a:r>
            <a:r>
              <a:rPr lang="en-US" sz="5100" b="1" dirty="0" smtClean="0">
                <a:hlinkClick r:id="rId2"/>
              </a:rPr>
              <a:t>/Aalborg</a:t>
            </a:r>
            <a:r>
              <a:rPr lang="en-US" sz="5100" b="1" dirty="0" smtClean="0"/>
              <a:t> </a:t>
            </a:r>
            <a:endParaRPr lang="en-US" sz="5100" b="1" dirty="0"/>
          </a:p>
        </p:txBody>
      </p:sp>
      <p:pic>
        <p:nvPicPr>
          <p:cNvPr id="4" name="Picture 3"/>
          <p:cNvPicPr>
            <a:picLocks noChangeAspect="1"/>
          </p:cNvPicPr>
          <p:nvPr/>
        </p:nvPicPr>
        <p:blipFill>
          <a:blip r:embed="rId3"/>
          <a:stretch>
            <a:fillRect/>
          </a:stretch>
        </p:blipFill>
        <p:spPr>
          <a:xfrm>
            <a:off x="1918876" y="3644714"/>
            <a:ext cx="6500492" cy="3213286"/>
          </a:xfrm>
          <a:prstGeom prst="rect">
            <a:avLst/>
          </a:prstGeom>
        </p:spPr>
      </p:pic>
    </p:spTree>
    <p:extLst>
      <p:ext uri="{BB962C8B-B14F-4D97-AF65-F5344CB8AC3E}">
        <p14:creationId xmlns:p14="http://schemas.microsoft.com/office/powerpoint/2010/main" val="28917591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ns Boje Lorna OLD FRIENDS INDUSTRI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0142" y="185787"/>
            <a:ext cx="3253935" cy="1648660"/>
          </a:xfrm>
          <a:prstGeom prst="rect">
            <a:avLst/>
          </a:prstGeom>
        </p:spPr>
      </p:pic>
      <p:sp>
        <p:nvSpPr>
          <p:cNvPr id="2" name="Title 1"/>
          <p:cNvSpPr>
            <a:spLocks noGrp="1"/>
          </p:cNvSpPr>
          <p:nvPr>
            <p:ph type="title"/>
          </p:nvPr>
        </p:nvSpPr>
        <p:spPr>
          <a:xfrm>
            <a:off x="0" y="469919"/>
            <a:ext cx="9144000" cy="390563"/>
          </a:xfrm>
        </p:spPr>
        <p:txBody>
          <a:bodyPr/>
          <a:lstStyle/>
          <a:p>
            <a:pPr>
              <a:lnSpc>
                <a:spcPct val="80000"/>
              </a:lnSpc>
            </a:pPr>
            <a:r>
              <a:rPr lang="en-US" sz="4400" b="1" i="1" dirty="0"/>
              <a:t>The Seven True Storytelling Principles:</a:t>
            </a:r>
            <a:r>
              <a:rPr lang="en-US" sz="4400" dirty="0"/>
              <a:t/>
            </a:r>
            <a:br>
              <a:rPr lang="en-US" sz="4400" dirty="0"/>
            </a:br>
            <a:endParaRPr lang="en-US" sz="4400" dirty="0"/>
          </a:p>
        </p:txBody>
      </p:sp>
      <p:sp>
        <p:nvSpPr>
          <p:cNvPr id="3" name="Content Placeholder 2"/>
          <p:cNvSpPr>
            <a:spLocks noGrp="1"/>
          </p:cNvSpPr>
          <p:nvPr>
            <p:ph idx="1"/>
          </p:nvPr>
        </p:nvSpPr>
        <p:spPr>
          <a:xfrm>
            <a:off x="105842" y="1834446"/>
            <a:ext cx="9038158" cy="5023553"/>
          </a:xfrm>
        </p:spPr>
        <p:txBody>
          <a:bodyPr>
            <a:normAutofit fontScale="92500"/>
          </a:bodyPr>
          <a:lstStyle/>
          <a:p>
            <a:pPr marL="0" indent="0">
              <a:buNone/>
            </a:pPr>
            <a:r>
              <a:rPr lang="en-US" dirty="0" smtClean="0"/>
              <a:t>One</a:t>
            </a:r>
            <a:r>
              <a:rPr lang="en-US" dirty="0"/>
              <a:t>. 	You yourself must </a:t>
            </a:r>
            <a:r>
              <a:rPr lang="en-US" dirty="0" smtClean="0"/>
              <a:t>be true </a:t>
            </a:r>
            <a:r>
              <a:rPr lang="en-US" dirty="0"/>
              <a:t>and </a:t>
            </a:r>
            <a:r>
              <a:rPr lang="en-US" dirty="0" smtClean="0"/>
              <a:t>prepare the energy and </a:t>
            </a:r>
            <a:r>
              <a:rPr lang="en-US" dirty="0"/>
              <a:t>effort </a:t>
            </a:r>
            <a:r>
              <a:rPr lang="en-US" dirty="0" smtClean="0"/>
              <a:t>for a sustainable future.</a:t>
            </a:r>
          </a:p>
          <a:p>
            <a:pPr marL="0" indent="0">
              <a:buNone/>
            </a:pPr>
            <a:r>
              <a:rPr lang="en-US" dirty="0" smtClean="0"/>
              <a:t>Two</a:t>
            </a:r>
            <a:r>
              <a:rPr lang="en-US" dirty="0"/>
              <a:t>. 	True storytelling makes spaces respecting the stories already </a:t>
            </a:r>
            <a:r>
              <a:rPr lang="en-US" dirty="0" smtClean="0"/>
              <a:t>there.</a:t>
            </a:r>
          </a:p>
          <a:p>
            <a:pPr marL="0" indent="0">
              <a:buNone/>
            </a:pPr>
            <a:r>
              <a:rPr lang="en-US" dirty="0" smtClean="0"/>
              <a:t>Three</a:t>
            </a:r>
            <a:r>
              <a:rPr lang="en-US" dirty="0"/>
              <a:t>. 	You must create stories with a clear plot creating direction and help people </a:t>
            </a:r>
            <a:r>
              <a:rPr lang="en-US" dirty="0" smtClean="0"/>
              <a:t>prioritize.</a:t>
            </a:r>
          </a:p>
          <a:p>
            <a:pPr marL="0" indent="0">
              <a:buNone/>
            </a:pPr>
            <a:r>
              <a:rPr lang="en-US" dirty="0" smtClean="0"/>
              <a:t>Four</a:t>
            </a:r>
            <a:r>
              <a:rPr lang="en-US" dirty="0"/>
              <a:t>. 	You must have </a:t>
            </a:r>
            <a:r>
              <a:rPr lang="en-US" dirty="0" smtClean="0"/>
              <a:t>timing.</a:t>
            </a:r>
          </a:p>
          <a:p>
            <a:pPr marL="0" indent="0">
              <a:buNone/>
            </a:pPr>
            <a:r>
              <a:rPr lang="en-US" dirty="0" smtClean="0"/>
              <a:t>Five</a:t>
            </a:r>
            <a:r>
              <a:rPr lang="en-US" dirty="0"/>
              <a:t>. 	You must be able to help stories on their way and be open to </a:t>
            </a:r>
            <a:r>
              <a:rPr lang="en-US" dirty="0" smtClean="0"/>
              <a:t>experiment.</a:t>
            </a:r>
          </a:p>
          <a:p>
            <a:pPr marL="0" indent="0">
              <a:buNone/>
            </a:pPr>
            <a:r>
              <a:rPr lang="en-US" dirty="0" smtClean="0"/>
              <a:t>Six</a:t>
            </a:r>
            <a:r>
              <a:rPr lang="en-US" dirty="0"/>
              <a:t>. 	You must consider staging including scenography and </a:t>
            </a:r>
            <a:r>
              <a:rPr lang="en-US" dirty="0" smtClean="0"/>
              <a:t>artifacts.</a:t>
            </a:r>
          </a:p>
          <a:p>
            <a:pPr marL="0" indent="0">
              <a:buNone/>
            </a:pPr>
            <a:r>
              <a:rPr lang="en-US" dirty="0" smtClean="0"/>
              <a:t>Seven</a:t>
            </a:r>
            <a:r>
              <a:rPr lang="en-US" dirty="0"/>
              <a:t>. </a:t>
            </a:r>
            <a:r>
              <a:rPr lang="en-US" dirty="0" smtClean="0"/>
              <a:t>You </a:t>
            </a:r>
            <a:r>
              <a:rPr lang="en-US" dirty="0"/>
              <a:t>must reflect on the stories and how they create value</a:t>
            </a:r>
            <a:r>
              <a:rPr lang="en-US" dirty="0" smtClean="0"/>
              <a:t>.</a:t>
            </a: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5</a:t>
            </a:fld>
            <a:endParaRPr lang="en-US" dirty="0"/>
          </a:p>
        </p:txBody>
      </p:sp>
    </p:spTree>
    <p:extLst>
      <p:ext uri="{BB962C8B-B14F-4D97-AF65-F5344CB8AC3E}">
        <p14:creationId xmlns:p14="http://schemas.microsoft.com/office/powerpoint/2010/main" val="1907824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804" y="367857"/>
            <a:ext cx="8917196" cy="1098610"/>
          </a:xfrm>
        </p:spPr>
        <p:txBody>
          <a:bodyPr/>
          <a:lstStyle/>
          <a:p>
            <a:r>
              <a:rPr lang="en-US" sz="3200" dirty="0" smtClean="0"/>
              <a:t>1</a:t>
            </a:r>
            <a:r>
              <a:rPr lang="en-US" sz="3200" baseline="30000" dirty="0" smtClean="0"/>
              <a:t>st</a:t>
            </a:r>
            <a:r>
              <a:rPr lang="en-US" sz="3200" dirty="0" smtClean="0"/>
              <a:t> True Storytelling Principle: </a:t>
            </a:r>
            <a:r>
              <a:rPr lang="en-US" sz="3200" b="1" dirty="0"/>
              <a:t>You yourself must be true and prepare the energy and effort </a:t>
            </a:r>
            <a:r>
              <a:rPr lang="en-US" sz="3200" b="1" dirty="0" smtClean="0"/>
              <a:t>for a sustainable future.</a:t>
            </a:r>
            <a:r>
              <a:rPr lang="en-US" sz="3200" b="1" dirty="0"/>
              <a:t/>
            </a:r>
            <a:br>
              <a:rPr lang="en-US" sz="3200" b="1" dirty="0"/>
            </a:br>
            <a:endParaRPr lang="en-US" sz="3200" dirty="0"/>
          </a:p>
        </p:txBody>
      </p:sp>
      <p:sp>
        <p:nvSpPr>
          <p:cNvPr id="3" name="Content Placeholder 2"/>
          <p:cNvSpPr>
            <a:spLocks noGrp="1"/>
          </p:cNvSpPr>
          <p:nvPr>
            <p:ph idx="1"/>
          </p:nvPr>
        </p:nvSpPr>
        <p:spPr>
          <a:xfrm>
            <a:off x="226804" y="1905000"/>
            <a:ext cx="8917196" cy="4953000"/>
          </a:xfrm>
        </p:spPr>
        <p:txBody>
          <a:bodyPr>
            <a:normAutofit fontScale="92500"/>
          </a:bodyPr>
          <a:lstStyle/>
          <a:p>
            <a:pPr marL="0" indent="0">
              <a:buNone/>
            </a:pPr>
            <a:r>
              <a:rPr lang="en-US" sz="4000" dirty="0" smtClean="0"/>
              <a:t>3</a:t>
            </a:r>
            <a:r>
              <a:rPr lang="en-US" dirty="0" smtClean="0"/>
              <a:t> </a:t>
            </a:r>
            <a:r>
              <a:rPr lang="en-US" sz="3600" dirty="0" smtClean="0"/>
              <a:t>Questions:</a:t>
            </a:r>
          </a:p>
          <a:p>
            <a:pPr>
              <a:buAutoNum type="arabicPeriod"/>
            </a:pPr>
            <a:r>
              <a:rPr lang="en-US" sz="4000" b="1" dirty="0" smtClean="0"/>
              <a:t>Do you believe in it?</a:t>
            </a:r>
          </a:p>
          <a:p>
            <a:pPr>
              <a:buAutoNum type="arabicPeriod"/>
            </a:pPr>
            <a:r>
              <a:rPr lang="en-US" sz="4000" b="1" dirty="0" smtClean="0"/>
              <a:t>Do you have the knowledge to solve it?</a:t>
            </a:r>
          </a:p>
          <a:p>
            <a:pPr>
              <a:buAutoNum type="arabicPeriod"/>
            </a:pPr>
            <a:r>
              <a:rPr lang="en-US" sz="4000" b="1" dirty="0" smtClean="0"/>
              <a:t>Can you be in it (get energy and not burn out) in long future?</a:t>
            </a:r>
          </a:p>
          <a:p>
            <a:pPr marL="0" indent="0">
              <a:buNone/>
            </a:pPr>
            <a:r>
              <a:rPr lang="en-US" sz="4000" b="1" dirty="0" smtClean="0"/>
              <a:t>YouTube: </a:t>
            </a:r>
            <a:r>
              <a:rPr lang="en-US" sz="4000" b="1" dirty="0" smtClean="0">
                <a:hlinkClick r:id="rId3"/>
              </a:rPr>
              <a:t>Council of Elrond</a:t>
            </a:r>
            <a:endParaRPr lang="en-US" sz="4000" b="1"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6</a:t>
            </a:fld>
            <a:endParaRPr lang="en-US" dirty="0"/>
          </a:p>
        </p:txBody>
      </p:sp>
    </p:spTree>
    <p:extLst>
      <p:ext uri="{BB962C8B-B14F-4D97-AF65-F5344CB8AC3E}">
        <p14:creationId xmlns:p14="http://schemas.microsoft.com/office/powerpoint/2010/main" val="1511396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True Storytelling?</a:t>
            </a:r>
            <a:endParaRPr lang="en-US" dirty="0"/>
          </a:p>
        </p:txBody>
      </p:sp>
      <p:sp>
        <p:nvSpPr>
          <p:cNvPr id="3" name="Content Placeholder 2"/>
          <p:cNvSpPr>
            <a:spLocks noGrp="1"/>
          </p:cNvSpPr>
          <p:nvPr>
            <p:ph idx="1"/>
          </p:nvPr>
        </p:nvSpPr>
        <p:spPr>
          <a:xfrm>
            <a:off x="571500" y="1904999"/>
            <a:ext cx="8572500" cy="4807487"/>
          </a:xfrm>
        </p:spPr>
        <p:txBody>
          <a:bodyPr>
            <a:normAutofit/>
          </a:bodyPr>
          <a:lstStyle/>
          <a:p>
            <a:pPr marL="0" indent="0">
              <a:buNone/>
            </a:pPr>
            <a:r>
              <a:rPr lang="en-US" dirty="0" smtClean="0"/>
              <a:t>“</a:t>
            </a:r>
            <a:r>
              <a:rPr lang="en-US" sz="3600" dirty="0" smtClean="0"/>
              <a:t>Actuality is the unity, become immediate, of essence with existence, or of inward with outward </a:t>
            </a:r>
            <a:r>
              <a:rPr lang="mr-IN" sz="3600" dirty="0" smtClean="0"/>
              <a:t>…</a:t>
            </a:r>
            <a:r>
              <a:rPr lang="en-US" sz="3600" dirty="0" smtClean="0"/>
              <a:t> Existence is immediate unity of being and reflection: hence </a:t>
            </a:r>
            <a:r>
              <a:rPr lang="en-US" sz="3600" dirty="0" err="1" smtClean="0"/>
              <a:t>appearce</a:t>
            </a:r>
            <a:r>
              <a:rPr lang="en-US" sz="3600" dirty="0" smtClean="0"/>
              <a:t>: it comes from the GROUND, and falls to the GROUND</a:t>
            </a:r>
            <a:r>
              <a:rPr lang="en-US" dirty="0" smtClean="0"/>
              <a:t>” (Hegel #142, Encyclopedia of the Philosophical Sciences, Part One). </a:t>
            </a:r>
          </a:p>
          <a:p>
            <a:pPr marL="0" indent="0">
              <a:buNone/>
            </a:pPr>
            <a:endParaRPr lang="en-US" dirty="0"/>
          </a:p>
        </p:txBody>
      </p:sp>
      <p:sp>
        <p:nvSpPr>
          <p:cNvPr id="4" name="Slide Number Placeholder 3"/>
          <p:cNvSpPr>
            <a:spLocks noGrp="1"/>
          </p:cNvSpPr>
          <p:nvPr>
            <p:ph type="sldNum" sz="quarter" idx="12"/>
          </p:nvPr>
        </p:nvSpPr>
        <p:spPr/>
        <p:txBody>
          <a:bodyPr/>
          <a:lstStyle/>
          <a:p>
            <a:fld id="{D739C4FB-7D33-419B-8833-D1372BFD11C8}" type="slidenum">
              <a:rPr lang="en-US" smtClean="0"/>
              <a:t>7</a:t>
            </a:fld>
            <a:endParaRPr lang="en-US" dirty="0"/>
          </a:p>
        </p:txBody>
      </p:sp>
    </p:spTree>
    <p:extLst>
      <p:ext uri="{BB962C8B-B14F-4D97-AF65-F5344CB8AC3E}">
        <p14:creationId xmlns:p14="http://schemas.microsoft.com/office/powerpoint/2010/main" val="15469148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7293"/>
          </a:xfrm>
        </p:spPr>
        <p:txBody>
          <a:bodyPr>
            <a:noAutofit/>
          </a:bodyPr>
          <a:lstStyle/>
          <a:p>
            <a:r>
              <a:rPr lang="en-US" sz="2400" dirty="0" smtClean="0"/>
              <a:t>PRACTICE Exercise Principle 1: You </a:t>
            </a:r>
            <a:r>
              <a:rPr lang="en-US" sz="2400" dirty="0"/>
              <a:t>yourself must be true and prepare the energy and effort to be sustainable future</a:t>
            </a:r>
          </a:p>
        </p:txBody>
      </p:sp>
      <p:sp>
        <p:nvSpPr>
          <p:cNvPr id="3" name="Content Placeholder 2"/>
          <p:cNvSpPr>
            <a:spLocks noGrp="1"/>
          </p:cNvSpPr>
          <p:nvPr>
            <p:ph sz="half" idx="1"/>
          </p:nvPr>
        </p:nvSpPr>
        <p:spPr>
          <a:xfrm>
            <a:off x="0" y="1231568"/>
            <a:ext cx="4038600" cy="4718304"/>
          </a:xfrm>
        </p:spPr>
        <p:txBody>
          <a:bodyPr>
            <a:normAutofit fontScale="92500" lnSpcReduction="20000"/>
          </a:bodyPr>
          <a:lstStyle/>
          <a:p>
            <a:pPr marL="0" indent="0">
              <a:buNone/>
            </a:pPr>
            <a:r>
              <a:rPr lang="en-US" dirty="0" smtClean="0"/>
              <a:t>INSTRUCTIONS: </a:t>
            </a:r>
          </a:p>
          <a:p>
            <a:pPr marL="514350" indent="-514350">
              <a:buFont typeface="+mj-lt"/>
              <a:buAutoNum type="arabicPeriod"/>
            </a:pPr>
            <a:r>
              <a:rPr lang="en-US" sz="3000" b="1" dirty="0" smtClean="0"/>
              <a:t>Write a living story of you being true and preparing something you believe in</a:t>
            </a:r>
            <a:endParaRPr lang="en-US" dirty="0" smtClean="0"/>
          </a:p>
          <a:p>
            <a:pPr marL="514350" indent="-514350">
              <a:buFont typeface="+mj-lt"/>
              <a:buAutoNum type="arabicPeriod"/>
            </a:pPr>
            <a:r>
              <a:rPr lang="en-US" sz="2900" b="1" dirty="0" smtClean="0"/>
              <a:t>How were you able to stay energized (or not)?</a:t>
            </a:r>
          </a:p>
          <a:p>
            <a:pPr marL="514350" indent="-514350">
              <a:buFont typeface="+mj-lt"/>
              <a:buAutoNum type="arabicPeriod"/>
            </a:pPr>
            <a:r>
              <a:rPr lang="en-US" sz="2900" b="1" dirty="0" smtClean="0"/>
              <a:t>How was this sustainable future?</a:t>
            </a:r>
            <a:endParaRPr lang="en-US" dirty="0"/>
          </a:p>
        </p:txBody>
      </p:sp>
      <p:sp>
        <p:nvSpPr>
          <p:cNvPr id="4" name="Content Placeholder 3"/>
          <p:cNvSpPr>
            <a:spLocks noGrp="1"/>
          </p:cNvSpPr>
          <p:nvPr>
            <p:ph sz="half" idx="2"/>
          </p:nvPr>
        </p:nvSpPr>
        <p:spPr>
          <a:xfrm>
            <a:off x="4093061" y="1847568"/>
            <a:ext cx="5003588" cy="5010432"/>
          </a:xfrm>
        </p:spPr>
        <p:txBody>
          <a:bodyPr>
            <a:normAutofit fontScale="92500" lnSpcReduction="20000"/>
          </a:bodyPr>
          <a:lstStyle/>
          <a:p>
            <a:endParaRPr lang="en-US" dirty="0" smtClean="0"/>
          </a:p>
          <a:p>
            <a:r>
              <a:rPr lang="en-US" sz="2600" b="1" i="1" dirty="0" smtClean="0"/>
              <a:t>PRAXIS means  THEORY+METHOD in ACTION</a:t>
            </a:r>
            <a:r>
              <a:rPr lang="en-US" sz="2600" dirty="0" smtClean="0"/>
              <a:t>, a transformational change/liberation from oppression, injustice, in order for family and/or community to bring about new way of Being-in-the-world together so LOOKS TWICE has lessons for the Elders and Parents to teach the young, growing up, so they don’t hunt alone, and destroy the herd the sustains the tribe.</a:t>
            </a:r>
          </a:p>
          <a:p>
            <a:pPr marL="0" indent="0">
              <a:buNone/>
            </a:pP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8</a:t>
            </a:fld>
            <a:endParaRPr lang="en-US" dirty="0"/>
          </a:p>
        </p:txBody>
      </p:sp>
    </p:spTree>
    <p:extLst>
      <p:ext uri="{BB962C8B-B14F-4D97-AF65-F5344CB8AC3E}">
        <p14:creationId xmlns:p14="http://schemas.microsoft.com/office/powerpoint/2010/main" val="419809155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572500" cy="1116238"/>
          </a:xfrm>
        </p:spPr>
        <p:txBody>
          <a:bodyPr/>
          <a:lstStyle/>
          <a:p>
            <a:r>
              <a:rPr lang="en-US" sz="3200" b="1" dirty="0" smtClean="0"/>
              <a:t>Debrief </a:t>
            </a:r>
            <a:r>
              <a:rPr lang="en-US" sz="3200" dirty="0" smtClean="0"/>
              <a:t>True Storytelling </a:t>
            </a:r>
            <a:r>
              <a:rPr lang="en-US" sz="3200" dirty="0"/>
              <a:t>Principle 1: You yourself must be true and prepare the energy and effort to be sustainable future</a:t>
            </a:r>
            <a:endParaRPr lang="en-US" sz="3200" b="1" dirty="0"/>
          </a:p>
        </p:txBody>
      </p:sp>
      <p:sp>
        <p:nvSpPr>
          <p:cNvPr id="3" name="Content Placeholder 2"/>
          <p:cNvSpPr>
            <a:spLocks noGrp="1"/>
          </p:cNvSpPr>
          <p:nvPr>
            <p:ph sz="half" idx="1"/>
          </p:nvPr>
        </p:nvSpPr>
        <p:spPr/>
        <p:txBody>
          <a:bodyPr/>
          <a:lstStyle/>
          <a:p>
            <a:pPr marL="0" indent="0">
              <a:buNone/>
            </a:pPr>
            <a:r>
              <a:rPr lang="en-US" dirty="0" smtClean="0"/>
              <a:t>LIST 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	</a:t>
            </a:r>
            <a:endParaRPr lang="en-US" dirty="0"/>
          </a:p>
        </p:txBody>
      </p:sp>
      <p:sp>
        <p:nvSpPr>
          <p:cNvPr id="4" name="Content Placeholder 3"/>
          <p:cNvSpPr>
            <a:spLocks noGrp="1"/>
          </p:cNvSpPr>
          <p:nvPr>
            <p:ph sz="half" idx="2"/>
          </p:nvPr>
        </p:nvSpPr>
        <p:spPr>
          <a:xfrm>
            <a:off x="4648200" y="1799068"/>
            <a:ext cx="4241800" cy="4592588"/>
          </a:xfrm>
        </p:spPr>
        <p:txBody>
          <a:bodyPr/>
          <a:lstStyle/>
          <a:p>
            <a:pPr marL="0" indent="0">
              <a:buNone/>
            </a:pPr>
            <a:r>
              <a:rPr lang="en-US" dirty="0" smtClean="0"/>
              <a:t>LIST DISADVANTAGES</a:t>
            </a:r>
          </a:p>
          <a:p>
            <a:pPr marL="0" indent="0">
              <a:buNone/>
            </a:pPr>
            <a:r>
              <a:rPr lang="en-US" dirty="0" smtClean="0"/>
              <a:t>1.</a:t>
            </a:r>
          </a:p>
          <a:p>
            <a:pPr marL="0" indent="0">
              <a:buNone/>
            </a:pPr>
            <a:r>
              <a:rPr lang="en-US" dirty="0" smtClean="0"/>
              <a:t>2.</a:t>
            </a:r>
          </a:p>
          <a:p>
            <a:pPr marL="0" indent="0">
              <a:buNone/>
            </a:pPr>
            <a:r>
              <a:rPr lang="en-US" dirty="0" smtClean="0"/>
              <a:t>3.</a:t>
            </a:r>
          </a:p>
          <a:p>
            <a:pPr marL="0" indent="0">
              <a:buNone/>
            </a:pPr>
            <a:r>
              <a:rPr lang="en-US" dirty="0" smtClean="0"/>
              <a:t>4.</a:t>
            </a:r>
            <a:endParaRPr lang="en-US" dirty="0"/>
          </a:p>
        </p:txBody>
      </p:sp>
      <p:sp>
        <p:nvSpPr>
          <p:cNvPr id="5" name="Slide Number Placeholder 4"/>
          <p:cNvSpPr>
            <a:spLocks noGrp="1"/>
          </p:cNvSpPr>
          <p:nvPr>
            <p:ph type="sldNum" sz="quarter" idx="12"/>
          </p:nvPr>
        </p:nvSpPr>
        <p:spPr/>
        <p:txBody>
          <a:bodyPr/>
          <a:lstStyle/>
          <a:p>
            <a:fld id="{D12AA694-00EB-4F4B-AABB-6F50FB178914}" type="slidenum">
              <a:rPr lang="en-US" smtClean="0"/>
              <a:t>9</a:t>
            </a:fld>
            <a:endParaRPr lang="en-US" dirty="0"/>
          </a:p>
        </p:txBody>
      </p:sp>
    </p:spTree>
    <p:extLst>
      <p:ext uri="{BB962C8B-B14F-4D97-AF65-F5344CB8AC3E}">
        <p14:creationId xmlns:p14="http://schemas.microsoft.com/office/powerpoint/2010/main" val="298563186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3759</TotalTime>
  <Words>2905</Words>
  <Application>Microsoft Macintosh PowerPoint</Application>
  <PresentationFormat>On-screen Show (4:3)</PresentationFormat>
  <Paragraphs>299</Paragraphs>
  <Slides>42</Slides>
  <Notes>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Travelogue</vt:lpstr>
      <vt:lpstr>What is True Storytelling?</vt:lpstr>
      <vt:lpstr>People say</vt:lpstr>
      <vt:lpstr>Old Friends</vt:lpstr>
      <vt:lpstr>Ranking 18 Economy Models, 3 Offer True Storytelling Solutions to Globalization </vt:lpstr>
      <vt:lpstr>The Seven True Storytelling Principles: </vt:lpstr>
      <vt:lpstr>1st True Storytelling Principle: You yourself must be true and prepare the energy and effort for a sustainable future. </vt:lpstr>
      <vt:lpstr>What is True Storytelling?</vt:lpstr>
      <vt:lpstr>PRACTICE Exercise Principle 1: You yourself must be true and prepare the energy and effort to be sustainable future</vt:lpstr>
      <vt:lpstr>Debrief True Storytelling Principle 1: You yourself must be true and prepare the energy and effort to be sustainable future</vt:lpstr>
      <vt:lpstr>Principle 2: True storytelling makes spaces respecting the stories already there</vt:lpstr>
      <vt:lpstr>True Storytelling Leader</vt:lpstr>
      <vt:lpstr>EXERCISE Principle 2</vt:lpstr>
      <vt:lpstr>Debrief Principle 2 True storytelling makes spaces respecting the stories already there</vt:lpstr>
      <vt:lpstr>Principle 3: You must create stories with a clear plot creating direction and help people prioritize </vt:lpstr>
      <vt:lpstr>Principle 3 of True Storytelling: You must create stories with a clear plot creating direction and help people prioritize. </vt:lpstr>
      <vt:lpstr>Punctum YouTube</vt:lpstr>
      <vt:lpstr>Punctum is a [re]‘grounding’</vt:lpstr>
      <vt:lpstr>Punctum</vt:lpstr>
      <vt:lpstr>Roland Barthes</vt:lpstr>
      <vt:lpstr>SHOCK or PUNCTUM</vt:lpstr>
      <vt:lpstr>Sears Corporation lost its plot &amp; punctum</vt:lpstr>
      <vt:lpstr>PowerPoint Presentation</vt:lpstr>
      <vt:lpstr>Principle 3 of True Storytelling: You must create stories with a clear plot creating direction and help people prioritize</vt:lpstr>
      <vt:lpstr>Debrief ‘True’ Storytelling Principle 3 You must create stories with a clear plot creating direction and help people prioritize</vt:lpstr>
      <vt:lpstr>True Storytelling Principle 4 You must have timing. </vt:lpstr>
      <vt:lpstr>Exercise Principle 4: You must have timing</vt:lpstr>
      <vt:lpstr>Debrief ‘True’ Storytelling Principle 4 You must have timing</vt:lpstr>
      <vt:lpstr>Practice Principle 5: You must be able to help stories on their way and be open to experiment</vt:lpstr>
      <vt:lpstr>Practice Principle 5: You must be able to help stories on their way and be open to experiment</vt:lpstr>
      <vt:lpstr>Debrief ‘True’ Storytelling Principle 5 You must be able to help stories on their way and be open to experiment</vt:lpstr>
      <vt:lpstr>Principle 6: You must consider staging including scenography and artifacts.</vt:lpstr>
      <vt:lpstr>Our place in the world</vt:lpstr>
      <vt:lpstr>Practice Principle 6 You must consider staging including scenography and artifacts</vt:lpstr>
      <vt:lpstr>Giovan Francesco Caroto, 1523</vt:lpstr>
      <vt:lpstr>TRUE STORYTELLING Principle 6: You must consider staging including scenography and artifacts.</vt:lpstr>
      <vt:lpstr>Debrief ‘True’ Storytelling Principle 6 You must consider staging including scenography and artifacts</vt:lpstr>
      <vt:lpstr>TRUE STORYTELLING Principle 7 You must reflect on the stories and how they create value.</vt:lpstr>
      <vt:lpstr>Plato and Kirkeby – GREEK SQUARE</vt:lpstr>
      <vt:lpstr>Walter Benjamin – One-Way Street </vt:lpstr>
      <vt:lpstr>PRACTICE True Storytelling Principle 7 You must reflect on the stories and how they create value.</vt:lpstr>
      <vt:lpstr>Debrief ‘True’ Storytelling Principle 7 You must reflect on the stories and how they create value </vt:lpstr>
      <vt:lpstr>STOP HERE</vt:lpstr>
    </vt:vector>
  </TitlesOfParts>
  <Company>NMSU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True Storytelling</dc:title>
  <dc:creator>David Boje</dc:creator>
  <cp:lastModifiedBy>David Boje</cp:lastModifiedBy>
  <cp:revision>153</cp:revision>
  <dcterms:created xsi:type="dcterms:W3CDTF">2018-04-29T05:39:51Z</dcterms:created>
  <dcterms:modified xsi:type="dcterms:W3CDTF">2018-05-12T06:12:57Z</dcterms:modified>
</cp:coreProperties>
</file>