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34"/>
  </p:notesMasterIdLst>
  <p:sldIdLst>
    <p:sldId id="256" r:id="rId2"/>
    <p:sldId id="258" r:id="rId3"/>
    <p:sldId id="281" r:id="rId4"/>
    <p:sldId id="282" r:id="rId5"/>
    <p:sldId id="283" r:id="rId6"/>
    <p:sldId id="289" r:id="rId7"/>
    <p:sldId id="290" r:id="rId8"/>
    <p:sldId id="284" r:id="rId9"/>
    <p:sldId id="280" r:id="rId10"/>
    <p:sldId id="285" r:id="rId11"/>
    <p:sldId id="286" r:id="rId12"/>
    <p:sldId id="287" r:id="rId13"/>
    <p:sldId id="276" r:id="rId14"/>
    <p:sldId id="277" r:id="rId15"/>
    <p:sldId id="275" r:id="rId16"/>
    <p:sldId id="271" r:id="rId17"/>
    <p:sldId id="274" r:id="rId18"/>
    <p:sldId id="272" r:id="rId19"/>
    <p:sldId id="263" r:id="rId20"/>
    <p:sldId id="261" r:id="rId21"/>
    <p:sldId id="265" r:id="rId22"/>
    <p:sldId id="259" r:id="rId23"/>
    <p:sldId id="267" r:id="rId24"/>
    <p:sldId id="268" r:id="rId25"/>
    <p:sldId id="266" r:id="rId26"/>
    <p:sldId id="260" r:id="rId27"/>
    <p:sldId id="257" r:id="rId28"/>
    <p:sldId id="288" r:id="rId29"/>
    <p:sldId id="262" r:id="rId30"/>
    <p:sldId id="269" r:id="rId31"/>
    <p:sldId id="264" r:id="rId32"/>
    <p:sldId id="273"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00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32" autoAdjust="0"/>
  </p:normalViewPr>
  <p:slideViewPr>
    <p:cSldViewPr snapToGrid="0" snapToObjects="1">
      <p:cViewPr varScale="1">
        <p:scale>
          <a:sx n="62" d="100"/>
          <a:sy n="62" d="100"/>
        </p:scale>
        <p:origin x="-1200" y="-112"/>
      </p:cViewPr>
      <p:guideLst>
        <p:guide orient="horz" pos="2160"/>
        <p:guide pos="2880"/>
      </p:guideLst>
    </p:cSldViewPr>
  </p:slideViewPr>
  <p:notesTextViewPr>
    <p:cViewPr>
      <p:scale>
        <a:sx n="100" d="100"/>
        <a:sy n="100" d="100"/>
      </p:scale>
      <p:origin x="0" y="752"/>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5444DD6-9424-8947-9DE5-4C92BAB7E81D}" type="datetimeFigureOut">
              <a:rPr lang="en-US" smtClean="0"/>
              <a:t>8/26/19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0778B7-0E78-7D4D-B39F-93F716F799F8}" type="slidenum">
              <a:rPr lang="en-US" smtClean="0"/>
              <a:t>‹#›</a:t>
            </a:fld>
            <a:endParaRPr lang="en-US"/>
          </a:p>
        </p:txBody>
      </p:sp>
    </p:spTree>
    <p:extLst>
      <p:ext uri="{BB962C8B-B14F-4D97-AF65-F5344CB8AC3E}">
        <p14:creationId xmlns:p14="http://schemas.microsoft.com/office/powerpoint/2010/main" val="130489370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javascript:void(0)"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www.cbs.dk</a:t>
            </a:r>
            <a:r>
              <a:rPr lang="en-US" dirty="0" smtClean="0"/>
              <a:t>/en/research/departments-and-</a:t>
            </a:r>
            <a:r>
              <a:rPr lang="en-US" dirty="0" err="1" smtClean="0"/>
              <a:t>centres</a:t>
            </a:r>
            <a:r>
              <a:rPr lang="en-US" dirty="0" smtClean="0"/>
              <a:t>/department-of-organization/</a:t>
            </a:r>
            <a:r>
              <a:rPr lang="en-US" dirty="0" err="1" smtClean="0"/>
              <a:t>centres</a:t>
            </a:r>
            <a:r>
              <a:rPr lang="en-US" dirty="0" smtClean="0"/>
              <a:t>-and-groups/centre-organizational-time-cot</a:t>
            </a:r>
          </a:p>
          <a:p>
            <a:endParaRPr lang="en-US" dirty="0" smtClean="0"/>
          </a:p>
          <a:p>
            <a:r>
              <a:rPr lang="en-US" dirty="0" smtClean="0"/>
              <a:t>Changing in Time project</a:t>
            </a:r>
            <a:r>
              <a:rPr lang="en-US" baseline="0" dirty="0" smtClean="0"/>
              <a:t> of COT: </a:t>
            </a:r>
          </a:p>
          <a:p>
            <a:r>
              <a:rPr lang="en-US" b="0" dirty="0" smtClean="0"/>
              <a:t>One which studies how temporal structures influence the interplay between strategy and identity across time. This work has recently been published in Strategic Organization. Another strand focuses on the material dimensions of temporality of food organizations based on in-depth studies of several innovations in the two case organizations. Last, but not least the extensive empirical studies of Carlsberg and Arla are serving to inspire the broader theoretical development of a situated view on temporality in organizations.</a:t>
            </a:r>
          </a:p>
          <a:p>
            <a:endParaRPr lang="en-US" dirty="0" smtClean="0"/>
          </a:p>
        </p:txBody>
      </p:sp>
      <p:sp>
        <p:nvSpPr>
          <p:cNvPr id="4" name="Slide Number Placeholder 3"/>
          <p:cNvSpPr>
            <a:spLocks noGrp="1"/>
          </p:cNvSpPr>
          <p:nvPr>
            <p:ph type="sldNum" sz="quarter" idx="10"/>
          </p:nvPr>
        </p:nvSpPr>
        <p:spPr/>
        <p:txBody>
          <a:bodyPr/>
          <a:lstStyle/>
          <a:p>
            <a:fld id="{2D0778B7-0E78-7D4D-B39F-93F716F799F8}" type="slidenum">
              <a:rPr lang="en-US" smtClean="0"/>
              <a:t>1</a:t>
            </a:fld>
            <a:endParaRPr lang="en-US"/>
          </a:p>
        </p:txBody>
      </p:sp>
    </p:spTree>
    <p:extLst>
      <p:ext uri="{BB962C8B-B14F-4D97-AF65-F5344CB8AC3E}">
        <p14:creationId xmlns:p14="http://schemas.microsoft.com/office/powerpoint/2010/main" val="2518054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www.sustainability-times.com</a:t>
            </a:r>
            <a:r>
              <a:rPr lang="en-US" dirty="0" smtClean="0"/>
              <a:t>/environmental-protection/climate-change-is-making-ocean-waves-stronger/</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PROBLEM: temperature increases</a:t>
            </a:r>
            <a:r>
              <a:rPr lang="en-US" baseline="0" dirty="0" smtClean="0"/>
              <a:t> are </a:t>
            </a:r>
            <a:r>
              <a:rPr lang="en-US" dirty="0" smtClean="0"/>
              <a:t>increasing flood levels through wave setup, run-up and overtopping.</a:t>
            </a:r>
          </a:p>
          <a:p>
            <a:endParaRPr lang="en-US" dirty="0" smtClean="0"/>
          </a:p>
          <a:p>
            <a:r>
              <a:rPr lang="en-US" dirty="0" smtClean="0"/>
              <a:t>Climate change will alter waves along half the world's coast</a:t>
            </a:r>
            <a:r>
              <a:rPr lang="en-US" i="1" baseline="0" dirty="0" smtClean="0"/>
              <a:t> </a:t>
            </a:r>
            <a:r>
              <a:rPr lang="is-IS" dirty="0" smtClean="0"/>
              <a:t>August 22, 2019</a:t>
            </a:r>
            <a:r>
              <a:rPr lang="en-US" i="1" baseline="0" dirty="0" smtClean="0"/>
              <a:t> </a:t>
            </a:r>
            <a:r>
              <a:rPr lang="en-US" dirty="0" smtClean="0"/>
              <a:t>National Oceanography Centre, UK https://</a:t>
            </a:r>
            <a:r>
              <a:rPr lang="en-US" dirty="0" err="1" smtClean="0"/>
              <a:t>www.sciencedaily.com</a:t>
            </a:r>
            <a:r>
              <a:rPr lang="en-US" dirty="0" smtClean="0"/>
              <a:t>/releases/2019/08/190822103838.htm</a:t>
            </a:r>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12</a:t>
            </a:fld>
            <a:endParaRPr lang="en-US"/>
          </a:p>
        </p:txBody>
      </p:sp>
    </p:spTree>
    <p:extLst>
      <p:ext uri="{BB962C8B-B14F-4D97-AF65-F5344CB8AC3E}">
        <p14:creationId xmlns:p14="http://schemas.microsoft.com/office/powerpoint/2010/main" val="31155571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https://</a:t>
            </a:r>
            <a:r>
              <a:rPr lang="en-US" dirty="0" err="1" smtClean="0"/>
              <a:t>medium.com</a:t>
            </a:r>
            <a:r>
              <a:rPr lang="en-US" dirty="0" smtClean="0"/>
              <a:t>/</a:t>
            </a:r>
            <a:r>
              <a:rPr lang="en-US" dirty="0" err="1" smtClean="0"/>
              <a:t>thortspace</a:t>
            </a:r>
            <a:r>
              <a:rPr lang="en-US" dirty="0" smtClean="0"/>
              <a:t>/heideggers-being-and-time-reader-s-guides-f6f35990b6fa for overview of Heidegger Time </a:t>
            </a:r>
            <a:r>
              <a:rPr lang="en-US" dirty="0" err="1" smtClean="0"/>
              <a:t>vs</a:t>
            </a:r>
            <a:r>
              <a:rPr lang="en-US" dirty="0" smtClean="0"/>
              <a:t> Cartesian time</a:t>
            </a:r>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13</a:t>
            </a:fld>
            <a:endParaRPr lang="en-US"/>
          </a:p>
        </p:txBody>
      </p:sp>
    </p:spTree>
    <p:extLst>
      <p:ext uri="{BB962C8B-B14F-4D97-AF65-F5344CB8AC3E}">
        <p14:creationId xmlns:p14="http://schemas.microsoft.com/office/powerpoint/2010/main" val="3948309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docs.wixstatic.com</a:t>
            </a:r>
            <a:r>
              <a:rPr lang="en-US" dirty="0" smtClean="0"/>
              <a:t>/</a:t>
            </a:r>
            <a:r>
              <a:rPr lang="en-US" dirty="0" err="1" smtClean="0"/>
              <a:t>ugd</a:t>
            </a:r>
            <a:r>
              <a:rPr lang="en-US" dirty="0" smtClean="0"/>
              <a:t>/074d7e_5ed0cebc443648d9a7958e56c04477d0.pdf  </a:t>
            </a:r>
            <a:r>
              <a:rPr lang="en-US" sz="1200" b="1" kern="1200" dirty="0" smtClean="0">
                <a:solidFill>
                  <a:schemeClr val="tx1"/>
                </a:solidFill>
                <a:effectLst/>
                <a:latin typeface="+mn-lt"/>
                <a:ea typeface="+mn-ea"/>
                <a:cs typeface="+mn-cs"/>
              </a:rPr>
              <a:t>Marie S. </a:t>
            </a:r>
            <a:r>
              <a:rPr lang="en-US" sz="1200" b="1" kern="1200" dirty="0" err="1" smtClean="0">
                <a:solidFill>
                  <a:schemeClr val="tx1"/>
                </a:solidFill>
                <a:effectLst/>
                <a:latin typeface="+mn-lt"/>
                <a:ea typeface="+mn-ea"/>
                <a:cs typeface="+mn-cs"/>
              </a:rPr>
              <a:t>Dezelic</a:t>
            </a:r>
            <a:r>
              <a:rPr lang="en-US" sz="1200" b="1" kern="1200" dirty="0" smtClean="0">
                <a:solidFill>
                  <a:schemeClr val="tx1"/>
                </a:solidFill>
                <a:effectLst/>
                <a:latin typeface="+mn-lt"/>
                <a:ea typeface="+mn-ea"/>
                <a:cs typeface="+mn-cs"/>
              </a:rPr>
              <a:t>, PhD &amp; William S. </a:t>
            </a:r>
            <a:r>
              <a:rPr lang="en-US" sz="1200" b="1" kern="1200" dirty="0" err="1" smtClean="0">
                <a:solidFill>
                  <a:schemeClr val="tx1"/>
                </a:solidFill>
                <a:effectLst/>
                <a:latin typeface="+mn-lt"/>
                <a:ea typeface="+mn-ea"/>
                <a:cs typeface="+mn-cs"/>
              </a:rPr>
              <a:t>Breitbart</a:t>
            </a:r>
            <a:r>
              <a:rPr lang="en-US" sz="1200" b="1" kern="1200" dirty="0" smtClean="0">
                <a:solidFill>
                  <a:schemeClr val="tx1"/>
                </a:solidFill>
                <a:effectLst/>
                <a:latin typeface="+mn-lt"/>
                <a:ea typeface="+mn-ea"/>
                <a:cs typeface="+mn-cs"/>
              </a:rPr>
              <a:t>, MD </a:t>
            </a:r>
            <a:endParaRPr lang="en-US" dirty="0" smtClean="0">
              <a:effectLst/>
            </a:endParaRPr>
          </a:p>
        </p:txBody>
      </p:sp>
      <p:sp>
        <p:nvSpPr>
          <p:cNvPr id="4" name="Slide Number Placeholder 3"/>
          <p:cNvSpPr>
            <a:spLocks noGrp="1"/>
          </p:cNvSpPr>
          <p:nvPr>
            <p:ph type="sldNum" sz="quarter" idx="10"/>
          </p:nvPr>
        </p:nvSpPr>
        <p:spPr/>
        <p:txBody>
          <a:bodyPr/>
          <a:lstStyle/>
          <a:p>
            <a:fld id="{2D0778B7-0E78-7D4D-B39F-93F716F799F8}" type="slidenum">
              <a:rPr lang="en-US" smtClean="0"/>
              <a:t>14</a:t>
            </a:fld>
            <a:endParaRPr lang="en-US"/>
          </a:p>
        </p:txBody>
      </p:sp>
    </p:spTree>
    <p:extLst>
      <p:ext uri="{BB962C8B-B14F-4D97-AF65-F5344CB8AC3E}">
        <p14:creationId xmlns:p14="http://schemas.microsoft.com/office/powerpoint/2010/main" val="4000942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15</a:t>
            </a:fld>
            <a:endParaRPr lang="en-US"/>
          </a:p>
        </p:txBody>
      </p:sp>
    </p:spTree>
    <p:extLst>
      <p:ext uri="{BB962C8B-B14F-4D97-AF65-F5344CB8AC3E}">
        <p14:creationId xmlns:p14="http://schemas.microsoft.com/office/powerpoint/2010/main" val="1874814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17</a:t>
            </a:fld>
            <a:endParaRPr lang="en-US"/>
          </a:p>
        </p:txBody>
      </p:sp>
    </p:spTree>
    <p:extLst>
      <p:ext uri="{BB962C8B-B14F-4D97-AF65-F5344CB8AC3E}">
        <p14:creationId xmlns:p14="http://schemas.microsoft.com/office/powerpoint/2010/main" val="3340662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18</a:t>
            </a:fld>
            <a:endParaRPr lang="en-US"/>
          </a:p>
        </p:txBody>
      </p:sp>
    </p:spTree>
    <p:extLst>
      <p:ext uri="{BB962C8B-B14F-4D97-AF65-F5344CB8AC3E}">
        <p14:creationId xmlns:p14="http://schemas.microsoft.com/office/powerpoint/2010/main" val="2786484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McKinley, G. A., </a:t>
            </a:r>
            <a:r>
              <a:rPr lang="en-US" dirty="0" err="1" smtClean="0"/>
              <a:t>Pilcher</a:t>
            </a:r>
            <a:r>
              <a:rPr lang="en-US" dirty="0" smtClean="0"/>
              <a:t>, D. J., Fay, A. R., Lindsay, K., Long, M. C., &amp; </a:t>
            </a:r>
            <a:r>
              <a:rPr lang="en-US" dirty="0" err="1" smtClean="0"/>
              <a:t>Lovenduski</a:t>
            </a:r>
            <a:r>
              <a:rPr lang="en-US" dirty="0" smtClean="0"/>
              <a:t>, N. S. (2016). Timescales for detection of trends in the ocean carbon sink. </a:t>
            </a:r>
            <a:r>
              <a:rPr lang="en-US" i="1" dirty="0" smtClean="0"/>
              <a:t>Nature</a:t>
            </a:r>
            <a:r>
              <a:rPr lang="en-US" dirty="0" smtClean="0"/>
              <a:t>, </a:t>
            </a:r>
            <a:r>
              <a:rPr lang="en-US" i="1" dirty="0" smtClean="0"/>
              <a:t>530</a:t>
            </a:r>
            <a:r>
              <a:rPr lang="en-US" dirty="0" smtClean="0"/>
              <a:t>(7591), 469.</a:t>
            </a:r>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22</a:t>
            </a:fld>
            <a:endParaRPr lang="en-US"/>
          </a:p>
        </p:txBody>
      </p:sp>
    </p:spTree>
    <p:extLst>
      <p:ext uri="{BB962C8B-B14F-4D97-AF65-F5344CB8AC3E}">
        <p14:creationId xmlns:p14="http://schemas.microsoft.com/office/powerpoint/2010/main" val="26342922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www.pbl.nl</a:t>
            </a:r>
            <a:r>
              <a:rPr lang="en-US" dirty="0" smtClean="0"/>
              <a:t>/sites/default/files/</a:t>
            </a:r>
            <a:r>
              <a:rPr lang="en-US" dirty="0" err="1" smtClean="0"/>
              <a:t>cms</a:t>
            </a:r>
            <a:r>
              <a:rPr lang="en-US" dirty="0" smtClean="0"/>
              <a:t>/038s_iwc18.png</a:t>
            </a:r>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27</a:t>
            </a:fld>
            <a:endParaRPr lang="en-US"/>
          </a:p>
        </p:txBody>
      </p:sp>
    </p:spTree>
    <p:extLst>
      <p:ext uri="{BB962C8B-B14F-4D97-AF65-F5344CB8AC3E}">
        <p14:creationId xmlns:p14="http://schemas.microsoft.com/office/powerpoint/2010/main" val="2254135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have</a:t>
            </a:r>
            <a:r>
              <a:rPr lang="en-US" baseline="0" dirty="0" smtClean="0"/>
              <a:t> and comments or questions contact me at </a:t>
            </a:r>
            <a:r>
              <a:rPr lang="en-US" baseline="0" dirty="0" err="1" smtClean="0"/>
              <a:t>davidboje@gmail.com</a:t>
            </a:r>
            <a:endParaRPr lang="en-US" baseline="0" dirty="0" smtClean="0"/>
          </a:p>
          <a:p>
            <a:r>
              <a:rPr lang="en-US" baseline="0" dirty="0" smtClean="0"/>
              <a:t>Thank you</a:t>
            </a:r>
            <a:endParaRPr lang="en-US" dirty="0"/>
          </a:p>
        </p:txBody>
      </p:sp>
      <p:sp>
        <p:nvSpPr>
          <p:cNvPr id="4" name="Slide Number Placeholder 3"/>
          <p:cNvSpPr>
            <a:spLocks noGrp="1"/>
          </p:cNvSpPr>
          <p:nvPr>
            <p:ph type="sldNum" sz="quarter" idx="10"/>
          </p:nvPr>
        </p:nvSpPr>
        <p:spPr/>
        <p:txBody>
          <a:bodyPr/>
          <a:lstStyle/>
          <a:p>
            <a:fld id="{F8646707-6BBD-41A9-B4DF-0C76A73A2D2A}" type="slidenum">
              <a:rPr lang="en-US" smtClean="0"/>
              <a:t>30</a:t>
            </a:fld>
            <a:endParaRPr lang="en-US"/>
          </a:p>
        </p:txBody>
      </p:sp>
    </p:spTree>
    <p:extLst>
      <p:ext uri="{BB962C8B-B14F-4D97-AF65-F5344CB8AC3E}">
        <p14:creationId xmlns:p14="http://schemas.microsoft.com/office/powerpoint/2010/main" val="391550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Fractal narrative’ is defined as “a narrative that finds its best accomplished form in the Web” in hyperlink networks (Durate, 2014: 284).  A fractal-narrative is linear or cyclical in form, with a central monologic or monomythic structure, a heroic character, in a complex plot within plots, patterns within patterns — that repeats and repeats, from one telling to the next (Boje, 2015, </a:t>
            </a:r>
            <a:r>
              <a:rPr lang="en-US" i="1" dirty="0" smtClean="0"/>
              <a:t>in press</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fractal story is defined here as a web of fluid, living story interrelationships between urban chaos and fractal cyber order that is centrifugal, veering away from order toward anarchies, discontinuity and erratic, violent urbanity” (p. 7Boje editor,  </a:t>
            </a:r>
            <a:r>
              <a:rPr lang="en-US" b="1" dirty="0" smtClean="0"/>
              <a:t>Organizational Change and Global Standardization: Solutions to Standards and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Definition of Fractal-Antenarrative: The fractal antenarrative is different than these other fractals,. The Fractal-Antenarrative is the before-bets-beneath-between-becoming patterning, what Jeff Noon (1996) the “randomologist” calls the Vurt, sometimes in pattern of ‘downward fractal-spiral’ (</a:t>
            </a:r>
            <a:r>
              <a:rPr lang="en-US" dirty="0" err="1" smtClean="0"/>
              <a:t>XXiX</a:t>
            </a:r>
            <a:r>
              <a:rPr lang="en-US" dirty="0" smtClean="0"/>
              <a:t>), e.g. </a:t>
            </a:r>
            <a:r>
              <a:rPr lang="en-US" smtClean="0"/>
              <a:t>the downward fractal-spiral of the eco-system with loss of more and more species, extinct by unintelligent action as John Dewey calls it (Boje, 2015: xxxii).</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3</a:t>
            </a:fld>
            <a:endParaRPr lang="en-US"/>
          </a:p>
        </p:txBody>
      </p:sp>
    </p:spTree>
    <p:extLst>
      <p:ext uri="{BB962C8B-B14F-4D97-AF65-F5344CB8AC3E}">
        <p14:creationId xmlns:p14="http://schemas.microsoft.com/office/powerpoint/2010/main" val="27920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Sierpinski triangle fractal, Mandelbrot fractal (see Deleuze</a:t>
            </a:r>
            <a:r>
              <a:rPr lang="en-US" baseline="0" dirty="0" smtClean="0"/>
              <a:t> &amp; Guattari) and shift of attractors</a:t>
            </a:r>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4</a:t>
            </a:fld>
            <a:endParaRPr lang="en-US"/>
          </a:p>
        </p:txBody>
      </p:sp>
    </p:spTree>
    <p:extLst>
      <p:ext uri="{BB962C8B-B14F-4D97-AF65-F5344CB8AC3E}">
        <p14:creationId xmlns:p14="http://schemas.microsoft.com/office/powerpoint/2010/main" val="3432202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https://davidboje.com/vita/paper_pdfs/CHAPTER_Fractal%20change%20management%20and%20counternarrative%20in%20crosscultural.pdf</a:t>
            </a:r>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5</a:t>
            </a:fld>
            <a:endParaRPr lang="en-US"/>
          </a:p>
        </p:txBody>
      </p:sp>
    </p:spTree>
    <p:extLst>
      <p:ext uri="{BB962C8B-B14F-4D97-AF65-F5344CB8AC3E}">
        <p14:creationId xmlns:p14="http://schemas.microsoft.com/office/powerpoint/2010/main" val="168877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www.truestorytelling.org</a:t>
            </a:r>
            <a:r>
              <a:rPr lang="en-US" baseline="0" dirty="0" smtClean="0"/>
              <a:t>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Trump and </a:t>
            </a:r>
            <a:r>
              <a:rPr lang="en-US" dirty="0" smtClean="0"/>
              <a:t>Emmanuel Macron surfs internationally on a false image of climate champion,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There is a gap between the surf conditions and Trump’s enactments</a:t>
            </a:r>
            <a:r>
              <a:rPr lang="en-US" baseline="0" dirty="0" smtClean="0"/>
              <a:t> of climate denial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Citizens in</a:t>
            </a:r>
            <a:r>
              <a:rPr lang="en-US" baseline="0" dirty="0" smtClean="0"/>
              <a:t> France</a:t>
            </a:r>
            <a:r>
              <a:rPr lang="en-US" dirty="0" smtClean="0"/>
              <a:t> are taking down</a:t>
            </a:r>
            <a:r>
              <a:rPr lang="en-US" baseline="0" dirty="0" smtClean="0"/>
              <a:t> his official portrait from town halls and carrying it upside down in G7 protests https://</a:t>
            </a:r>
            <a:r>
              <a:rPr lang="en-US" baseline="0" dirty="0" err="1" smtClean="0"/>
              <a:t>www.theguardian.com</a:t>
            </a:r>
            <a:r>
              <a:rPr lang="en-US" baseline="0" dirty="0" smtClean="0"/>
              <a:t>/world/2019/</a:t>
            </a:r>
            <a:r>
              <a:rPr lang="en-US" baseline="0" dirty="0" err="1" smtClean="0"/>
              <a:t>aug</a:t>
            </a:r>
            <a:r>
              <a:rPr lang="en-US" baseline="0" dirty="0" smtClean="0"/>
              <a:t>/25/french-climate-activists-protest-while-macron-attends-g7-summit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They’ re on a C shape wave that is extremely dangerous even fro the most experience surfers</a:t>
            </a:r>
            <a:endParaRPr lang="en-US" dirty="0" smtClean="0"/>
          </a:p>
          <a:p>
            <a:endParaRPr lang="en-US" baseline="0" dirty="0" smtClean="0"/>
          </a:p>
          <a:p>
            <a:r>
              <a:rPr lang="en-US" baseline="0" dirty="0" smtClean="0"/>
              <a:t>To study storytelling waveform dynamics requires a different org studies methodology, which is why we are developing self-correcting storytelling science to get at the complexity of multiplicities of storytelling temporal interplay, </a:t>
            </a:r>
            <a:r>
              <a:rPr lang="en-US" baseline="0" smtClean="0"/>
              <a:t>its spacetimemattering</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6</a:t>
            </a:fld>
            <a:endParaRPr lang="en-US"/>
          </a:p>
        </p:txBody>
      </p:sp>
    </p:spTree>
    <p:extLst>
      <p:ext uri="{BB962C8B-B14F-4D97-AF65-F5344CB8AC3E}">
        <p14:creationId xmlns:p14="http://schemas.microsoft.com/office/powerpoint/2010/main" val="3336308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temporal interplay of narrative identity of Macron is out of whack</a:t>
            </a:r>
            <a:r>
              <a:rPr lang="en-US" baseline="0" dirty="0" smtClean="0"/>
              <a:t> with the reality of climate emergency On the plus side Macron is saying France needs to be more like Denmark Aug 28 2018 https://</a:t>
            </a:r>
            <a:r>
              <a:rPr lang="en-US" baseline="0" dirty="0" err="1" smtClean="0"/>
              <a:t>www.apnews.com</a:t>
            </a:r>
            <a:r>
              <a:rPr lang="en-US" baseline="0" dirty="0" smtClean="0"/>
              <a:t>/6e7260b631784585834d945190c0f437/France%27s-Macron:-Denmark-can-do-more-in-European-Union  Macron says </a:t>
            </a:r>
            <a:r>
              <a:rPr lang="en-US" baseline="0" dirty="0" err="1" smtClean="0"/>
              <a:t>danish</a:t>
            </a:r>
            <a:r>
              <a:rPr lang="en-US" baseline="0" dirty="0" smtClean="0"/>
              <a:t> can change because they are </a:t>
            </a:r>
            <a:r>
              <a:rPr lang="en-US" baseline="0" dirty="0" err="1" smtClean="0"/>
              <a:t>Luthern</a:t>
            </a:r>
            <a:r>
              <a:rPr lang="en-US" baseline="0" dirty="0" smtClean="0"/>
              <a:t>, and the French, well they just hate reform  https://</a:t>
            </a:r>
            <a:r>
              <a:rPr lang="en-US" baseline="0" dirty="0" err="1" smtClean="0"/>
              <a:t>www.newsweek.com</a:t>
            </a:r>
            <a:r>
              <a:rPr lang="en-US" baseline="0" dirty="0" smtClean="0"/>
              <a:t>/macron-criticizes-french-heritage-says-danish-can-change-because-theyre-1097637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Trump officials voice anger at G7 focus on 'niche' issues such as climate change and gender equality and development in</a:t>
            </a:r>
            <a:r>
              <a:rPr lang="en-US" baseline="0" dirty="0" smtClean="0"/>
              <a:t> </a:t>
            </a:r>
            <a:r>
              <a:rPr lang="en-US" dirty="0" smtClean="0"/>
              <a:t>Africa. In other words he is zooming out on global trade and economics, while others are zooming in https://</a:t>
            </a:r>
            <a:r>
              <a:rPr lang="en-US" dirty="0" err="1" smtClean="0"/>
              <a:t>www.theguardian.com</a:t>
            </a:r>
            <a:r>
              <a:rPr lang="en-US" dirty="0" smtClean="0"/>
              <a:t>/world/2019/</a:t>
            </a:r>
            <a:r>
              <a:rPr lang="en-US" dirty="0" err="1" smtClean="0"/>
              <a:t>aug</a:t>
            </a:r>
            <a:r>
              <a:rPr lang="en-US" dirty="0" smtClean="0"/>
              <a:t>/25/trump-officials-voice-anger-at-g7-focus-on-niche-issues-such-as-climate-change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Trump</a:t>
            </a:r>
            <a:r>
              <a:rPr lang="en-US" baseline="0" dirty="0" smtClean="0"/>
              <a:t>’s macro zoom-out includes his move to buy Greenland from Denmark https://</a:t>
            </a:r>
            <a:r>
              <a:rPr lang="en-US" baseline="0" dirty="0" err="1" smtClean="0"/>
              <a:t>www.theguardian.com</a:t>
            </a:r>
            <a:r>
              <a:rPr lang="en-US" baseline="0" dirty="0" smtClean="0"/>
              <a:t>/world/2019/</a:t>
            </a:r>
            <a:r>
              <a:rPr lang="en-US" baseline="0" dirty="0" err="1" smtClean="0"/>
              <a:t>aug</a:t>
            </a:r>
            <a:r>
              <a:rPr lang="en-US" baseline="0" dirty="0" smtClean="0"/>
              <a:t>/24/trump-</a:t>
            </a:r>
            <a:r>
              <a:rPr lang="en-US" baseline="0" dirty="0" err="1" smtClean="0"/>
              <a:t>greenland</a:t>
            </a:r>
            <a:r>
              <a:rPr lang="en-US" baseline="0" dirty="0" smtClean="0"/>
              <a:t>-gambit-sad-sign-arctic-up-for-grabs</a:t>
            </a:r>
            <a:endParaRPr lang="en-US" dirty="0" smtClean="0"/>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7</a:t>
            </a:fld>
            <a:endParaRPr lang="en-US"/>
          </a:p>
        </p:txBody>
      </p:sp>
    </p:spTree>
    <p:extLst>
      <p:ext uri="{BB962C8B-B14F-4D97-AF65-F5344CB8AC3E}">
        <p14:creationId xmlns:p14="http://schemas.microsoft.com/office/powerpoint/2010/main" val="3817299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err="1" smtClean="0"/>
              <a:t>www.newstatesman.com</a:t>
            </a:r>
            <a:r>
              <a:rPr lang="en-US" dirty="0" smtClean="0"/>
              <a:t>/world/2019/03/who-gets-survive-climate-change</a:t>
            </a:r>
          </a:p>
          <a:p>
            <a:endParaRPr lang="en-US" dirty="0" smtClean="0"/>
          </a:p>
          <a:p>
            <a:r>
              <a:rPr lang="en-US" dirty="0" smtClean="0"/>
              <a:t>As the waters rise the rich are preparing their arcs https://</a:t>
            </a:r>
            <a:r>
              <a:rPr lang="en-US" dirty="0" err="1" smtClean="0"/>
              <a:t>www.newstatesman.com</a:t>
            </a:r>
            <a:r>
              <a:rPr lang="en-US" dirty="0" smtClean="0"/>
              <a:t>/world/2019/03/who-gets-survive-climate-change</a:t>
            </a:r>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9</a:t>
            </a:fld>
            <a:endParaRPr lang="en-US"/>
          </a:p>
        </p:txBody>
      </p:sp>
    </p:spTree>
    <p:extLst>
      <p:ext uri="{BB962C8B-B14F-4D97-AF65-F5344CB8AC3E}">
        <p14:creationId xmlns:p14="http://schemas.microsoft.com/office/powerpoint/2010/main" val="521631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hlinkClick r:id="rId3"/>
              </a:rPr>
              <a:t>Toward a theory of using history authentically: Historicizing in the Carlsberg Group</a:t>
            </a:r>
          </a:p>
          <a:p>
            <a:r>
              <a:rPr lang="en-US" dirty="0" smtClean="0"/>
              <a:t>MJ Hatch, M Schultz,</a:t>
            </a:r>
            <a:r>
              <a:rPr lang="en-US" baseline="0" dirty="0" smtClean="0"/>
              <a:t> </a:t>
            </a:r>
            <a:r>
              <a:rPr lang="en-US" dirty="0" smtClean="0"/>
              <a:t>Administrative Science Quarterly 62 (4), 657-</a:t>
            </a:r>
            <a:r>
              <a:rPr lang="en-US" dirty="0" smtClean="0"/>
              <a:t>697</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Temporal interplay is their term to “describe how the different temporalities of strategy and identity influence their interaction”  Temporal interplay unfolds in a multiplicity of ‘modes of interplay’ </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 sustained interplay is a continual reciprocal relationship among multiple time horizons and has greater temporal depth extending into both past and future</a:t>
            </a:r>
          </a:p>
          <a:p>
            <a:r>
              <a:rPr lang="en-US" dirty="0" smtClean="0"/>
              <a:t>	</a:t>
            </a:r>
            <a:endParaRPr lang="en-US" dirty="0" smtClean="0"/>
          </a:p>
          <a:p>
            <a:r>
              <a:rPr lang="en-US" sz="1200" kern="1200" dirty="0" smtClean="0">
                <a:solidFill>
                  <a:schemeClr val="tx1"/>
                </a:solidFill>
                <a:latin typeface="+mn-lt"/>
                <a:ea typeface="+mn-ea"/>
                <a:cs typeface="+mn-cs"/>
              </a:rPr>
              <a:t>Longer time horizons have reciprocal interplay between strategy and identity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Abstracting misses connecting identity to the </a:t>
            </a:r>
            <a:r>
              <a:rPr lang="en-US" sz="1200" kern="1200" dirty="0" err="1" smtClean="0">
                <a:solidFill>
                  <a:schemeClr val="tx1"/>
                </a:solidFill>
                <a:latin typeface="+mn-lt"/>
                <a:ea typeface="+mn-ea"/>
                <a:cs typeface="+mn-cs"/>
              </a:rPr>
              <a:t>actionability</a:t>
            </a:r>
            <a:r>
              <a:rPr lang="en-US" sz="1200" kern="1200" dirty="0" smtClean="0">
                <a:solidFill>
                  <a:schemeClr val="tx1"/>
                </a:solidFill>
                <a:latin typeface="+mn-lt"/>
                <a:ea typeface="+mn-ea"/>
                <a:cs typeface="+mn-cs"/>
              </a:rPr>
              <a:t> of strategy in ways more consequential to actors.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subsumed interplay is more dominated by strategy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sustained interplay is a continual reciprocal relationship among multiple time horizons and has greater temporal depth extending into both past and future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2D0778B7-0E78-7D4D-B39F-93F716F799F8}" type="slidenum">
              <a:rPr lang="en-US" smtClean="0"/>
              <a:t>10</a:t>
            </a:fld>
            <a:endParaRPr lang="en-US"/>
          </a:p>
        </p:txBody>
      </p:sp>
    </p:spTree>
    <p:extLst>
      <p:ext uri="{BB962C8B-B14F-4D97-AF65-F5344CB8AC3E}">
        <p14:creationId xmlns:p14="http://schemas.microsoft.com/office/powerpoint/2010/main" val="349577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Deleuzian fractal</a:t>
            </a:r>
            <a:r>
              <a:rPr lang="en-US" baseline="0" dirty="0" smtClean="0"/>
              <a:t> narratives are spatialized </a:t>
            </a:r>
            <a:r>
              <a:rPr lang="mr-IN" baseline="0" dirty="0" smtClean="0"/>
              <a:t>–</a:t>
            </a:r>
            <a:r>
              <a:rPr lang="en-US" baseline="0" dirty="0" smtClean="0"/>
              <a:t> see </a:t>
            </a:r>
            <a:r>
              <a:rPr lang="en-US" dirty="0" smtClean="0"/>
              <a:t>German</a:t>
            </a:r>
            <a:r>
              <a:rPr lang="en-US" baseline="0" dirty="0" smtClean="0"/>
              <a:t> </a:t>
            </a:r>
            <a:r>
              <a:rPr lang="en-US" dirty="0" smtClean="0"/>
              <a:t>Duarte on fractal narrative</a:t>
            </a: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t>
            </a:r>
            <a:r>
              <a:rPr lang="en-US" dirty="0" smtClean="0"/>
              <a:t>Deleuzian narrative spatial organization does not represent an arborescent structure, which usually presents a hierarchical system in which the object only receives information from a superior object in a direct line. [39] Like a rhizome, Deleuze analyses the narrative structure of cinematic medium as a 'center-less' system where the communication is not hierarchical and where many different signs in their heterogeneity are able to communicate.” Duarte, G. A. (2012). Gilles Deleuze’s Ideas on Non-Euclidean Narrative: A Step towards Fractal Narrative. </a:t>
            </a:r>
            <a:r>
              <a:rPr lang="en-US" i="1" dirty="0" smtClean="0"/>
              <a:t>Rhizomes: Cultural Studies in Emerging Knowledge</a:t>
            </a:r>
            <a:r>
              <a:rPr lang="en-US" dirty="0" smtClean="0"/>
              <a:t>, </a:t>
            </a:r>
            <a:r>
              <a:rPr lang="en-US" i="1" dirty="0" smtClean="0"/>
              <a:t>23</a:t>
            </a:r>
            <a:r>
              <a:rPr lang="en-US"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https://s3.amazonaws.com/</a:t>
            </a:r>
            <a:r>
              <a:rPr lang="en-US" dirty="0" err="1" smtClean="0"/>
              <a:t>academia.edu.documents</a:t>
            </a:r>
            <a:r>
              <a:rPr lang="en-US" dirty="0" smtClean="0"/>
              <a:t>/39764077/Rhizomes__Issue_23_German_Duarte.pdf?response-content-disposition=inline%3B%20filename%3DGilles_Deleuzes_ideas_on_non-Euclidean_n.pdf&amp;X-Amz-Algorithm=AWS4-HMAC-SHA256&amp;X-Amz-Credential=AKIAIWOWYYGZ2Y53UL3A%2F20190825%2Fus-east-1%2Fs3%2Faws4_request&amp;X-Amz-Date=20190825T052944Z&amp;X-Amz-Expires=3600&amp;X-Amz-SignedHeaders=</a:t>
            </a:r>
            <a:r>
              <a:rPr lang="en-US" dirty="0" err="1" smtClean="0"/>
              <a:t>host&amp;X-Amz-Signature</a:t>
            </a:r>
            <a:r>
              <a:rPr lang="en-US" dirty="0" smtClean="0"/>
              <a:t>=acf341f8978a945ef6c7a28a7351a9e5897166e3c8dffde05c652e2f20cbe31a </a:t>
            </a:r>
          </a:p>
        </p:txBody>
      </p:sp>
      <p:sp>
        <p:nvSpPr>
          <p:cNvPr id="4" name="Slide Number Placeholder 3"/>
          <p:cNvSpPr>
            <a:spLocks noGrp="1"/>
          </p:cNvSpPr>
          <p:nvPr>
            <p:ph type="sldNum" sz="quarter" idx="10"/>
          </p:nvPr>
        </p:nvSpPr>
        <p:spPr/>
        <p:txBody>
          <a:bodyPr/>
          <a:lstStyle/>
          <a:p>
            <a:fld id="{2D0778B7-0E78-7D4D-B39F-93F716F799F8}" type="slidenum">
              <a:rPr lang="en-US" smtClean="0"/>
              <a:t>11</a:t>
            </a:fld>
            <a:endParaRPr lang="en-US"/>
          </a:p>
        </p:txBody>
      </p:sp>
    </p:spTree>
    <p:extLst>
      <p:ext uri="{BB962C8B-B14F-4D97-AF65-F5344CB8AC3E}">
        <p14:creationId xmlns:p14="http://schemas.microsoft.com/office/powerpoint/2010/main" val="1948604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8/26/19</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653758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314154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933133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C3F878-F5E8-489B-AC8A-64F2A7E22C28}" type="datetimeFigureOut">
              <a:rPr lang="en-US" smtClean="0"/>
              <a:pPr/>
              <a:t>8/26/19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41272941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C3F878-F5E8-489B-AC8A-64F2A7E22C28}" type="datetimeFigureOut">
              <a:rPr lang="en-US" smtClean="0"/>
              <a:pPr/>
              <a:t>8/26/19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346432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7C3F878-F5E8-489B-AC8A-64F2A7E22C28}" type="datetimeFigureOut">
              <a:rPr lang="en-US" smtClean="0"/>
              <a:pPr/>
              <a:t>8/26/19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851023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7C3F878-F5E8-489B-AC8A-64F2A7E22C28}" type="datetimeFigureOut">
              <a:rPr lang="en-US" smtClean="0"/>
              <a:pPr/>
              <a:t>8/26/19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441660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7C3F878-F5E8-489B-AC8A-64F2A7E22C28}" type="datetimeFigureOut">
              <a:rPr lang="en-US" smtClean="0"/>
              <a:pPr/>
              <a:t>8/26/19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124239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C3F878-F5E8-489B-AC8A-64F2A7E22C28}" type="datetimeFigureOut">
              <a:rPr lang="en-US" smtClean="0"/>
              <a:pPr/>
              <a:t>8/26/19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1927759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8/26/19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2115043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3F878-F5E8-489B-AC8A-64F2A7E22C28}" type="datetimeFigureOut">
              <a:rPr lang="en-US" smtClean="0"/>
              <a:pPr/>
              <a:t>8/26/19</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a:t>
            </a:fld>
            <a:endParaRPr lang="en-US"/>
          </a:p>
        </p:txBody>
      </p:sp>
    </p:spTree>
    <p:extLst>
      <p:ext uri="{BB962C8B-B14F-4D97-AF65-F5344CB8AC3E}">
        <p14:creationId xmlns:p14="http://schemas.microsoft.com/office/powerpoint/2010/main" val="366697387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C3F878-F5E8-489B-AC8A-64F2A7E22C28}" type="datetimeFigureOut">
              <a:rPr lang="en-US" smtClean="0"/>
              <a:pPr/>
              <a:t>8/26/19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1FC063-5EA9-49AF-AFAF-D68C9E82B23B}" type="slidenum">
              <a:rPr lang="en-US" smtClean="0"/>
              <a:pPr/>
              <a:t>‹#›</a:t>
            </a:fld>
            <a:endParaRPr lang="en-US" dirty="0"/>
          </a:p>
        </p:txBody>
      </p:sp>
    </p:spTree>
    <p:extLst>
      <p:ext uri="{BB962C8B-B14F-4D97-AF65-F5344CB8AC3E}">
        <p14:creationId xmlns:p14="http://schemas.microsoft.com/office/powerpoint/2010/main" val="370511003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https://davidboje.com/Aalborg" TargetMode="External"/><Relationship Id="rId5" Type="http://schemas.openxmlformats.org/officeDocument/2006/relationships/hyperlink" Target="mailto:davidboje@gmail.com"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5.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onlinelibrary.wiley.com/doi/pdf/10.1111/ijmr.12178" TargetMode="External"/><Relationship Id="rId3" Type="http://schemas.openxmlformats.org/officeDocument/2006/relationships/image" Target="../media/image7.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www.nature.com/articles/s41558-019-0553-2"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gif"/><Relationship Id="rId4"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image" Target="../media/image7.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davidboje.com/fractal" TargetMode="External"/><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hyperlink" Target="https://www.dropbox.com/sh/bd297r9f6lhgjeh/AAChF7KdZH7hvz3aGIySrTJwa?dl=0" TargetMode="External"/><Relationship Id="rId5" Type="http://schemas.openxmlformats.org/officeDocument/2006/relationships/hyperlink" Target="https://davidboje.com/Aalborg" TargetMode="External"/><Relationship Id="rId6" Type="http://schemas.openxmlformats.org/officeDocument/2006/relationships/image" Target="../media/image31.png"/><Relationship Id="rId7" Type="http://schemas.openxmlformats.org/officeDocument/2006/relationships/image" Target="../media/image32.png"/><Relationship Id="rId8"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4" Type="http://schemas.openxmlformats.org/officeDocument/2006/relationships/image" Target="../media/image2.gif"/><Relationship Id="rId5" Type="http://schemas.openxmlformats.org/officeDocument/2006/relationships/image" Target="../media/image8.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8-23 at 9.56.0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795536"/>
          </a:xfrm>
          <a:prstGeom prst="rect">
            <a:avLst/>
          </a:prstGeom>
        </p:spPr>
      </p:pic>
      <p:sp>
        <p:nvSpPr>
          <p:cNvPr id="2" name="Title 1"/>
          <p:cNvSpPr>
            <a:spLocks noGrp="1"/>
          </p:cNvSpPr>
          <p:nvPr>
            <p:ph type="ctrTitle"/>
          </p:nvPr>
        </p:nvSpPr>
        <p:spPr>
          <a:xfrm>
            <a:off x="0" y="1873045"/>
            <a:ext cx="3726297" cy="4040191"/>
          </a:xfrm>
        </p:spPr>
        <p:txBody>
          <a:bodyPr>
            <a:normAutofit/>
          </a:bodyPr>
          <a:lstStyle/>
          <a:p>
            <a:r>
              <a:rPr lang="en-US" b="1" dirty="0" smtClean="0">
                <a:solidFill>
                  <a:schemeClr val="accent2">
                    <a:lumMod val="50000"/>
                  </a:schemeClr>
                </a:solidFill>
              </a:rPr>
              <a:t>Storytelling and Temporal Interplay  Seminar </a:t>
            </a:r>
            <a:br>
              <a:rPr lang="en-US" b="1" dirty="0" smtClean="0">
                <a:solidFill>
                  <a:schemeClr val="accent2">
                    <a:lumMod val="50000"/>
                  </a:schemeClr>
                </a:solidFill>
              </a:rPr>
            </a:br>
            <a:r>
              <a:rPr lang="en-US" b="1" dirty="0" smtClean="0">
                <a:solidFill>
                  <a:schemeClr val="accent2">
                    <a:lumMod val="50000"/>
                  </a:schemeClr>
                </a:solidFill>
              </a:rPr>
              <a:t/>
            </a:r>
            <a:br>
              <a:rPr lang="en-US" b="1" dirty="0" smtClean="0">
                <a:solidFill>
                  <a:schemeClr val="accent2">
                    <a:lumMod val="50000"/>
                  </a:schemeClr>
                </a:solidFill>
              </a:rPr>
            </a:br>
            <a:endParaRPr lang="en-US" sz="3600" dirty="0">
              <a:solidFill>
                <a:schemeClr val="accent2">
                  <a:lumMod val="50000"/>
                </a:schemeClr>
              </a:solidFill>
            </a:endParaRPr>
          </a:p>
        </p:txBody>
      </p:sp>
      <p:sp>
        <p:nvSpPr>
          <p:cNvPr id="3" name="Subtitle 2"/>
          <p:cNvSpPr>
            <a:spLocks noGrp="1"/>
          </p:cNvSpPr>
          <p:nvPr>
            <p:ph type="subTitle" idx="1"/>
          </p:nvPr>
        </p:nvSpPr>
        <p:spPr>
          <a:xfrm>
            <a:off x="304800" y="4912948"/>
            <a:ext cx="8382000" cy="1882588"/>
          </a:xfrm>
        </p:spPr>
        <p:txBody>
          <a:bodyPr>
            <a:normAutofit fontScale="32500" lnSpcReduction="20000"/>
          </a:bodyPr>
          <a:lstStyle/>
          <a:p>
            <a:r>
              <a:rPr lang="en-US" sz="8400" dirty="0" smtClean="0">
                <a:solidFill>
                  <a:schemeClr val="tx1"/>
                </a:solidFill>
              </a:rPr>
              <a:t>David M. Boje</a:t>
            </a:r>
          </a:p>
          <a:p>
            <a:r>
              <a:rPr lang="en-US" sz="4000" dirty="0" smtClean="0">
                <a:solidFill>
                  <a:srgbClr val="000000"/>
                </a:solidFill>
              </a:rPr>
              <a:t>Business &amp; Management Department</a:t>
            </a:r>
          </a:p>
          <a:p>
            <a:r>
              <a:rPr lang="en-US" sz="4000" dirty="0" smtClean="0">
                <a:solidFill>
                  <a:srgbClr val="000000"/>
                </a:solidFill>
              </a:rPr>
              <a:t>Aalborg University</a:t>
            </a:r>
          </a:p>
          <a:p>
            <a:r>
              <a:rPr lang="en-US" sz="4000" dirty="0" smtClean="0">
                <a:solidFill>
                  <a:srgbClr val="000000"/>
                </a:solidFill>
              </a:rPr>
              <a:t>Slides at:</a:t>
            </a:r>
          </a:p>
          <a:p>
            <a:r>
              <a:rPr lang="en-US" sz="7400" dirty="0" smtClean="0">
                <a:hlinkClick r:id="rId4"/>
              </a:rPr>
              <a:t>https://davidboje.com/Aalborg</a:t>
            </a:r>
            <a:r>
              <a:rPr lang="en-US" sz="7400" dirty="0" smtClean="0"/>
              <a:t> </a:t>
            </a:r>
          </a:p>
          <a:p>
            <a:r>
              <a:rPr lang="en-US" sz="7400" dirty="0" smtClean="0">
                <a:hlinkClick r:id="rId5"/>
              </a:rPr>
              <a:t>davidboje@gmail.com</a:t>
            </a:r>
            <a:endParaRPr lang="en-US" sz="7400" dirty="0" smtClean="0"/>
          </a:p>
          <a:p>
            <a:endParaRPr lang="en-US" dirty="0"/>
          </a:p>
        </p:txBody>
      </p:sp>
      <p:sp>
        <p:nvSpPr>
          <p:cNvPr id="5" name="Rectangle 4"/>
          <p:cNvSpPr/>
          <p:nvPr/>
        </p:nvSpPr>
        <p:spPr>
          <a:xfrm>
            <a:off x="5408596" y="3601209"/>
            <a:ext cx="3735404" cy="646331"/>
          </a:xfrm>
          <a:prstGeom prst="rect">
            <a:avLst/>
          </a:prstGeom>
        </p:spPr>
        <p:txBody>
          <a:bodyPr wrap="square">
            <a:spAutoFit/>
          </a:bodyPr>
          <a:lstStyle/>
          <a:p>
            <a:pPr algn="ctr"/>
            <a:r>
              <a:rPr lang="en-US" b="1" dirty="0">
                <a:solidFill>
                  <a:schemeClr val="accent2">
                    <a:lumMod val="50000"/>
                  </a:schemeClr>
                </a:solidFill>
              </a:rPr>
              <a:t>Centre for Organizational Time (COT)</a:t>
            </a:r>
            <a:r>
              <a:rPr lang="en-US" dirty="0">
                <a:solidFill>
                  <a:schemeClr val="accent2">
                    <a:lumMod val="50000"/>
                  </a:schemeClr>
                </a:solidFill>
              </a:rPr>
              <a:t/>
            </a:r>
            <a:br>
              <a:rPr lang="en-US" dirty="0">
                <a:solidFill>
                  <a:schemeClr val="accent2">
                    <a:lumMod val="50000"/>
                  </a:schemeClr>
                </a:solidFill>
              </a:rPr>
            </a:br>
            <a:r>
              <a:rPr lang="en-US" dirty="0" smtClean="0">
                <a:solidFill>
                  <a:schemeClr val="accent2">
                    <a:lumMod val="50000"/>
                  </a:schemeClr>
                </a:solidFill>
              </a:rPr>
              <a:t>CBS August </a:t>
            </a:r>
            <a:r>
              <a:rPr lang="en-US" dirty="0">
                <a:solidFill>
                  <a:schemeClr val="accent2">
                    <a:lumMod val="50000"/>
                  </a:schemeClr>
                </a:solidFill>
              </a:rPr>
              <a:t>26 2019</a:t>
            </a:r>
            <a:endParaRPr lang="en-US" dirty="0"/>
          </a:p>
        </p:txBody>
      </p:sp>
    </p:spTree>
    <p:extLst>
      <p:ext uri="{BB962C8B-B14F-4D97-AF65-F5344CB8AC3E}">
        <p14:creationId xmlns:p14="http://schemas.microsoft.com/office/powerpoint/2010/main" val="4140766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85800"/>
            <a:ext cx="9144000" cy="584200"/>
          </a:xfrm>
        </p:spPr>
        <p:txBody>
          <a:bodyPr>
            <a:normAutofit fontScale="90000"/>
          </a:bodyPr>
          <a:lstStyle/>
          <a:p>
            <a:r>
              <a:rPr lang="en-US" b="1" dirty="0" smtClean="0"/>
              <a:t>Centre for Organizational Time (COT)</a:t>
            </a:r>
            <a:r>
              <a:rPr lang="en-US" dirty="0" smtClean="0"/>
              <a:t/>
            </a:r>
            <a:br>
              <a:rPr lang="en-US" dirty="0" smtClean="0"/>
            </a:br>
            <a:r>
              <a:rPr lang="en-US" dirty="0" smtClean="0"/>
              <a:t/>
            </a:r>
            <a:br>
              <a:rPr lang="en-US" dirty="0" smtClean="0"/>
            </a:br>
            <a:endParaRPr lang="en-US" dirty="0"/>
          </a:p>
        </p:txBody>
      </p:sp>
      <p:sp>
        <p:nvSpPr>
          <p:cNvPr id="3" name="Content Placeholder 2"/>
          <p:cNvSpPr>
            <a:spLocks noGrp="1"/>
          </p:cNvSpPr>
          <p:nvPr>
            <p:ph idx="1"/>
          </p:nvPr>
        </p:nvSpPr>
        <p:spPr>
          <a:xfrm>
            <a:off x="145722" y="895314"/>
            <a:ext cx="3705480" cy="5962686"/>
          </a:xfrm>
        </p:spPr>
        <p:txBody>
          <a:bodyPr>
            <a:normAutofit fontScale="77500" lnSpcReduction="20000"/>
          </a:bodyPr>
          <a:lstStyle/>
          <a:p>
            <a:pPr marL="0" indent="0">
              <a:buNone/>
            </a:pPr>
            <a:r>
              <a:rPr lang="en-US" dirty="0" smtClean="0"/>
              <a:t>Schultz</a:t>
            </a:r>
            <a:r>
              <a:rPr lang="en-US" dirty="0"/>
              <a:t>, </a:t>
            </a:r>
            <a:r>
              <a:rPr lang="en-US" dirty="0" smtClean="0"/>
              <a:t>Majken, &amp; Hernes, Tor (2019). Temporal interplay between strategy and identity: Punctuated, subsumed, and sustained modes. </a:t>
            </a:r>
            <a:r>
              <a:rPr lang="en-US" i="1" dirty="0" smtClean="0"/>
              <a:t>Strategic Organization</a:t>
            </a:r>
            <a:endParaRPr lang="en-US" dirty="0"/>
          </a:p>
          <a:p>
            <a:r>
              <a:rPr lang="en-US" dirty="0" smtClean="0"/>
              <a:t>Ordering of past and future time horizons and the temporal depth between those horizons</a:t>
            </a:r>
          </a:p>
          <a:p>
            <a:r>
              <a:rPr lang="en-US" dirty="0"/>
              <a:t>D</a:t>
            </a:r>
            <a:r>
              <a:rPr lang="en-US" dirty="0" smtClean="0"/>
              <a:t>ifferent combinations of temporal structures lead to different modes of interplay:</a:t>
            </a:r>
          </a:p>
          <a:p>
            <a:pPr marL="1314450" lvl="2" indent="-514350">
              <a:buFont typeface="+mj-lt"/>
              <a:buAutoNum type="arabicPeriod"/>
            </a:pPr>
            <a:r>
              <a:rPr lang="en-US" dirty="0" smtClean="0"/>
              <a:t> “punctuated,” </a:t>
            </a:r>
          </a:p>
          <a:p>
            <a:pPr marL="1314450" lvl="2" indent="-514350">
              <a:buFont typeface="+mj-lt"/>
              <a:buAutoNum type="arabicPeriod"/>
            </a:pPr>
            <a:r>
              <a:rPr lang="en-US" dirty="0" smtClean="0"/>
              <a:t>“subsumed,” and</a:t>
            </a:r>
          </a:p>
          <a:p>
            <a:pPr marL="1314450" lvl="2" indent="-514350">
              <a:buFont typeface="+mj-lt"/>
              <a:buAutoNum type="arabicPeriod"/>
            </a:pPr>
            <a:r>
              <a:rPr lang="en-US" dirty="0" smtClean="0"/>
              <a:t> “sustained.</a:t>
            </a:r>
          </a:p>
          <a:p>
            <a:endParaRPr lang="en-US" dirty="0" smtClean="0"/>
          </a:p>
          <a:p>
            <a:endParaRPr lang="en-US" dirty="0" smtClean="0"/>
          </a:p>
          <a:p>
            <a:endParaRPr lang="en-US" dirty="0" smtClean="0"/>
          </a:p>
        </p:txBody>
      </p:sp>
      <p:pic>
        <p:nvPicPr>
          <p:cNvPr id="5" name="Picture 4" descr="Screen Shot 2019-08-23 at 9.03.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479" y="1493493"/>
            <a:ext cx="5438521" cy="4352256"/>
          </a:xfrm>
          <a:prstGeom prst="rect">
            <a:avLst/>
          </a:prstGeom>
        </p:spPr>
      </p:pic>
    </p:spTree>
    <p:extLst>
      <p:ext uri="{BB962C8B-B14F-4D97-AF65-F5344CB8AC3E}">
        <p14:creationId xmlns:p14="http://schemas.microsoft.com/office/powerpoint/2010/main" val="763112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Subsuming and Negation</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Do we subsume space within time? (Japanese Aesthetic)  - negates time within the depths of time itself</a:t>
            </a:r>
          </a:p>
          <a:p>
            <a:pPr marL="514350" indent="-514350">
              <a:buFont typeface="+mj-lt"/>
              <a:buAutoNum type="arabicPeriod"/>
            </a:pPr>
            <a:r>
              <a:rPr lang="en-US" dirty="0" smtClean="0"/>
              <a:t>Do we subsume time within space? (</a:t>
            </a:r>
            <a:r>
              <a:rPr lang="en-US" dirty="0"/>
              <a:t>G</a:t>
            </a:r>
            <a:r>
              <a:rPr lang="en-US" dirty="0" smtClean="0"/>
              <a:t>reek Aesthetic) </a:t>
            </a:r>
            <a:r>
              <a:rPr lang="mr-IN" dirty="0" smtClean="0"/>
              <a:t>–</a:t>
            </a:r>
            <a:r>
              <a:rPr lang="en-US" dirty="0" smtClean="0"/>
              <a:t>negated time within a spatial direction</a:t>
            </a:r>
          </a:p>
          <a:p>
            <a:pPr marL="514350" indent="-514350">
              <a:buFont typeface="+mj-lt"/>
              <a:buAutoNum type="arabicPeriod"/>
            </a:pPr>
            <a:r>
              <a:rPr lang="en-US" dirty="0" smtClean="0"/>
              <a:t>Deleuze negation of the plot with non-narrativizable elements</a:t>
            </a:r>
          </a:p>
          <a:p>
            <a:pPr marL="514350" indent="-514350">
              <a:buFont typeface="+mj-lt"/>
              <a:buAutoNum type="arabicPeriod"/>
            </a:pPr>
            <a:endParaRPr lang="en-US" dirty="0"/>
          </a:p>
        </p:txBody>
      </p:sp>
      <p:sp>
        <p:nvSpPr>
          <p:cNvPr id="4" name="Rectangle 3"/>
          <p:cNvSpPr/>
          <p:nvPr/>
        </p:nvSpPr>
        <p:spPr>
          <a:xfrm>
            <a:off x="0" y="6126163"/>
            <a:ext cx="8888988" cy="646331"/>
          </a:xfrm>
          <a:prstGeom prst="rect">
            <a:avLst/>
          </a:prstGeom>
        </p:spPr>
        <p:txBody>
          <a:bodyPr wrap="square">
            <a:spAutoFit/>
          </a:bodyPr>
          <a:lstStyle/>
          <a:p>
            <a:r>
              <a:rPr lang="en-US" b="1" dirty="0"/>
              <a:t>Comparative Political Culture in the Age of Globalization: An Introductory ...</a:t>
            </a:r>
          </a:p>
          <a:p>
            <a:r>
              <a:rPr lang="en-US" dirty="0"/>
              <a:t>edited by </a:t>
            </a:r>
            <a:r>
              <a:rPr lang="en-US" dirty="0" err="1"/>
              <a:t>Hwa</a:t>
            </a:r>
            <a:r>
              <a:rPr lang="en-US" dirty="0"/>
              <a:t> </a:t>
            </a:r>
            <a:r>
              <a:rPr lang="en-US" dirty="0" err="1"/>
              <a:t>Yol</a:t>
            </a:r>
            <a:r>
              <a:rPr lang="en-US" dirty="0"/>
              <a:t> </a:t>
            </a:r>
            <a:r>
              <a:rPr lang="en-US" dirty="0" smtClean="0"/>
              <a:t>Jung, p. 225</a:t>
            </a:r>
            <a:endParaRPr lang="en-US" dirty="0"/>
          </a:p>
        </p:txBody>
      </p:sp>
    </p:spTree>
    <p:extLst>
      <p:ext uri="{BB962C8B-B14F-4D97-AF65-F5344CB8AC3E}">
        <p14:creationId xmlns:p14="http://schemas.microsoft.com/office/powerpoint/2010/main" val="4920707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83"/>
            <a:ext cx="8229600" cy="787246"/>
          </a:xfrm>
        </p:spPr>
        <p:txBody>
          <a:bodyPr/>
          <a:lstStyle/>
          <a:p>
            <a:r>
              <a:rPr lang="en-US" dirty="0" smtClean="0"/>
              <a:t>What is Sustained Time?</a:t>
            </a:r>
            <a:endParaRPr lang="en-US" dirty="0"/>
          </a:p>
        </p:txBody>
      </p:sp>
      <p:sp>
        <p:nvSpPr>
          <p:cNvPr id="3" name="Content Placeholder 2"/>
          <p:cNvSpPr>
            <a:spLocks noGrp="1"/>
          </p:cNvSpPr>
          <p:nvPr>
            <p:ph idx="1"/>
          </p:nvPr>
        </p:nvSpPr>
        <p:spPr>
          <a:xfrm>
            <a:off x="0" y="812029"/>
            <a:ext cx="9144000" cy="2477271"/>
          </a:xfrm>
        </p:spPr>
        <p:txBody>
          <a:bodyPr>
            <a:normAutofit fontScale="92500" lnSpcReduction="20000"/>
          </a:bodyPr>
          <a:lstStyle/>
          <a:p>
            <a:pPr marL="0" indent="0">
              <a:buNone/>
            </a:pPr>
            <a:r>
              <a:rPr lang="en-US" dirty="0" smtClean="0"/>
              <a:t>E.g. </a:t>
            </a:r>
            <a:r>
              <a:rPr lang="en-US" dirty="0"/>
              <a:t>R</a:t>
            </a:r>
            <a:r>
              <a:rPr lang="en-US" dirty="0" smtClean="0"/>
              <a:t>elationship </a:t>
            </a:r>
            <a:r>
              <a:rPr lang="en-US" dirty="0"/>
              <a:t>between changes in the concentration of surface nutrients and phytoplankton and that of the downward flux of particles in the deep ocean </a:t>
            </a:r>
            <a:endParaRPr lang="en-US" dirty="0" smtClean="0"/>
          </a:p>
          <a:p>
            <a:pPr marL="0" indent="0">
              <a:buNone/>
            </a:pPr>
            <a:r>
              <a:rPr lang="en-US" dirty="0" smtClean="0"/>
              <a:t>E.g. With changes in global average temperature greater than 2 degree C, coastal waveforms are more forceful and destructive</a:t>
            </a:r>
            <a:endParaRPr lang="en-US" dirty="0"/>
          </a:p>
          <a:p>
            <a:pPr marL="0" indent="0">
              <a:buNone/>
            </a:pPr>
            <a:endParaRPr lang="en-US" dirty="0"/>
          </a:p>
        </p:txBody>
      </p:sp>
      <p:pic>
        <p:nvPicPr>
          <p:cNvPr id="4" name="Picture 3" descr="wave-ocean-animated-gif-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7000" y="3289300"/>
            <a:ext cx="6350000" cy="3568700"/>
          </a:xfrm>
          <a:prstGeom prst="rect">
            <a:avLst/>
          </a:prstGeom>
        </p:spPr>
      </p:pic>
    </p:spTree>
    <p:extLst>
      <p:ext uri="{BB962C8B-B14F-4D97-AF65-F5344CB8AC3E}">
        <p14:creationId xmlns:p14="http://schemas.microsoft.com/office/powerpoint/2010/main" val="35916732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4788760" cy="1143000"/>
          </a:xfrm>
        </p:spPr>
        <p:txBody>
          <a:bodyPr>
            <a:normAutofit fontScale="90000"/>
          </a:bodyPr>
          <a:lstStyle/>
          <a:p>
            <a:r>
              <a:rPr lang="en-US" dirty="0" smtClean="0"/>
              <a:t>Time Entanglements</a:t>
            </a:r>
            <a:endParaRPr lang="en-US" dirty="0"/>
          </a:p>
        </p:txBody>
      </p:sp>
      <p:sp>
        <p:nvSpPr>
          <p:cNvPr id="6" name="Content Placeholder 5"/>
          <p:cNvSpPr>
            <a:spLocks noGrp="1"/>
          </p:cNvSpPr>
          <p:nvPr>
            <p:ph idx="1"/>
          </p:nvPr>
        </p:nvSpPr>
        <p:spPr>
          <a:xfrm>
            <a:off x="0" y="2519372"/>
            <a:ext cx="9144000" cy="4314770"/>
          </a:xfrm>
        </p:spPr>
        <p:txBody>
          <a:bodyPr>
            <a:normAutofit fontScale="85000" lnSpcReduction="10000"/>
          </a:bodyPr>
          <a:lstStyle/>
          <a:p>
            <a:r>
              <a:rPr lang="en-US" dirty="0" smtClean="0"/>
              <a:t>Clock time in Cartesian Subject-Object Dualism</a:t>
            </a:r>
          </a:p>
          <a:p>
            <a:r>
              <a:rPr lang="en-US" dirty="0" smtClean="0"/>
              <a:t>Spacetimemattering entanglement (Barad)</a:t>
            </a:r>
          </a:p>
          <a:p>
            <a:r>
              <a:rPr lang="en-US" dirty="0" smtClean="0"/>
              <a:t>Ontology time, Being-in-the-World (Heidegger)</a:t>
            </a:r>
          </a:p>
          <a:p>
            <a:r>
              <a:rPr lang="en-US" dirty="0" smtClean="0"/>
              <a:t>Primordial existence </a:t>
            </a:r>
            <a:r>
              <a:rPr lang="mr-IN" dirty="0" smtClean="0"/>
              <a:t>–</a:t>
            </a:r>
            <a:r>
              <a:rPr lang="en-US" dirty="0" smtClean="0"/>
              <a:t> our birth to death time</a:t>
            </a:r>
          </a:p>
          <a:p>
            <a:r>
              <a:rPr lang="en-US" dirty="0" smtClean="0"/>
              <a:t>Ontic time of an entity </a:t>
            </a:r>
            <a:r>
              <a:rPr lang="mr-IN" dirty="0" smtClean="0"/>
              <a:t>–</a:t>
            </a:r>
            <a:r>
              <a:rPr lang="en-US" dirty="0" smtClean="0"/>
              <a:t> </a:t>
            </a:r>
            <a:r>
              <a:rPr lang="en-US" i="1" dirty="0" smtClean="0"/>
              <a:t>existentiell</a:t>
            </a:r>
            <a:r>
              <a:rPr lang="en-US" dirty="0" smtClean="0"/>
              <a:t> understanding of things in the world</a:t>
            </a:r>
          </a:p>
          <a:p>
            <a:pPr lvl="1"/>
            <a:r>
              <a:rPr lang="en-US" dirty="0" smtClean="0"/>
              <a:t>Ready-to-hand</a:t>
            </a:r>
          </a:p>
          <a:p>
            <a:pPr lvl="1"/>
            <a:r>
              <a:rPr lang="en-US" dirty="0" smtClean="0"/>
              <a:t>Present-at-hand</a:t>
            </a:r>
          </a:p>
          <a:p>
            <a:r>
              <a:rPr lang="en-US" dirty="0" smtClean="0"/>
              <a:t>Existential </a:t>
            </a:r>
            <a:r>
              <a:rPr lang="mr-IN" dirty="0" smtClean="0"/>
              <a:t>–</a:t>
            </a:r>
            <a:r>
              <a:rPr lang="en-US" dirty="0" smtClean="0"/>
              <a:t> our being-ness in once-occurrent eventness, &amp; moral answerability to intervene (Bakhtin)</a:t>
            </a:r>
          </a:p>
          <a:p>
            <a:endParaRPr lang="en-US" dirty="0"/>
          </a:p>
        </p:txBody>
      </p:sp>
      <p:pic>
        <p:nvPicPr>
          <p:cNvPr id="2" name="Picture 1" descr="giphy.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1537" y="274638"/>
            <a:ext cx="2311587" cy="2311587"/>
          </a:xfrm>
          <a:prstGeom prst="rect">
            <a:avLst/>
          </a:prstGeom>
        </p:spPr>
      </p:pic>
    </p:spTree>
    <p:extLst>
      <p:ext uri="{BB962C8B-B14F-4D97-AF65-F5344CB8AC3E}">
        <p14:creationId xmlns:p14="http://schemas.microsoft.com/office/powerpoint/2010/main" val="41400962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1">
              <a:lumMod val="60000"/>
              <a:lumOff val="40000"/>
            </a:schemeClr>
          </a:solidFill>
        </p:spPr>
        <p:txBody>
          <a:bodyPr/>
          <a:lstStyle/>
          <a:p>
            <a:r>
              <a:rPr lang="en-US" dirty="0" smtClean="0"/>
              <a:t>Chronos and Existential times</a:t>
            </a:r>
            <a:endParaRPr lang="en-US" dirty="0"/>
          </a:p>
        </p:txBody>
      </p:sp>
      <p:sp>
        <p:nvSpPr>
          <p:cNvPr id="3" name="Content Placeholder 2"/>
          <p:cNvSpPr>
            <a:spLocks noGrp="1"/>
          </p:cNvSpPr>
          <p:nvPr>
            <p:ph idx="1"/>
          </p:nvPr>
        </p:nvSpPr>
        <p:spPr>
          <a:xfrm>
            <a:off x="457199" y="1600200"/>
            <a:ext cx="8473423" cy="2480765"/>
          </a:xfrm>
          <a:solidFill>
            <a:schemeClr val="accent2">
              <a:lumMod val="60000"/>
              <a:lumOff val="40000"/>
            </a:schemeClr>
          </a:solidFill>
        </p:spPr>
        <p:txBody>
          <a:bodyPr>
            <a:normAutofit fontScale="85000" lnSpcReduction="20000"/>
          </a:bodyPr>
          <a:lstStyle/>
          <a:p>
            <a:pPr marL="0" indent="0">
              <a:buNone/>
            </a:pPr>
            <a:r>
              <a:rPr lang="en-US" b="1" dirty="0" smtClean="0"/>
              <a:t> ‘</a:t>
            </a:r>
            <a:r>
              <a:rPr lang="en-US" b="1" dirty="0"/>
              <a:t>C</a:t>
            </a:r>
            <a:r>
              <a:rPr lang="en-US" b="1" dirty="0" smtClean="0"/>
              <a:t>hronos</a:t>
            </a:r>
            <a:r>
              <a:rPr lang="en-US" b="1" dirty="0"/>
              <a:t>’ (chronological) </a:t>
            </a:r>
            <a:r>
              <a:rPr lang="en-US" b="1" dirty="0" smtClean="0"/>
              <a:t>time </a:t>
            </a:r>
            <a:r>
              <a:rPr lang="en-US" b="1" dirty="0"/>
              <a:t>is limited by minutes, hours, days, months, years, and end of physical </a:t>
            </a:r>
            <a:r>
              <a:rPr lang="en-US" b="1" dirty="0" smtClean="0"/>
              <a:t>existence</a:t>
            </a:r>
          </a:p>
          <a:p>
            <a:pPr marL="0" indent="0">
              <a:buNone/>
            </a:pPr>
            <a:r>
              <a:rPr lang="en-US" b="1" dirty="0" smtClean="0"/>
              <a:t> </a:t>
            </a:r>
            <a:r>
              <a:rPr lang="en-US" b="1" dirty="0"/>
              <a:t>E</a:t>
            </a:r>
            <a:r>
              <a:rPr lang="en-US" b="1" dirty="0" smtClean="0"/>
              <a:t>xistential </a:t>
            </a:r>
            <a:r>
              <a:rPr lang="en-US" b="1" dirty="0"/>
              <a:t>Time’ is </a:t>
            </a:r>
            <a:r>
              <a:rPr lang="en-US" b="1" dirty="0" smtClean="0"/>
              <a:t>multiplied </a:t>
            </a:r>
            <a:r>
              <a:rPr lang="en-US" b="1" dirty="0"/>
              <a:t>by our </a:t>
            </a:r>
            <a:r>
              <a:rPr lang="en-US" b="1" dirty="0" smtClean="0"/>
              <a:t>creative </a:t>
            </a:r>
            <a:r>
              <a:rPr lang="en-US" b="1" dirty="0"/>
              <a:t>life force energy, </a:t>
            </a:r>
            <a:r>
              <a:rPr lang="en-US" b="1" dirty="0" smtClean="0"/>
              <a:t>interactions</a:t>
            </a:r>
            <a:r>
              <a:rPr lang="en-US" b="1" dirty="0"/>
              <a:t>, </a:t>
            </a:r>
            <a:r>
              <a:rPr lang="en-US" b="1" dirty="0" smtClean="0"/>
              <a:t>connections</a:t>
            </a:r>
            <a:r>
              <a:rPr lang="en-US" b="1" dirty="0"/>
              <a:t>, experiences, </a:t>
            </a:r>
            <a:r>
              <a:rPr lang="en-US" b="1" dirty="0" smtClean="0"/>
              <a:t>attitudes, </a:t>
            </a:r>
            <a:r>
              <a:rPr lang="en-US" b="1" dirty="0"/>
              <a:t>the legacy we are ‘living,’ and becomes an imprint of our existence and unique essence long </a:t>
            </a:r>
            <a:r>
              <a:rPr lang="en-US" b="1" dirty="0" smtClean="0"/>
              <a:t>after </a:t>
            </a:r>
            <a:r>
              <a:rPr lang="en-US" b="1" dirty="0"/>
              <a:t>our physicality ends. </a:t>
            </a:r>
          </a:p>
          <a:p>
            <a:pPr marL="0" indent="0">
              <a:buNone/>
            </a:pPr>
            <a:endParaRPr lang="en-US" b="1" dirty="0"/>
          </a:p>
        </p:txBody>
      </p:sp>
      <p:pic>
        <p:nvPicPr>
          <p:cNvPr id="4" name="Picture 3" descr="b5953a44862ceb2949650898c3790f7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0" y="4080965"/>
            <a:ext cx="8433327" cy="2629897"/>
          </a:xfrm>
          <a:prstGeom prst="rect">
            <a:avLst/>
          </a:prstGeom>
        </p:spPr>
      </p:pic>
    </p:spTree>
    <p:extLst>
      <p:ext uri="{BB962C8B-B14F-4D97-AF65-F5344CB8AC3E}">
        <p14:creationId xmlns:p14="http://schemas.microsoft.com/office/powerpoint/2010/main" val="243877091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171774"/>
            <a:ext cx="9144000" cy="5844988"/>
          </a:xfrm>
          <a:prstGeom prst="rect">
            <a:avLst/>
          </a:prstGeom>
        </p:spPr>
      </p:pic>
      <p:sp>
        <p:nvSpPr>
          <p:cNvPr id="5" name="Title 4"/>
          <p:cNvSpPr>
            <a:spLocks noGrp="1"/>
          </p:cNvSpPr>
          <p:nvPr>
            <p:ph type="title"/>
          </p:nvPr>
        </p:nvSpPr>
        <p:spPr>
          <a:xfrm>
            <a:off x="457200" y="274638"/>
            <a:ext cx="8494240" cy="745603"/>
          </a:xfrm>
        </p:spPr>
        <p:txBody>
          <a:bodyPr>
            <a:normAutofit fontScale="90000"/>
          </a:bodyPr>
          <a:lstStyle/>
          <a:p>
            <a:r>
              <a:rPr lang="en-US" dirty="0" smtClean="0">
                <a:solidFill>
                  <a:schemeClr val="accent1">
                    <a:lumMod val="75000"/>
                  </a:schemeClr>
                </a:solidFill>
              </a:rPr>
              <a:t>Boje 2019 Organizational Research: Storytelling in Action (Routledge)</a:t>
            </a:r>
            <a:endParaRPr lang="en-US" dirty="0">
              <a:solidFill>
                <a:schemeClr val="accent1">
                  <a:lumMod val="75000"/>
                </a:schemeClr>
              </a:solidFill>
            </a:endParaRPr>
          </a:p>
        </p:txBody>
      </p:sp>
    </p:spTree>
    <p:extLst>
      <p:ext uri="{BB962C8B-B14F-4D97-AF65-F5344CB8AC3E}">
        <p14:creationId xmlns:p14="http://schemas.microsoft.com/office/powerpoint/2010/main" val="127551320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Storytelling &amp; Temporal Interplay</a:t>
            </a:r>
            <a:endParaRPr lang="en-US" dirty="0"/>
          </a:p>
        </p:txBody>
      </p:sp>
      <p:sp>
        <p:nvSpPr>
          <p:cNvPr id="3" name="Content Placeholder 2"/>
          <p:cNvSpPr>
            <a:spLocks noGrp="1"/>
          </p:cNvSpPr>
          <p:nvPr>
            <p:ph idx="1"/>
          </p:nvPr>
        </p:nvSpPr>
        <p:spPr>
          <a:xfrm>
            <a:off x="457200" y="4393284"/>
            <a:ext cx="8686800" cy="2464716"/>
          </a:xfrm>
        </p:spPr>
        <p:txBody>
          <a:bodyPr>
            <a:normAutofit fontScale="70000" lnSpcReduction="20000"/>
          </a:bodyPr>
          <a:lstStyle/>
          <a:p>
            <a:r>
              <a:rPr lang="en-US" dirty="0" smtClean="0"/>
              <a:t>Lawson, J. (2011). Chronotope, story, and historical geography: Mikhail Bakhtin and the space‐time of narratives. </a:t>
            </a:r>
            <a:r>
              <a:rPr lang="en-US" i="1" dirty="0" smtClean="0"/>
              <a:t>Antipode</a:t>
            </a:r>
            <a:r>
              <a:rPr lang="en-US" dirty="0" smtClean="0"/>
              <a:t>, </a:t>
            </a:r>
            <a:r>
              <a:rPr lang="en-US" i="1" dirty="0" smtClean="0"/>
              <a:t>43</a:t>
            </a:r>
            <a:r>
              <a:rPr lang="en-US" dirty="0" smtClean="0"/>
              <a:t>(2), 384-412.</a:t>
            </a:r>
          </a:p>
          <a:p>
            <a:r>
              <a:rPr lang="en-US" dirty="0" smtClean="0"/>
              <a:t>Dawson, P., &amp; Sykes, C. (2019). Concepts of time and temporality in the storytelling and sensemaking literatures: A review and critique. </a:t>
            </a:r>
            <a:r>
              <a:rPr lang="en-US" i="1" dirty="0" smtClean="0"/>
              <a:t>International Journal of Management Reviews</a:t>
            </a:r>
            <a:r>
              <a:rPr lang="en-US" dirty="0" smtClean="0"/>
              <a:t>, </a:t>
            </a:r>
            <a:r>
              <a:rPr lang="en-US" i="1" dirty="0" smtClean="0"/>
              <a:t>21</a:t>
            </a:r>
            <a:r>
              <a:rPr lang="en-US" dirty="0" smtClean="0"/>
              <a:t>(1), 97-114. </a:t>
            </a:r>
            <a:r>
              <a:rPr lang="en-US" dirty="0" smtClean="0">
                <a:hlinkClick r:id="rId2"/>
              </a:rPr>
              <a:t>https://onlinelibrary.wiley.com/doi/pdf/10.1111/ijmr.12178</a:t>
            </a:r>
            <a:r>
              <a:rPr lang="en-US" dirty="0" smtClean="0"/>
              <a:t> </a:t>
            </a:r>
          </a:p>
          <a:p>
            <a:endParaRPr lang="en-US" dirty="0" smtClean="0"/>
          </a:p>
          <a:p>
            <a:pPr marL="0" indent="0">
              <a:buNone/>
            </a:pPr>
            <a:endParaRPr lang="en-US" dirty="0"/>
          </a:p>
        </p:txBody>
      </p:sp>
      <p:pic>
        <p:nvPicPr>
          <p:cNvPr id="4" name="Picture 3" descr="sierp-anim-rev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8832" y="1417638"/>
            <a:ext cx="3098431" cy="2679724"/>
          </a:xfrm>
          <a:prstGeom prst="rect">
            <a:avLst/>
          </a:prstGeom>
        </p:spPr>
      </p:pic>
    </p:spTree>
    <p:extLst>
      <p:ext uri="{BB962C8B-B14F-4D97-AF65-F5344CB8AC3E}">
        <p14:creationId xmlns:p14="http://schemas.microsoft.com/office/powerpoint/2010/main" val="361939931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2762"/>
          </a:xfrm>
        </p:spPr>
        <p:txBody>
          <a:bodyPr>
            <a:noAutofit/>
          </a:bodyPr>
          <a:lstStyle/>
          <a:p>
            <a:r>
              <a:rPr lang="en-US" sz="2000" dirty="0" smtClean="0"/>
              <a:t>Boje, D.M., Haley, U. and Saylors, R. (2016a). Antenarratives of organizational change: the microstoria of Burger King’s storytelling in space, time and strategic context. Human Relations, 69, pp. 391–418.</a:t>
            </a: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5401"/>
            <a:ext cx="8661400" cy="5562600"/>
          </a:xfrm>
          <a:prstGeom prst="rect">
            <a:avLst/>
          </a:prstGeom>
          <a:noFill/>
          <a:ln>
            <a:noFill/>
          </a:ln>
        </p:spPr>
      </p:pic>
    </p:spTree>
    <p:extLst>
      <p:ext uri="{BB962C8B-B14F-4D97-AF65-F5344CB8AC3E}">
        <p14:creationId xmlns:p14="http://schemas.microsoft.com/office/powerpoint/2010/main" val="381285378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16570"/>
          </a:xfrm>
        </p:spPr>
        <p:txBody>
          <a:bodyPr>
            <a:normAutofit fontScale="90000"/>
          </a:bodyPr>
          <a:lstStyle/>
          <a:p>
            <a:r>
              <a:rPr lang="en-US" dirty="0" smtClean="0"/>
              <a:t>Little Consideration of Temporal Interplay</a:t>
            </a:r>
            <a:endParaRPr lang="en-US" dirty="0"/>
          </a:p>
        </p:txBody>
      </p:sp>
      <p:sp>
        <p:nvSpPr>
          <p:cNvPr id="3" name="Content Placeholder 2"/>
          <p:cNvSpPr>
            <a:spLocks noGrp="1"/>
          </p:cNvSpPr>
          <p:nvPr>
            <p:ph idx="1"/>
          </p:nvPr>
        </p:nvSpPr>
        <p:spPr>
          <a:xfrm>
            <a:off x="0" y="1183775"/>
            <a:ext cx="8686800" cy="2439123"/>
          </a:xfrm>
        </p:spPr>
        <p:txBody>
          <a:bodyPr>
            <a:normAutofit lnSpcReduction="10000"/>
          </a:bodyPr>
          <a:lstStyle/>
          <a:p>
            <a:pPr marL="514350" indent="-514350">
              <a:buFont typeface="+mj-lt"/>
              <a:buAutoNum type="arabicPeriod"/>
            </a:pPr>
            <a:r>
              <a:rPr lang="en-US" dirty="0" smtClean="0"/>
              <a:t>Aristotelian narratives with a linear time structure, stories with a beginning, middle and end (Dawson &amp; Sykes, 2019)</a:t>
            </a:r>
          </a:p>
          <a:p>
            <a:pPr marL="514350" indent="-514350">
              <a:buFont typeface="+mj-lt"/>
              <a:buAutoNum type="arabicPeriod"/>
            </a:pPr>
            <a:r>
              <a:rPr lang="en-US" dirty="0" smtClean="0"/>
              <a:t>Retrospective sensemaking narratives (Weick) of the past</a:t>
            </a:r>
          </a:p>
          <a:p>
            <a:pPr marL="0" indent="0">
              <a:buNone/>
            </a:pPr>
            <a:endParaRPr lang="en-US" dirty="0"/>
          </a:p>
        </p:txBody>
      </p:sp>
      <p:pic>
        <p:nvPicPr>
          <p:cNvPr id="4" name="Picture 3" descr="giphy-3.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781" y="3137502"/>
            <a:ext cx="6614219" cy="3720498"/>
          </a:xfrm>
          <a:prstGeom prst="rect">
            <a:avLst/>
          </a:prstGeom>
        </p:spPr>
      </p:pic>
    </p:spTree>
    <p:extLst>
      <p:ext uri="{BB962C8B-B14F-4D97-AF65-F5344CB8AC3E}">
        <p14:creationId xmlns:p14="http://schemas.microsoft.com/office/powerpoint/2010/main" val="35881482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raway Staying with Troubl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800" y="254000"/>
            <a:ext cx="4203700" cy="6337300"/>
          </a:xfrm>
          <a:prstGeom prst="rect">
            <a:avLst/>
          </a:prstGeom>
        </p:spPr>
      </p:pic>
    </p:spTree>
    <p:extLst>
      <p:ext uri="{BB962C8B-B14F-4D97-AF65-F5344CB8AC3E}">
        <p14:creationId xmlns:p14="http://schemas.microsoft.com/office/powerpoint/2010/main" val="7278758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6390912" cy="1143000"/>
          </a:xfrm>
        </p:spPr>
        <p:txBody>
          <a:bodyPr>
            <a:noAutofit/>
          </a:bodyPr>
          <a:lstStyle/>
          <a:p>
            <a:r>
              <a:rPr lang="en-US" sz="3600" b="1" dirty="0" smtClean="0"/>
              <a:t>Q1: what </a:t>
            </a:r>
            <a:r>
              <a:rPr lang="en-US" sz="3600" b="1" dirty="0"/>
              <a:t>is the difference of storytelling and </a:t>
            </a:r>
            <a:r>
              <a:rPr lang="en-US" sz="3600" b="1" dirty="0" smtClean="0"/>
              <a:t>antenarratives</a:t>
            </a:r>
            <a:r>
              <a:rPr lang="en-US" sz="3600" b="1" dirty="0"/>
              <a:t>?</a:t>
            </a:r>
            <a:r>
              <a:rPr lang="en-US" sz="3600" b="1" dirty="0" smtClean="0">
                <a:effectLst/>
              </a:rPr>
              <a:t/>
            </a:r>
            <a:br>
              <a:rPr lang="en-US" sz="3600" b="1" dirty="0" smtClean="0">
                <a:effectLst/>
              </a:rPr>
            </a:br>
            <a:endParaRPr lang="en-US" sz="3600" b="1" dirty="0"/>
          </a:p>
        </p:txBody>
      </p:sp>
      <p:sp>
        <p:nvSpPr>
          <p:cNvPr id="3" name="Content Placeholder 2"/>
          <p:cNvSpPr>
            <a:spLocks noGrp="1"/>
          </p:cNvSpPr>
          <p:nvPr>
            <p:ph idx="1"/>
          </p:nvPr>
        </p:nvSpPr>
        <p:spPr>
          <a:xfrm>
            <a:off x="2900231" y="1481673"/>
            <a:ext cx="6430836" cy="5445988"/>
          </a:xfrm>
        </p:spPr>
        <p:txBody>
          <a:bodyPr>
            <a:normAutofit fontScale="92500" lnSpcReduction="20000"/>
          </a:bodyPr>
          <a:lstStyle/>
          <a:p>
            <a:pPr marL="0" indent="0">
              <a:buNone/>
            </a:pPr>
            <a:r>
              <a:rPr lang="en-US" dirty="0" smtClean="0"/>
              <a:t>Antenarrative is prospective sensemaking</a:t>
            </a:r>
          </a:p>
          <a:p>
            <a:pPr marL="0" indent="0">
              <a:buNone/>
            </a:pPr>
            <a:r>
              <a:rPr lang="en-US" dirty="0" smtClean="0"/>
              <a:t>Most narrative-counternarrative is retrospective sensemaking</a:t>
            </a:r>
          </a:p>
          <a:p>
            <a:pPr marL="0" indent="0">
              <a:buNone/>
            </a:pPr>
            <a:r>
              <a:rPr lang="en-US" dirty="0" smtClean="0"/>
              <a:t>Most narrative is beginning, middle &amp; end </a:t>
            </a:r>
            <a:r>
              <a:rPr lang="mr-IN" dirty="0" smtClean="0"/>
              <a:t>–</a:t>
            </a:r>
            <a:r>
              <a:rPr lang="en-US" dirty="0" smtClean="0"/>
              <a:t> linear time that is ‘abstracting’ a universality</a:t>
            </a:r>
          </a:p>
          <a:p>
            <a:pPr marL="0" indent="0">
              <a:buNone/>
            </a:pPr>
            <a:r>
              <a:rPr lang="en-US" dirty="0" smtClean="0"/>
              <a:t>Living story webs are grounding ontologically</a:t>
            </a:r>
          </a:p>
          <a:p>
            <a:pPr marL="0" indent="0">
              <a:buNone/>
            </a:pPr>
            <a:endParaRPr lang="en-US" dirty="0"/>
          </a:p>
          <a:p>
            <a:pPr marL="0" indent="0">
              <a:buNone/>
            </a:pPr>
            <a:r>
              <a:rPr lang="en-US" dirty="0" smtClean="0"/>
              <a:t>I take an ontological approach to temporal entanglement e.g. </a:t>
            </a:r>
            <a:r>
              <a:rPr lang="en-US" sz="3600" b="1" dirty="0" smtClean="0">
                <a:solidFill>
                  <a:srgbClr val="FF0000"/>
                </a:solidFill>
              </a:rPr>
              <a:t>onto-story </a:t>
            </a:r>
            <a:r>
              <a:rPr lang="en-US" dirty="0" smtClean="0"/>
              <a:t>(Jane Bennett’s vibrant matter)</a:t>
            </a:r>
            <a:endParaRPr lang="en-US" dirty="0"/>
          </a:p>
        </p:txBody>
      </p:sp>
      <p:pic>
        <p:nvPicPr>
          <p:cNvPr id="4" name="Picture 3" descr="20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231" y="2333647"/>
            <a:ext cx="2540000" cy="2540000"/>
          </a:xfrm>
          <a:prstGeom prst="rect">
            <a:avLst/>
          </a:prstGeom>
        </p:spPr>
      </p:pic>
    </p:spTree>
    <p:extLst>
      <p:ext uri="{BB962C8B-B14F-4D97-AF65-F5344CB8AC3E}">
        <p14:creationId xmlns:p14="http://schemas.microsoft.com/office/powerpoint/2010/main" val="353638276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w four directions of antenarrat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52400"/>
            <a:ext cx="6540500" cy="6553200"/>
          </a:xfrm>
          <a:prstGeom prst="rect">
            <a:avLst/>
          </a:prstGeom>
        </p:spPr>
      </p:pic>
    </p:spTree>
    <p:extLst>
      <p:ext uri="{BB962C8B-B14F-4D97-AF65-F5344CB8AC3E}">
        <p14:creationId xmlns:p14="http://schemas.microsoft.com/office/powerpoint/2010/main" val="400631912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tenarrative Theory with black frami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200" y="88900"/>
            <a:ext cx="6946900" cy="6667500"/>
          </a:xfrm>
          <a:prstGeom prst="rect">
            <a:avLst/>
          </a:prstGeom>
        </p:spPr>
      </p:pic>
    </p:spTree>
    <p:extLst>
      <p:ext uri="{BB962C8B-B14F-4D97-AF65-F5344CB8AC3E}">
        <p14:creationId xmlns:p14="http://schemas.microsoft.com/office/powerpoint/2010/main" val="125757371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7"/>
            <a:ext cx="9144000" cy="1726715"/>
          </a:xfrm>
        </p:spPr>
        <p:txBody>
          <a:bodyPr>
            <a:normAutofit fontScale="90000"/>
          </a:bodyPr>
          <a:lstStyle/>
          <a:p>
            <a:r>
              <a:rPr lang="en-US" b="1" dirty="0" smtClean="0"/>
              <a:t>Q2 </a:t>
            </a:r>
            <a:r>
              <a:rPr lang="en-US" b="1" dirty="0"/>
              <a:t>- what is time and/ temporality in a narrative/storytelling approach to org studies?</a:t>
            </a:r>
            <a:r>
              <a:rPr lang="en-US" b="1" dirty="0" smtClean="0">
                <a:effectLst/>
              </a:rPr>
              <a:t/>
            </a:r>
            <a:br>
              <a:rPr lang="en-US" b="1" dirty="0" smtClean="0">
                <a:effectLst/>
              </a:rPr>
            </a:br>
            <a:endParaRPr lang="en-US" b="1" dirty="0"/>
          </a:p>
        </p:txBody>
      </p:sp>
      <p:sp>
        <p:nvSpPr>
          <p:cNvPr id="3" name="Content Placeholder 2"/>
          <p:cNvSpPr>
            <a:spLocks noGrp="1"/>
          </p:cNvSpPr>
          <p:nvPr>
            <p:ph idx="1"/>
          </p:nvPr>
        </p:nvSpPr>
        <p:spPr>
          <a:xfrm>
            <a:off x="192404" y="1847402"/>
            <a:ext cx="8951596" cy="4772456"/>
          </a:xfrm>
        </p:spPr>
        <p:txBody>
          <a:bodyPr/>
          <a:lstStyle/>
          <a:p>
            <a:pPr marL="0" indent="0">
              <a:buNone/>
            </a:pPr>
            <a:r>
              <a:rPr lang="en-US" dirty="0" smtClean="0"/>
              <a:t>“The attribution of </a:t>
            </a:r>
            <a:r>
              <a:rPr lang="en-US" dirty="0" err="1" smtClean="0"/>
              <a:t>anthropogenically</a:t>
            </a:r>
            <a:r>
              <a:rPr lang="en-US" dirty="0" smtClean="0"/>
              <a:t> forced trends in the climate system requires an understanding of when and how such signals emerge from natural variability” </a:t>
            </a:r>
          </a:p>
          <a:p>
            <a:r>
              <a:rPr lang="en-US" dirty="0" smtClean="0"/>
              <a:t>		</a:t>
            </a:r>
            <a:r>
              <a:rPr lang="en-US" sz="2400" dirty="0" smtClean="0"/>
              <a:t>Sarah </a:t>
            </a:r>
            <a:r>
              <a:rPr lang="en-US" sz="2400" dirty="0" err="1" smtClean="0"/>
              <a:t>Schlunegger</a:t>
            </a:r>
            <a:r>
              <a:rPr lang="en-US" sz="2400" dirty="0" smtClean="0"/>
              <a:t>, Keith B. Rodgers, Jorge L. Sarmiento, Thomas L. </a:t>
            </a:r>
            <a:r>
              <a:rPr lang="en-US" sz="2400" dirty="0" err="1" smtClean="0"/>
              <a:t>Frölicher</a:t>
            </a:r>
            <a:r>
              <a:rPr lang="en-US" sz="2400" dirty="0" smtClean="0"/>
              <a:t>, John P. Dunne, Masao Ishii &amp; Richard Slater. (2019). Emergence of anthropogenic signals in the ocean carbon cycle.   </a:t>
            </a:r>
            <a:r>
              <a:rPr lang="en-US" sz="2400" i="1" dirty="0" smtClean="0"/>
              <a:t>Nature Climate Change</a:t>
            </a:r>
            <a:r>
              <a:rPr lang="en-US" sz="2400" dirty="0" smtClean="0"/>
              <a:t> </a:t>
            </a:r>
            <a:r>
              <a:rPr lang="en-US" sz="2400" dirty="0" smtClean="0">
                <a:hlinkClick r:id="rId3"/>
              </a:rPr>
              <a:t>https://www.nature.com/articles/s41558-019-0553-2</a:t>
            </a:r>
            <a:r>
              <a:rPr lang="en-US" sz="2400" dirty="0" smtClean="0"/>
              <a:t> </a:t>
            </a:r>
          </a:p>
          <a:p>
            <a:pPr marL="0" indent="0">
              <a:buNone/>
            </a:pPr>
            <a:endParaRPr lang="en-US" dirty="0" smtClean="0"/>
          </a:p>
        </p:txBody>
      </p:sp>
      <p:sp>
        <p:nvSpPr>
          <p:cNvPr id="6" name="Rectangle 5"/>
          <p:cNvSpPr/>
          <p:nvPr/>
        </p:nvSpPr>
        <p:spPr>
          <a:xfrm>
            <a:off x="2286000" y="2828836"/>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514962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2 at 6.36.2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262" y="199729"/>
            <a:ext cx="8267700" cy="3652199"/>
          </a:xfrm>
          <a:prstGeom prst="rect">
            <a:avLst/>
          </a:prstGeom>
        </p:spPr>
      </p:pic>
      <p:pic>
        <p:nvPicPr>
          <p:cNvPr id="3" name="Picture 2" descr="0619_2017SummerHeat_BellCurv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962" y="3851929"/>
            <a:ext cx="7620000" cy="3547421"/>
          </a:xfrm>
          <a:prstGeom prst="rect">
            <a:avLst/>
          </a:prstGeom>
        </p:spPr>
      </p:pic>
    </p:spTree>
    <p:extLst>
      <p:ext uri="{BB962C8B-B14F-4D97-AF65-F5344CB8AC3E}">
        <p14:creationId xmlns:p14="http://schemas.microsoft.com/office/powerpoint/2010/main" val="59535040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5-02 at 6.53.2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914400"/>
            <a:ext cx="8267700" cy="5016500"/>
          </a:xfrm>
          <a:prstGeom prst="rect">
            <a:avLst/>
          </a:prstGeom>
        </p:spPr>
      </p:pic>
    </p:spTree>
    <p:extLst>
      <p:ext uri="{BB962C8B-B14F-4D97-AF65-F5344CB8AC3E}">
        <p14:creationId xmlns:p14="http://schemas.microsoft.com/office/powerpoint/2010/main" val="26100175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9-06-25 at 6.10.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 y="0"/>
            <a:ext cx="8443325" cy="6858000"/>
          </a:xfrm>
          <a:prstGeom prst="rect">
            <a:avLst/>
          </a:prstGeom>
        </p:spPr>
      </p:pic>
    </p:spTree>
    <p:extLst>
      <p:ext uri="{BB962C8B-B14F-4D97-AF65-F5344CB8AC3E}">
        <p14:creationId xmlns:p14="http://schemas.microsoft.com/office/powerpoint/2010/main" val="377286038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23" y="274637"/>
            <a:ext cx="8990077" cy="1861422"/>
          </a:xfrm>
        </p:spPr>
        <p:txBody>
          <a:bodyPr>
            <a:normAutofit fontScale="90000"/>
          </a:bodyPr>
          <a:lstStyle/>
          <a:p>
            <a:r>
              <a:rPr lang="en-US" dirty="0" smtClean="0"/>
              <a:t>Q3 - </a:t>
            </a:r>
            <a:r>
              <a:rPr lang="en-US" b="1" dirty="0"/>
              <a:t>- what role </a:t>
            </a:r>
            <a:r>
              <a:rPr lang="en-US" b="1" dirty="0" smtClean="0"/>
              <a:t>does storytelling fractality </a:t>
            </a:r>
            <a:r>
              <a:rPr lang="en-US" b="1" dirty="0"/>
              <a:t>play in creating organizational (sustainable) past/present/futures?</a:t>
            </a:r>
            <a:r>
              <a:rPr lang="en-US" dirty="0" smtClean="0">
                <a:effectLst/>
              </a:rPr>
              <a:t/>
            </a:r>
            <a:br>
              <a:rPr lang="en-US" dirty="0" smtClean="0">
                <a:effectLst/>
              </a:rPr>
            </a:br>
            <a:endParaRPr lang="en-US" dirty="0"/>
          </a:p>
        </p:txBody>
      </p:sp>
      <p:pic>
        <p:nvPicPr>
          <p:cNvPr id="4" name="Picture 3" descr="sierp-anim-rev1.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0865" y="1884001"/>
            <a:ext cx="2810336" cy="2430561"/>
          </a:xfrm>
          <a:prstGeom prst="rect">
            <a:avLst/>
          </a:prstGeom>
        </p:spPr>
      </p:pic>
      <p:pic>
        <p:nvPicPr>
          <p:cNvPr id="5" name="Picture 4" descr="200.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7018" y="1857770"/>
            <a:ext cx="2393989" cy="2393989"/>
          </a:xfrm>
          <a:prstGeom prst="rect">
            <a:avLst/>
          </a:prstGeom>
        </p:spPr>
      </p:pic>
      <p:pic>
        <p:nvPicPr>
          <p:cNvPr id="6" name="Picture 5" descr="b5953a44862ceb2949650898c3790f7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923" y="4539032"/>
            <a:ext cx="8818334" cy="2171829"/>
          </a:xfrm>
          <a:prstGeom prst="rect">
            <a:avLst/>
          </a:prstGeom>
        </p:spPr>
      </p:pic>
    </p:spTree>
    <p:extLst>
      <p:ext uri="{BB962C8B-B14F-4D97-AF65-F5344CB8AC3E}">
        <p14:creationId xmlns:p14="http://schemas.microsoft.com/office/powerpoint/2010/main" val="23940719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8850584" cy="6858000"/>
          </a:xfrm>
          <a:prstGeom prst="rect">
            <a:avLst/>
          </a:prstGeom>
        </p:spPr>
      </p:pic>
    </p:spTree>
    <p:extLst>
      <p:ext uri="{BB962C8B-B14F-4D97-AF65-F5344CB8AC3E}">
        <p14:creationId xmlns:p14="http://schemas.microsoft.com/office/powerpoint/2010/main" val="6290816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iphy-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262123" cy="6858001"/>
          </a:xfrm>
          <a:prstGeom prst="rect">
            <a:avLst/>
          </a:prstGeom>
        </p:spPr>
      </p:pic>
    </p:spTree>
    <p:extLst>
      <p:ext uri="{BB962C8B-B14F-4D97-AF65-F5344CB8AC3E}">
        <p14:creationId xmlns:p14="http://schemas.microsoft.com/office/powerpoint/2010/main" val="3610129149"/>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nal true storytelling SORO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800" y="304800"/>
            <a:ext cx="8280400" cy="6248400"/>
          </a:xfrm>
          <a:prstGeom prst="rect">
            <a:avLst/>
          </a:prstGeom>
        </p:spPr>
      </p:pic>
    </p:spTree>
    <p:extLst>
      <p:ext uri="{BB962C8B-B14F-4D97-AF65-F5344CB8AC3E}">
        <p14:creationId xmlns:p14="http://schemas.microsoft.com/office/powerpoint/2010/main" val="6928400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50000"/>
          </a:xfrm>
        </p:spPr>
        <p:txBody>
          <a:bodyPr>
            <a:normAutofit fontScale="90000"/>
          </a:bodyPr>
          <a:lstStyle/>
          <a:p>
            <a:r>
              <a:rPr lang="en-US" dirty="0" smtClean="0"/>
              <a:t>Temporal Interplay is Multifractal</a:t>
            </a:r>
            <a:endParaRPr lang="en-US" dirty="0"/>
          </a:p>
        </p:txBody>
      </p:sp>
      <p:pic>
        <p:nvPicPr>
          <p:cNvPr id="5" name="Picture 4" descr="Fractal_Change_Management_COV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9875" y="1480525"/>
            <a:ext cx="2219366" cy="2972456"/>
          </a:xfrm>
          <a:prstGeom prst="rect">
            <a:avLst/>
          </a:prstGeom>
        </p:spPr>
      </p:pic>
      <p:pic>
        <p:nvPicPr>
          <p:cNvPr id="7" name="Picture 6" descr="tetrannormalizing standards book.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75249" y="3715784"/>
            <a:ext cx="2368751" cy="3142216"/>
          </a:xfrm>
          <a:prstGeom prst="rect">
            <a:avLst/>
          </a:prstGeom>
        </p:spPr>
      </p:pic>
      <p:sp>
        <p:nvSpPr>
          <p:cNvPr id="8" name="Rectangle 7"/>
          <p:cNvSpPr/>
          <p:nvPr/>
        </p:nvSpPr>
        <p:spPr>
          <a:xfrm>
            <a:off x="0" y="5358035"/>
            <a:ext cx="5968301" cy="646331"/>
          </a:xfrm>
          <a:prstGeom prst="rect">
            <a:avLst/>
          </a:prstGeom>
        </p:spPr>
        <p:txBody>
          <a:bodyPr wrap="none">
            <a:spAutoFit/>
          </a:bodyPr>
          <a:lstStyle/>
          <a:p>
            <a:r>
              <a:rPr lang="en-US" sz="3600" dirty="0">
                <a:hlinkClick r:id="rId5"/>
              </a:rPr>
              <a:t>https://davidboje.com/</a:t>
            </a:r>
            <a:r>
              <a:rPr lang="en-US" sz="3600" dirty="0" smtClean="0">
                <a:hlinkClick r:id="rId5"/>
              </a:rPr>
              <a:t>fractal</a:t>
            </a:r>
            <a:r>
              <a:rPr lang="en-US" sz="3600" dirty="0" smtClean="0"/>
              <a:t> </a:t>
            </a:r>
            <a:endParaRPr lang="en-US" sz="3600" dirty="0"/>
          </a:p>
        </p:txBody>
      </p:sp>
      <p:pic>
        <p:nvPicPr>
          <p:cNvPr id="9" name="Picture 8" descr="dragon book cove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4810" y="761296"/>
            <a:ext cx="2275065" cy="3251306"/>
          </a:xfrm>
          <a:prstGeom prst="rect">
            <a:avLst/>
          </a:prstGeom>
        </p:spPr>
      </p:pic>
      <p:pic>
        <p:nvPicPr>
          <p:cNvPr id="6" name="Picture 5" descr="Being_Quantum_cove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09241" y="2247566"/>
            <a:ext cx="2408337" cy="2972456"/>
          </a:xfrm>
          <a:prstGeom prst="rect">
            <a:avLst/>
          </a:prstGeom>
        </p:spPr>
      </p:pic>
    </p:spTree>
    <p:extLst>
      <p:ext uri="{BB962C8B-B14F-4D97-AF65-F5344CB8AC3E}">
        <p14:creationId xmlns:p14="http://schemas.microsoft.com/office/powerpoint/2010/main" val="42932921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inal Cover NO PLANET 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767" y="-12754"/>
            <a:ext cx="3203233" cy="3868760"/>
          </a:xfrm>
          <a:prstGeom prst="rect">
            <a:avLst/>
          </a:prstGeom>
        </p:spPr>
      </p:pic>
      <p:sp>
        <p:nvSpPr>
          <p:cNvPr id="2" name="TextBox 1"/>
          <p:cNvSpPr txBox="1"/>
          <p:nvPr/>
        </p:nvSpPr>
        <p:spPr>
          <a:xfrm>
            <a:off x="2946700" y="1"/>
            <a:ext cx="2994067" cy="4339650"/>
          </a:xfrm>
          <a:prstGeom prst="rect">
            <a:avLst/>
          </a:prstGeom>
          <a:solidFill>
            <a:srgbClr val="008000"/>
          </a:solidFill>
          <a:ln w="38100" cmpd="sng">
            <a:solidFill>
              <a:schemeClr val="tx1"/>
            </a:solidFill>
          </a:ln>
        </p:spPr>
        <p:txBody>
          <a:bodyPr wrap="square" rtlCol="0">
            <a:spAutoFit/>
          </a:bodyPr>
          <a:lstStyle/>
          <a:p>
            <a:pPr algn="ctr"/>
            <a:r>
              <a:rPr lang="en-US" b="1" cap="all" dirty="0"/>
              <a:t>Storytelling Science and Your </a:t>
            </a:r>
            <a:r>
              <a:rPr lang="en-US" b="1" cap="all" dirty="0" smtClean="0"/>
              <a:t>Dissertation</a:t>
            </a:r>
          </a:p>
          <a:p>
            <a:pPr algn="ctr"/>
            <a:endParaRPr lang="en-US" b="1" cap="all" dirty="0"/>
          </a:p>
          <a:p>
            <a:pPr algn="ctr"/>
            <a:endParaRPr lang="en-US" b="1" cap="all" dirty="0" smtClean="0"/>
          </a:p>
          <a:p>
            <a:pPr algn="ctr"/>
            <a:endParaRPr lang="en-US" b="1" cap="all" dirty="0" smtClean="0"/>
          </a:p>
          <a:p>
            <a:pPr algn="ctr"/>
            <a:endParaRPr lang="en-US" b="1" cap="all" dirty="0"/>
          </a:p>
          <a:p>
            <a:pPr algn="ctr"/>
            <a:endParaRPr lang="en-US" dirty="0" smtClean="0"/>
          </a:p>
          <a:p>
            <a:pPr algn="ctr"/>
            <a:endParaRPr lang="en-US" dirty="0" smtClean="0"/>
          </a:p>
          <a:p>
            <a:pPr algn="ctr"/>
            <a:endParaRPr lang="en-US" dirty="0"/>
          </a:p>
          <a:p>
            <a:pPr algn="ctr"/>
            <a:endParaRPr lang="en-US" dirty="0" smtClean="0"/>
          </a:p>
          <a:p>
            <a:pPr algn="ctr"/>
            <a:endParaRPr lang="en-US" dirty="0" smtClean="0"/>
          </a:p>
          <a:p>
            <a:pPr algn="ctr"/>
            <a:r>
              <a:rPr lang="en-US" dirty="0" smtClean="0"/>
              <a:t>David </a:t>
            </a:r>
            <a:r>
              <a:rPr lang="en-US" dirty="0"/>
              <a:t>M. Boje &amp; Grace Ann Rosile</a:t>
            </a:r>
          </a:p>
          <a:p>
            <a:pPr algn="ctr"/>
            <a:r>
              <a:rPr lang="en-US" sz="1400" dirty="0"/>
              <a:t>UK, US, Singapore: World Scientific</a:t>
            </a:r>
          </a:p>
          <a:p>
            <a:pPr algn="ctr"/>
            <a:r>
              <a:rPr lang="en-US" sz="1400" dirty="0"/>
              <a:t>February 21, 2019; Revised March </a:t>
            </a:r>
            <a:r>
              <a:rPr lang="en-US" sz="1400" dirty="0" smtClean="0"/>
              <a:t>19, 2019</a:t>
            </a:r>
            <a:endParaRPr lang="en-US" sz="1400" dirty="0"/>
          </a:p>
        </p:txBody>
      </p:sp>
      <p:sp>
        <p:nvSpPr>
          <p:cNvPr id="3" name="Rectangle 2"/>
          <p:cNvSpPr/>
          <p:nvPr/>
        </p:nvSpPr>
        <p:spPr>
          <a:xfrm>
            <a:off x="3283177" y="5376431"/>
            <a:ext cx="5860823" cy="1384995"/>
          </a:xfrm>
          <a:prstGeom prst="rect">
            <a:avLst/>
          </a:prstGeom>
        </p:spPr>
        <p:txBody>
          <a:bodyPr wrap="square">
            <a:spAutoFit/>
          </a:bodyPr>
          <a:lstStyle/>
          <a:p>
            <a:r>
              <a:rPr lang="en-US" sz="2800" b="1" dirty="0" smtClean="0">
                <a:solidFill>
                  <a:schemeClr val="tx1">
                    <a:lumMod val="85000"/>
                    <a:lumOff val="15000"/>
                  </a:schemeClr>
                </a:solidFill>
                <a:hlinkClick r:id="rId4"/>
              </a:rPr>
              <a:t>Download Storytelling Science </a:t>
            </a:r>
            <a:r>
              <a:rPr lang="en-US" sz="2800" b="1" dirty="0">
                <a:solidFill>
                  <a:schemeClr val="tx1">
                    <a:lumMod val="85000"/>
                    <a:lumOff val="15000"/>
                  </a:schemeClr>
                </a:solidFill>
                <a:hlinkClick r:id="rId4"/>
              </a:rPr>
              <a:t>book </a:t>
            </a:r>
            <a:r>
              <a:rPr lang="en-US" sz="2800" b="1" dirty="0">
                <a:solidFill>
                  <a:schemeClr val="tx1">
                    <a:lumMod val="85000"/>
                    <a:lumOff val="15000"/>
                  </a:schemeClr>
                </a:solidFill>
              </a:rPr>
              <a:t>and slides for this presentation at </a:t>
            </a:r>
            <a:r>
              <a:rPr lang="en-US" sz="2800" b="1" dirty="0">
                <a:solidFill>
                  <a:schemeClr val="tx1">
                    <a:lumMod val="85000"/>
                    <a:lumOff val="15000"/>
                  </a:schemeClr>
                </a:solidFill>
                <a:hlinkClick r:id="rId5"/>
              </a:rPr>
              <a:t>https://davidboje.com</a:t>
            </a:r>
            <a:r>
              <a:rPr lang="en-US" sz="2800" b="1" dirty="0" smtClean="0">
                <a:solidFill>
                  <a:schemeClr val="tx1">
                    <a:lumMod val="85000"/>
                    <a:lumOff val="15000"/>
                  </a:schemeClr>
                </a:solidFill>
                <a:hlinkClick r:id="rId5"/>
              </a:rPr>
              <a:t>/Aalborg</a:t>
            </a:r>
            <a:r>
              <a:rPr lang="en-US" sz="2800" b="1" dirty="0" smtClean="0">
                <a:solidFill>
                  <a:schemeClr val="tx1">
                    <a:lumMod val="85000"/>
                    <a:lumOff val="15000"/>
                  </a:schemeClr>
                </a:solidFill>
              </a:rPr>
              <a:t>  </a:t>
            </a:r>
            <a:endParaRPr lang="en-US" sz="2800" b="1" dirty="0">
              <a:solidFill>
                <a:schemeClr val="tx1">
                  <a:lumMod val="85000"/>
                  <a:lumOff val="15000"/>
                </a:schemeClr>
              </a:solidFill>
            </a:endParaRPr>
          </a:p>
        </p:txBody>
      </p:sp>
      <p:pic>
        <p:nvPicPr>
          <p:cNvPr id="8" name="Picture 7"/>
          <p:cNvPicPr>
            <a:picLocks noChangeAspect="1"/>
          </p:cNvPicPr>
          <p:nvPr/>
        </p:nvPicPr>
        <p:blipFill>
          <a:blip r:embed="rId6"/>
          <a:stretch>
            <a:fillRect/>
          </a:stretch>
        </p:blipFill>
        <p:spPr>
          <a:xfrm>
            <a:off x="3630083" y="705555"/>
            <a:ext cx="1678643" cy="2255018"/>
          </a:xfrm>
          <a:prstGeom prst="rect">
            <a:avLst/>
          </a:prstGeom>
        </p:spPr>
      </p:pic>
      <p:pic>
        <p:nvPicPr>
          <p:cNvPr id="9" name="Picture 8"/>
          <p:cNvPicPr/>
          <p:nvPr/>
        </p:nvPicPr>
        <p:blipFill>
          <a:blip r:embed="rId7">
            <a:extLst>
              <a:ext uri="{28A0092B-C50C-407E-A947-70E740481C1C}">
                <a14:useLocalDpi xmlns:a14="http://schemas.microsoft.com/office/drawing/2010/main" val="0"/>
              </a:ext>
            </a:extLst>
          </a:blip>
          <a:stretch>
            <a:fillRect/>
          </a:stretch>
        </p:blipFill>
        <p:spPr>
          <a:xfrm>
            <a:off x="0" y="3668351"/>
            <a:ext cx="2782135" cy="3189650"/>
          </a:xfrm>
          <a:prstGeom prst="rect">
            <a:avLst/>
          </a:prstGeom>
        </p:spPr>
      </p:pic>
      <p:sp>
        <p:nvSpPr>
          <p:cNvPr id="5" name="TextBox 4"/>
          <p:cNvSpPr txBox="1"/>
          <p:nvPr/>
        </p:nvSpPr>
        <p:spPr>
          <a:xfrm>
            <a:off x="3070377" y="4389938"/>
            <a:ext cx="6222736" cy="707886"/>
          </a:xfrm>
          <a:prstGeom prst="rect">
            <a:avLst/>
          </a:prstGeom>
          <a:noFill/>
        </p:spPr>
        <p:txBody>
          <a:bodyPr wrap="square" rtlCol="0">
            <a:spAutoFit/>
          </a:bodyPr>
          <a:lstStyle/>
          <a:p>
            <a:r>
              <a:rPr lang="en-US" sz="4000" b="1" i="1" dirty="0" smtClean="0"/>
              <a:t>Thank You: Any Questions?</a:t>
            </a:r>
            <a:endParaRPr lang="en-US" sz="4000" b="1" i="1" dirty="0"/>
          </a:p>
        </p:txBody>
      </p:sp>
      <p:sp>
        <p:nvSpPr>
          <p:cNvPr id="7" name="Slide Number Placeholder 6"/>
          <p:cNvSpPr>
            <a:spLocks noGrp="1"/>
          </p:cNvSpPr>
          <p:nvPr>
            <p:ph type="sldNum" sz="quarter" idx="12"/>
          </p:nvPr>
        </p:nvSpPr>
        <p:spPr/>
        <p:txBody>
          <a:bodyPr/>
          <a:lstStyle/>
          <a:p>
            <a:fld id="{651FC063-5EA9-49AF-AFAF-D68C9E82B23B}" type="slidenum">
              <a:rPr lang="en-US" smtClean="0"/>
              <a:pPr/>
              <a:t>30</a:t>
            </a:fld>
            <a:endParaRPr lang="en-US"/>
          </a:p>
        </p:txBody>
      </p:sp>
      <p:pic>
        <p:nvPicPr>
          <p:cNvPr id="10" name="Picture 9"/>
          <p:cNvPicPr>
            <a:picLocks noChangeAspect="1"/>
          </p:cNvPicPr>
          <p:nvPr/>
        </p:nvPicPr>
        <p:blipFill>
          <a:blip r:embed="rId8"/>
          <a:stretch>
            <a:fillRect/>
          </a:stretch>
        </p:blipFill>
        <p:spPr>
          <a:xfrm>
            <a:off x="-1" y="1"/>
            <a:ext cx="2782135" cy="3668350"/>
          </a:xfrm>
          <a:prstGeom prst="rect">
            <a:avLst/>
          </a:prstGeom>
        </p:spPr>
      </p:pic>
    </p:spTree>
    <p:extLst>
      <p:ext uri="{BB962C8B-B14F-4D97-AF65-F5344CB8AC3E}">
        <p14:creationId xmlns:p14="http://schemas.microsoft.com/office/powerpoint/2010/main" val="25689547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8-06 at 10.39.23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1100" y="0"/>
            <a:ext cx="6757817" cy="6858000"/>
          </a:xfrm>
          <a:prstGeom prst="rect">
            <a:avLst/>
          </a:prstGeom>
        </p:spPr>
      </p:pic>
    </p:spTree>
    <p:extLst>
      <p:ext uri="{BB962C8B-B14F-4D97-AF65-F5344CB8AC3E}">
        <p14:creationId xmlns:p14="http://schemas.microsoft.com/office/powerpoint/2010/main" val="91353888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03200"/>
            <a:ext cx="9144000" cy="6654800"/>
          </a:xfrm>
        </p:spPr>
        <p:txBody>
          <a:bodyPr>
            <a:normAutofit fontScale="70000" lnSpcReduction="20000"/>
          </a:bodyPr>
          <a:lstStyle/>
          <a:p>
            <a:r>
              <a:rPr lang="en-US" dirty="0" smtClean="0"/>
              <a:t>Boje, D.M. (2001). Narrative Methods for Organizational and Communication Research. London: Sage.</a:t>
            </a:r>
          </a:p>
          <a:p>
            <a:r>
              <a:rPr lang="en-US" dirty="0" smtClean="0"/>
              <a:t>Boje, D.M. (2006). Breaking out of narrative’s prison: </a:t>
            </a:r>
            <a:r>
              <a:rPr lang="en-US" dirty="0" err="1" smtClean="0"/>
              <a:t>im</a:t>
            </a:r>
            <a:r>
              <a:rPr lang="en-US" dirty="0" smtClean="0"/>
              <a:t>- proper story in storytelling organization. Storytelling, Self, Society: An Interdisciplinary Journal of Storytelling Stud- </a:t>
            </a:r>
            <a:r>
              <a:rPr lang="en-US" dirty="0" err="1" smtClean="0"/>
              <a:t>ies</a:t>
            </a:r>
            <a:r>
              <a:rPr lang="en-US" dirty="0" smtClean="0"/>
              <a:t>, 2, pp. 28–49.</a:t>
            </a:r>
          </a:p>
          <a:p>
            <a:r>
              <a:rPr lang="en-US" dirty="0" smtClean="0"/>
              <a:t>Boje, D.M. (2008). Storytelling Organizations. London: Sage.</a:t>
            </a:r>
          </a:p>
          <a:p>
            <a:r>
              <a:rPr lang="en-US" dirty="0" smtClean="0"/>
              <a:t>Boje, D.M. (ed.) (2011). Storytelling and the Future of Organizations. An Antenarrative Handbook. London: Routledge.</a:t>
            </a:r>
          </a:p>
          <a:p>
            <a:r>
              <a:rPr lang="en-US" dirty="0" smtClean="0"/>
              <a:t>Boje, D.M. (2012). Reflections: what does quantum physics of storytelling mean for change management? Journal of Change Management, 12, pp. 253–271.</a:t>
            </a:r>
          </a:p>
          <a:p>
            <a:r>
              <a:rPr lang="en-US" dirty="0" smtClean="0"/>
              <a:t>Boje, D.M. (2014). Storytelling Organizational Practices. Managing in the Quantum Age. New York, NY: Routledge. Boje, D.M. and Smith, R. (2010). Re-storying and visualizing the changing entrepreneurial identities of Bill Gates and Richard Branson. Culture and Organization, 16, pp. 307–331.</a:t>
            </a:r>
          </a:p>
          <a:p>
            <a:r>
              <a:rPr lang="en-US" dirty="0" smtClean="0"/>
              <a:t>Boje, D.M., Haley, U. and Saylors, R. (2016a). Antenarratives of organizational change: the microstoria of Burger King’s storytelling in space, time and strategic context. Human Relations, 69, pp. 391–418.</a:t>
            </a:r>
          </a:p>
          <a:p>
            <a:r>
              <a:rPr lang="en-US" dirty="0" smtClean="0"/>
              <a:t>Boje, D.M., Svane, M. and Gergerich, E.I. (2016b). </a:t>
            </a:r>
            <a:r>
              <a:rPr lang="en-US" dirty="0" err="1" smtClean="0"/>
              <a:t>Coun</a:t>
            </a:r>
            <a:r>
              <a:rPr lang="en-US" dirty="0" err="1"/>
              <a:t>n</a:t>
            </a:r>
            <a:r>
              <a:rPr lang="en-US" dirty="0" err="1" smtClean="0"/>
              <a:t>ternarrative</a:t>
            </a:r>
            <a:r>
              <a:rPr lang="en-US" dirty="0" smtClean="0"/>
              <a:t> and antenarrative inquiry in two cross-cultural contexts. European Journal of Cross-Cultural Manage- ment, 4, pp. 55–84.</a:t>
            </a:r>
          </a:p>
          <a:p>
            <a:pPr marL="0" indent="0">
              <a:buNone/>
            </a:pPr>
            <a:endParaRPr lang="en-US" dirty="0"/>
          </a:p>
        </p:txBody>
      </p:sp>
    </p:spTree>
    <p:extLst>
      <p:ext uri="{BB962C8B-B14F-4D97-AF65-F5344CB8AC3E}">
        <p14:creationId xmlns:p14="http://schemas.microsoft.com/office/powerpoint/2010/main" val="409122460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erp-anim-rev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660" y="381000"/>
            <a:ext cx="3098431" cy="2679724"/>
          </a:xfrm>
          <a:prstGeom prst="rect">
            <a:avLst/>
          </a:prstGeom>
        </p:spPr>
      </p:pic>
      <p:pic>
        <p:nvPicPr>
          <p:cNvPr id="5" name="Picture 4" descr="20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835" y="520724"/>
            <a:ext cx="2540000" cy="2540000"/>
          </a:xfrm>
          <a:prstGeom prst="rect">
            <a:avLst/>
          </a:prstGeom>
        </p:spPr>
      </p:pic>
      <p:pic>
        <p:nvPicPr>
          <p:cNvPr id="6" name="Picture 5" descr="b5953a44862ceb2949650898c3790f70.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660" y="3176675"/>
            <a:ext cx="8433327" cy="3534187"/>
          </a:xfrm>
          <a:prstGeom prst="rect">
            <a:avLst/>
          </a:prstGeom>
        </p:spPr>
      </p:pic>
    </p:spTree>
    <p:extLst>
      <p:ext uri="{BB962C8B-B14F-4D97-AF65-F5344CB8AC3E}">
        <p14:creationId xmlns:p14="http://schemas.microsoft.com/office/powerpoint/2010/main" val="427222127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9-08-25 at 8.30.58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394494"/>
          </a:xfrm>
          <a:prstGeom prst="rect">
            <a:avLst/>
          </a:prstGeom>
        </p:spPr>
      </p:pic>
      <p:sp>
        <p:nvSpPr>
          <p:cNvPr id="5" name="TextBox 4"/>
          <p:cNvSpPr txBox="1"/>
          <p:nvPr/>
        </p:nvSpPr>
        <p:spPr>
          <a:xfrm>
            <a:off x="166538" y="172020"/>
            <a:ext cx="2997691" cy="461665"/>
          </a:xfrm>
          <a:prstGeom prst="rect">
            <a:avLst/>
          </a:prstGeom>
          <a:noFill/>
        </p:spPr>
        <p:txBody>
          <a:bodyPr wrap="square" rtlCol="0">
            <a:spAutoFit/>
          </a:bodyPr>
          <a:lstStyle/>
          <a:p>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Boje &amp; Svane, 2015</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238616234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From new book ‘True Storytelling’ with Jens Larsen &amp; Lena Bruun</a:t>
            </a:r>
            <a:endParaRPr lang="en-US" dirty="0"/>
          </a:p>
        </p:txBody>
      </p:sp>
      <p:pic>
        <p:nvPicPr>
          <p:cNvPr id="6" name="Picture 5" descr="Screen Shot 2019-08-26 at 9.19.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69513"/>
            <a:ext cx="9144000" cy="4988487"/>
          </a:xfrm>
          <a:prstGeom prst="rect">
            <a:avLst/>
          </a:prstGeom>
        </p:spPr>
      </p:pic>
    </p:spTree>
    <p:extLst>
      <p:ext uri="{BB962C8B-B14F-4D97-AF65-F5344CB8AC3E}">
        <p14:creationId xmlns:p14="http://schemas.microsoft.com/office/powerpoint/2010/main" val="251124453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790682"/>
          </a:xfrm>
        </p:spPr>
        <p:txBody>
          <a:bodyPr>
            <a:normAutofit fontScale="90000"/>
          </a:bodyPr>
          <a:lstStyle/>
          <a:p>
            <a:r>
              <a:rPr lang="en-US" dirty="0" smtClean="0"/>
              <a:t>Emmanuel </a:t>
            </a:r>
            <a:r>
              <a:rPr lang="en-US" dirty="0"/>
              <a:t>Macron surfs internationally on a false image of climate champion</a:t>
            </a:r>
          </a:p>
        </p:txBody>
      </p:sp>
      <p:pic>
        <p:nvPicPr>
          <p:cNvPr id="3" name="Picture 2" descr="547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18" y="1516033"/>
            <a:ext cx="8433787" cy="5060272"/>
          </a:xfrm>
          <a:prstGeom prst="rect">
            <a:avLst/>
          </a:prstGeom>
        </p:spPr>
      </p:pic>
      <p:sp>
        <p:nvSpPr>
          <p:cNvPr id="4" name="Rectangle 3"/>
          <p:cNvSpPr/>
          <p:nvPr/>
        </p:nvSpPr>
        <p:spPr>
          <a:xfrm>
            <a:off x="2286000" y="3105835"/>
            <a:ext cx="4572000" cy="369332"/>
          </a:xfrm>
          <a:prstGeom prst="rect">
            <a:avLst/>
          </a:prstGeom>
        </p:spPr>
        <p:txBody>
          <a:bodyPr>
            <a:spAutoFit/>
          </a:bodyPr>
          <a:lstStyle/>
          <a:p>
            <a:endParaRPr lang="en-US" dirty="0"/>
          </a:p>
        </p:txBody>
      </p:sp>
    </p:spTree>
    <p:extLst>
      <p:ext uri="{BB962C8B-B14F-4D97-AF65-F5344CB8AC3E}">
        <p14:creationId xmlns:p14="http://schemas.microsoft.com/office/powerpoint/2010/main" val="368601201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0YcsK.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324211093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585"/>
            <a:ext cx="8229600" cy="454106"/>
          </a:xfrm>
        </p:spPr>
        <p:txBody>
          <a:bodyPr>
            <a:noAutofit/>
          </a:bodyPr>
          <a:lstStyle/>
          <a:p>
            <a:r>
              <a:rPr lang="en-US" sz="3600" dirty="0" smtClean="0"/>
              <a:t>Temporal Interplay Problematic</a:t>
            </a:r>
            <a:endParaRPr lang="en-US" sz="3600" dirty="0"/>
          </a:p>
        </p:txBody>
      </p:sp>
      <p:sp>
        <p:nvSpPr>
          <p:cNvPr id="3" name="Content Placeholder 2"/>
          <p:cNvSpPr>
            <a:spLocks noGrp="1"/>
          </p:cNvSpPr>
          <p:nvPr>
            <p:ph idx="1"/>
          </p:nvPr>
        </p:nvSpPr>
        <p:spPr>
          <a:xfrm>
            <a:off x="457200" y="4729517"/>
            <a:ext cx="8229600" cy="2128483"/>
          </a:xfrm>
        </p:spPr>
        <p:txBody>
          <a:bodyPr>
            <a:normAutofit fontScale="85000" lnSpcReduction="20000"/>
          </a:bodyPr>
          <a:lstStyle/>
          <a:p>
            <a:pPr marL="0" indent="0">
              <a:buNone/>
            </a:pPr>
            <a:r>
              <a:rPr lang="en-US" dirty="0" smtClean="0"/>
              <a:t>“The </a:t>
            </a:r>
            <a:r>
              <a:rPr lang="en-US" dirty="0"/>
              <a:t>problem is a particular way of arranging humanity’s relationship to the rest of the natural world, in a system focused on ceaseless resource extraction and hydrocarbon consumption in order to funnel wealth and power into the hands of a select few. It’s more commonly known as capitalism</a:t>
            </a:r>
            <a:r>
              <a:rPr lang="en-US" dirty="0" smtClean="0"/>
              <a:t>.”</a:t>
            </a:r>
            <a:endParaRPr lang="en-US" dirty="0"/>
          </a:p>
          <a:p>
            <a:pPr marL="0" indent="0">
              <a:buNone/>
            </a:pPr>
            <a:endParaRPr lang="en-US" dirty="0"/>
          </a:p>
        </p:txBody>
      </p:sp>
      <p:pic>
        <p:nvPicPr>
          <p:cNvPr id="5" name="Picture 4" descr="matsecon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666279"/>
            <a:ext cx="8890000" cy="4063237"/>
          </a:xfrm>
          <a:prstGeom prst="rect">
            <a:avLst/>
          </a:prstGeom>
        </p:spPr>
      </p:pic>
    </p:spTree>
    <p:extLst>
      <p:ext uri="{BB962C8B-B14F-4D97-AF65-F5344CB8AC3E}">
        <p14:creationId xmlns:p14="http://schemas.microsoft.com/office/powerpoint/2010/main" val="1862718429"/>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1649</TotalTime>
  <Words>2339</Words>
  <Application>Microsoft Macintosh PowerPoint</Application>
  <PresentationFormat>On-screen Show (4:3)</PresentationFormat>
  <Paragraphs>165</Paragraphs>
  <Slides>32</Slides>
  <Notes>18</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Storytelling and Temporal Interplay  Seminar   </vt:lpstr>
      <vt:lpstr>Q1: what is the difference of storytelling and antenarratives? </vt:lpstr>
      <vt:lpstr>Temporal Interplay is Multifractal</vt:lpstr>
      <vt:lpstr>PowerPoint Presentation</vt:lpstr>
      <vt:lpstr>PowerPoint Presentation</vt:lpstr>
      <vt:lpstr>From new book ‘True Storytelling’ with Jens Larsen &amp; Lena Bruun</vt:lpstr>
      <vt:lpstr>Emmanuel Macron surfs internationally on a false image of climate champion</vt:lpstr>
      <vt:lpstr>PowerPoint Presentation</vt:lpstr>
      <vt:lpstr>Temporal Interplay Problematic</vt:lpstr>
      <vt:lpstr>Centre for Organizational Time (COT)  </vt:lpstr>
      <vt:lpstr>Subsuming and Negation</vt:lpstr>
      <vt:lpstr>What is Sustained Time?</vt:lpstr>
      <vt:lpstr>Time Entanglements</vt:lpstr>
      <vt:lpstr>Chronos and Existential times</vt:lpstr>
      <vt:lpstr>Boje 2019 Organizational Research: Storytelling in Action (Routledge)</vt:lpstr>
      <vt:lpstr>Storytelling &amp; Temporal Interplay</vt:lpstr>
      <vt:lpstr>Boje, D.M., Haley, U. and Saylors, R. (2016a). Antenarratives of organizational change: the microstoria of Burger King’s storytelling in space, time and strategic context. Human Relations, 69, pp. 391–418.</vt:lpstr>
      <vt:lpstr>Little Consideration of Temporal Interplay</vt:lpstr>
      <vt:lpstr>PowerPoint Presentation</vt:lpstr>
      <vt:lpstr>PowerPoint Presentation</vt:lpstr>
      <vt:lpstr>PowerPoint Presentation</vt:lpstr>
      <vt:lpstr>Q2 - what is time and/ temporality in a narrative/storytelling approach to org studies? </vt:lpstr>
      <vt:lpstr>PowerPoint Presentation</vt:lpstr>
      <vt:lpstr>PowerPoint Presentation</vt:lpstr>
      <vt:lpstr>PowerPoint Presentation</vt:lpstr>
      <vt:lpstr>Q3 - - what role does storytelling fractality play in creating organizational (sustainable) past/present/futures? </vt:lpstr>
      <vt:lpstr>PowerPoint Presentation</vt:lpstr>
      <vt:lpstr>PowerPoint Presentation</vt:lpstr>
      <vt:lpstr>PowerPoint Presentation</vt:lpstr>
      <vt:lpstr>PowerPoint Presentation</vt:lpstr>
      <vt:lpstr>PowerPoint Presentation</vt:lpstr>
      <vt:lpstr>PowerPoint Presentation</vt:lpstr>
    </vt:vector>
  </TitlesOfParts>
  <Company>NMSU</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Boje</dc:creator>
  <cp:lastModifiedBy>David Boje</cp:lastModifiedBy>
  <cp:revision>51</cp:revision>
  <dcterms:created xsi:type="dcterms:W3CDTF">2019-08-21T11:53:46Z</dcterms:created>
  <dcterms:modified xsi:type="dcterms:W3CDTF">2019-08-26T11:02:51Z</dcterms:modified>
</cp:coreProperties>
</file>