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media1.png" ContentType="video/unknown"/>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9" r:id="rId1"/>
  </p:sldMasterIdLst>
  <p:notesMasterIdLst>
    <p:notesMasterId r:id="rId59"/>
  </p:notesMasterIdLst>
  <p:handoutMasterIdLst>
    <p:handoutMasterId r:id="rId60"/>
  </p:handoutMasterIdLst>
  <p:sldIdLst>
    <p:sldId id="256" r:id="rId2"/>
    <p:sldId id="362" r:id="rId3"/>
    <p:sldId id="283" r:id="rId4"/>
    <p:sldId id="361" r:id="rId5"/>
    <p:sldId id="325" r:id="rId6"/>
    <p:sldId id="343" r:id="rId7"/>
    <p:sldId id="308" r:id="rId8"/>
    <p:sldId id="309" r:id="rId9"/>
    <p:sldId id="289" r:id="rId10"/>
    <p:sldId id="350" r:id="rId11"/>
    <p:sldId id="333" r:id="rId12"/>
    <p:sldId id="337" r:id="rId13"/>
    <p:sldId id="334" r:id="rId14"/>
    <p:sldId id="313" r:id="rId15"/>
    <p:sldId id="306" r:id="rId16"/>
    <p:sldId id="319" r:id="rId17"/>
    <p:sldId id="358" r:id="rId18"/>
    <p:sldId id="310" r:id="rId19"/>
    <p:sldId id="286" r:id="rId20"/>
    <p:sldId id="359" r:id="rId21"/>
    <p:sldId id="287" r:id="rId22"/>
    <p:sldId id="295" r:id="rId23"/>
    <p:sldId id="326" r:id="rId24"/>
    <p:sldId id="280" r:id="rId25"/>
    <p:sldId id="281" r:id="rId26"/>
    <p:sldId id="314" r:id="rId27"/>
    <p:sldId id="278" r:id="rId28"/>
    <p:sldId id="311" r:id="rId29"/>
    <p:sldId id="290" r:id="rId30"/>
    <p:sldId id="312" r:id="rId31"/>
    <p:sldId id="305" r:id="rId32"/>
    <p:sldId id="321" r:id="rId33"/>
    <p:sldId id="340" r:id="rId34"/>
    <p:sldId id="302" r:id="rId35"/>
    <p:sldId id="315" r:id="rId36"/>
    <p:sldId id="339" r:id="rId37"/>
    <p:sldId id="304" r:id="rId38"/>
    <p:sldId id="357" r:id="rId39"/>
    <p:sldId id="344" r:id="rId40"/>
    <p:sldId id="356" r:id="rId41"/>
    <p:sldId id="317" r:id="rId42"/>
    <p:sldId id="360" r:id="rId43"/>
    <p:sldId id="341" r:id="rId44"/>
    <p:sldId id="346" r:id="rId45"/>
    <p:sldId id="322" r:id="rId46"/>
    <p:sldId id="323" r:id="rId47"/>
    <p:sldId id="347" r:id="rId48"/>
    <p:sldId id="348" r:id="rId49"/>
    <p:sldId id="273" r:id="rId50"/>
    <p:sldId id="298" r:id="rId51"/>
    <p:sldId id="320" r:id="rId52"/>
    <p:sldId id="351" r:id="rId53"/>
    <p:sldId id="355" r:id="rId54"/>
    <p:sldId id="352" r:id="rId55"/>
    <p:sldId id="353" r:id="rId56"/>
    <p:sldId id="354" r:id="rId57"/>
    <p:sldId id="318"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ACCFF"/>
    <a:srgbClr val="F67F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20" autoAdjust="0"/>
    <p:restoredTop sz="82667" autoAdjust="0"/>
  </p:normalViewPr>
  <p:slideViewPr>
    <p:cSldViewPr snapToGrid="0" snapToObjects="1">
      <p:cViewPr varScale="1">
        <p:scale>
          <a:sx n="45" d="100"/>
          <a:sy n="45" d="100"/>
        </p:scale>
        <p:origin x="-204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5DCC7A-3B3E-D14C-BE80-980FBA34D7BE}" type="datetimeFigureOut">
              <a:rPr lang="en-US" smtClean="0"/>
              <a:t>5/13/19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1827AB-F925-1143-AA6D-033E0DF39F6F}" type="slidenum">
              <a:rPr lang="en-US" smtClean="0"/>
              <a:t>‹#›</a:t>
            </a:fld>
            <a:endParaRPr lang="en-US"/>
          </a:p>
        </p:txBody>
      </p:sp>
    </p:spTree>
    <p:extLst>
      <p:ext uri="{BB962C8B-B14F-4D97-AF65-F5344CB8AC3E}">
        <p14:creationId xmlns:p14="http://schemas.microsoft.com/office/powerpoint/2010/main" val="18431811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D9CE34-9E9F-204E-B6D9-07BB5DF7AB0F}" type="datetimeFigureOut">
              <a:rPr lang="en-US" smtClean="0"/>
              <a:t>5/13/19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3F0C1D-7CD1-2841-8D9B-CBC6A9C654F7}" type="slidenum">
              <a:rPr lang="en-US" smtClean="0"/>
              <a:t>‹#›</a:t>
            </a:fld>
            <a:endParaRPr lang="en-US"/>
          </a:p>
        </p:txBody>
      </p:sp>
    </p:spTree>
    <p:extLst>
      <p:ext uri="{BB962C8B-B14F-4D97-AF65-F5344CB8AC3E}">
        <p14:creationId xmlns:p14="http://schemas.microsoft.com/office/powerpoint/2010/main" val="5933430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s://journals.sagepub.com/doi/pdf/10.1177/0018726716632050"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Business model storytelling                    See Christian Nielsen, Morten Lund, Marco Montemari, Francesco Paolone, Maurizio Massaro &amp; John Dumay (2019).</a:t>
            </a:r>
            <a:r>
              <a:rPr lang="en-NZ" baseline="0" dirty="0" smtClean="0"/>
              <a:t> Routledge. </a:t>
            </a:r>
            <a:endParaRPr lang="en-NZ" dirty="0" smtClean="0"/>
          </a:p>
          <a:p>
            <a:endParaRPr lang="en-NZ" dirty="0" smtClean="0"/>
          </a:p>
          <a:p>
            <a:r>
              <a:rPr lang="en-NZ" dirty="0" smtClean="0"/>
              <a:t>Digital transformation transfomrs a given business model, into an ensemble of dispositifs that affect selection of intellectual capital and (re)con-figure</a:t>
            </a:r>
            <a:r>
              <a:rPr lang="en-NZ" baseline="0" dirty="0" smtClean="0"/>
              <a:t> the value creation processes to the customer and what he/she requires</a:t>
            </a:r>
          </a:p>
          <a:p>
            <a:endParaRPr lang="en-NZ" baseline="0" dirty="0" smtClean="0"/>
          </a:p>
          <a:p>
            <a:r>
              <a:rPr lang="en-NZ" baseline="0" dirty="0" smtClean="0"/>
              <a:t>Not all businesses have data that works in a big-data context. They need different business models</a:t>
            </a:r>
          </a:p>
          <a:p>
            <a:endParaRPr lang="en-NZ" baseline="0" dirty="0" smtClean="0"/>
          </a:p>
          <a:p>
            <a:r>
              <a:rPr lang="en-NZ" baseline="0" dirty="0" smtClean="0"/>
              <a:t>See - “Sokkelund Café &amp;amp; Brasserie” a 7 year intervention with conversational interviews and data, in digital enablers from analgue to data-driven small-data restaurant.</a:t>
            </a:r>
          </a:p>
          <a:p>
            <a:endParaRPr lang="en-NZ" baseline="0" dirty="0" smtClean="0"/>
          </a:p>
          <a:p>
            <a:r>
              <a:rPr lang="en-NZ" baseline="0" dirty="0" smtClean="0"/>
              <a:t>2009 </a:t>
            </a:r>
          </a:p>
          <a:p>
            <a:r>
              <a:rPr lang="en-NZ" baseline="0" dirty="0" smtClean="0"/>
              <a:t>40 seats and 850.000 euro</a:t>
            </a:r>
          </a:p>
          <a:p>
            <a:r>
              <a:rPr lang="en-NZ" baseline="0" dirty="0" smtClean="0"/>
              <a:t>2017 </a:t>
            </a:r>
          </a:p>
          <a:p>
            <a:r>
              <a:rPr lang="en-NZ" baseline="0" dirty="0" smtClean="0"/>
              <a:t>74 seats and 4,7 million euro</a:t>
            </a:r>
          </a:p>
          <a:p>
            <a:endParaRPr lang="en-NZ" baseline="0" dirty="0" smtClean="0"/>
          </a:p>
          <a:p>
            <a:r>
              <a:rPr lang="en-NZ" baseline="0" dirty="0" smtClean="0"/>
              <a:t>We want business storytelling and its business model-dispositif to work for us, instead of confining the human potential</a:t>
            </a:r>
          </a:p>
          <a:p>
            <a:r>
              <a:rPr lang="en-NZ" baseline="0" dirty="0" smtClean="0"/>
              <a:t>Move from too many documents, notes and paper, inefficent processes, slow comm, irrelevant into, and nothing was real time</a:t>
            </a:r>
          </a:p>
          <a:p>
            <a:endParaRPr lang="en-NZ" baseline="0" dirty="0" smtClean="0"/>
          </a:p>
          <a:p>
            <a:r>
              <a:rPr lang="en-NZ" baseline="0" dirty="0" smtClean="0"/>
              <a:t>The HR, productions, sales, and staff cost in one app. </a:t>
            </a:r>
          </a:p>
          <a:p>
            <a:endParaRPr lang="en-NZ" baseline="0" dirty="0" smtClean="0"/>
          </a:p>
          <a:p>
            <a:r>
              <a:rPr lang="en-NZ" baseline="0" dirty="0" smtClean="0"/>
              <a:t>Small-data </a:t>
            </a:r>
            <a:r>
              <a:rPr lang="mr-IN" baseline="0" dirty="0" smtClean="0"/>
              <a:t>–</a:t>
            </a:r>
            <a:r>
              <a:rPr lang="en-NZ" baseline="0" dirty="0" smtClean="0"/>
              <a:t> began with sales per seat per day (or per customer), customer retention, and find causation in data that is logical enough for humans to understand</a:t>
            </a:r>
          </a:p>
          <a:p>
            <a:endParaRPr lang="en-NZ" baseline="0" dirty="0" smtClean="0"/>
          </a:p>
          <a:p>
            <a:endParaRPr lang="en-NZ" dirty="0" smtClean="0"/>
          </a:p>
          <a:p>
            <a:endParaRPr lang="en-NZ" dirty="0" smtClean="0"/>
          </a:p>
          <a:p>
            <a:r>
              <a:rPr lang="en-NZ" dirty="0" smtClean="0"/>
              <a:t>Themes of natality and plurality becomes</a:t>
            </a:r>
            <a:r>
              <a:rPr lang="en-NZ" baseline="0" dirty="0" smtClean="0"/>
              <a:t> more visible.</a:t>
            </a:r>
            <a:endParaRPr lang="en-NZ" dirty="0" smtClean="0"/>
          </a:p>
          <a:p>
            <a:endParaRPr lang="en-NZ" dirty="0" smtClean="0"/>
          </a:p>
          <a:p>
            <a:endParaRPr lang="en-NZ" dirty="0" smtClean="0"/>
          </a:p>
          <a:p>
            <a:endParaRPr lang="en-NZ" dirty="0" smtClean="0"/>
          </a:p>
          <a:p>
            <a:endParaRPr lang="en-NZ" dirty="0"/>
          </a:p>
        </p:txBody>
      </p:sp>
      <p:sp>
        <p:nvSpPr>
          <p:cNvPr id="4" name="Slide Number Placeholder 3"/>
          <p:cNvSpPr>
            <a:spLocks noGrp="1"/>
          </p:cNvSpPr>
          <p:nvPr>
            <p:ph type="sldNum" sz="quarter" idx="10"/>
          </p:nvPr>
        </p:nvSpPr>
        <p:spPr/>
        <p:txBody>
          <a:bodyPr/>
          <a:lstStyle/>
          <a:p>
            <a:fld id="{E0B34011-CC24-4AA9-A287-67993316E01C}" type="slidenum">
              <a:rPr lang="en-NZ" smtClean="0"/>
              <a:t>1</a:t>
            </a:fld>
            <a:endParaRPr lang="en-NZ"/>
          </a:p>
        </p:txBody>
      </p:sp>
    </p:spTree>
    <p:extLst>
      <p:ext uri="{BB962C8B-B14F-4D97-AF65-F5344CB8AC3E}">
        <p14:creationId xmlns:p14="http://schemas.microsoft.com/office/powerpoint/2010/main" val="214831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6,000 children every</a:t>
            </a:r>
            <a:r>
              <a:rPr lang="en-US" baseline="0" dirty="0" smtClean="0"/>
              <a:t> single day die of water-borne diseases that are preventable</a:t>
            </a:r>
          </a:p>
          <a:p>
            <a:endParaRPr lang="en-US" baseline="0" dirty="0" smtClean="0"/>
          </a:p>
          <a:p>
            <a:r>
              <a:rPr lang="en-US" baseline="0" dirty="0" smtClean="0"/>
              <a:t>Some 21 cities around the world are DAY ZERO</a:t>
            </a:r>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10</a:t>
            </a:fld>
            <a:endParaRPr lang="en-US"/>
          </a:p>
        </p:txBody>
      </p:sp>
    </p:spTree>
    <p:extLst>
      <p:ext uri="{BB962C8B-B14F-4D97-AF65-F5344CB8AC3E}">
        <p14:creationId xmlns:p14="http://schemas.microsoft.com/office/powerpoint/2010/main" val="807264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Before </a:t>
            </a:r>
            <a:r>
              <a:rPr lang="mr-IN" baseline="0" dirty="0" smtClean="0"/>
              <a:t>–</a:t>
            </a:r>
            <a:r>
              <a:rPr lang="en-US" baseline="0" dirty="0" smtClean="0"/>
              <a:t> Water was commodified and privatized in the Business Model, it was WATER=PUBLIC GOOD</a:t>
            </a:r>
          </a:p>
          <a:p>
            <a:pPr marL="228600" indent="-228600">
              <a:buAutoNum type="arabicPeriod"/>
            </a:pPr>
            <a:r>
              <a:rPr lang="en-US" baseline="0" dirty="0" smtClean="0"/>
              <a:t>Beyond </a:t>
            </a:r>
            <a:r>
              <a:rPr lang="mr-IN" baseline="0" dirty="0" smtClean="0"/>
              <a:t>–</a:t>
            </a:r>
            <a:r>
              <a:rPr lang="en-US" baseline="0" dirty="0" smtClean="0"/>
              <a:t> In EMBODIMENT pre-conscious intuited WATER=LIFE ITSELF</a:t>
            </a:r>
          </a:p>
          <a:p>
            <a:pPr marL="228600" indent="-228600">
              <a:buAutoNum type="arabicPeriod"/>
            </a:pPr>
            <a:r>
              <a:rPr lang="en-US" baseline="0" dirty="0" smtClean="0"/>
              <a:t>Beneath </a:t>
            </a:r>
            <a:r>
              <a:rPr lang="mr-IN" baseline="0" dirty="0" smtClean="0"/>
              <a:t>–</a:t>
            </a:r>
            <a:r>
              <a:rPr lang="en-US" baseline="0" dirty="0" smtClean="0"/>
              <a:t> Search for conceptions, language, symbols, gestures WATER=PRE-CONCEPTION (1</a:t>
            </a:r>
            <a:r>
              <a:rPr lang="en-US" baseline="30000" dirty="0" smtClean="0"/>
              <a:t>st</a:t>
            </a:r>
            <a:r>
              <a:rPr lang="en-US" baseline="0" dirty="0" smtClean="0"/>
              <a:t> Mimesis, Ricoeur)</a:t>
            </a:r>
          </a:p>
          <a:p>
            <a:pPr marL="228600" indent="-228600">
              <a:buAutoNum type="arabicPeriod"/>
            </a:pPr>
            <a:r>
              <a:rPr lang="en-US" baseline="0" dirty="0" smtClean="0"/>
              <a:t>Between </a:t>
            </a:r>
            <a:r>
              <a:rPr lang="mr-IN" baseline="0" dirty="0" smtClean="0"/>
              <a:t>–</a:t>
            </a:r>
            <a:r>
              <a:rPr lang="en-US" baseline="0" dirty="0" smtClean="0"/>
              <a:t> In-between is getting and supplying WATER=INFRASTRCTURE SPACETIMEMATTERING (Barad, Strand)</a:t>
            </a:r>
          </a:p>
          <a:p>
            <a:pPr marL="228600" indent="-228600">
              <a:buAutoNum type="arabicPeriod"/>
            </a:pPr>
            <a:r>
              <a:rPr lang="en-US" baseline="0" dirty="0" smtClean="0"/>
              <a:t>Bets </a:t>
            </a:r>
            <a:r>
              <a:rPr lang="mr-IN" baseline="0" dirty="0" smtClean="0"/>
              <a:t>–</a:t>
            </a:r>
            <a:r>
              <a:rPr lang="en-US" baseline="0" dirty="0" smtClean="0"/>
              <a:t> Multiple ‘Bets On the Future’ WATER=ENSEMBLE OF BUSINESS MODELS </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14</a:t>
            </a:fld>
            <a:endParaRPr lang="en-NZ"/>
          </a:p>
        </p:txBody>
      </p:sp>
    </p:spTree>
    <p:extLst>
      <p:ext uri="{BB962C8B-B14F-4D97-AF65-F5344CB8AC3E}">
        <p14:creationId xmlns:p14="http://schemas.microsoft.com/office/powerpoint/2010/main" val="2389013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15</a:t>
            </a:fld>
            <a:endParaRPr lang="en-US"/>
          </a:p>
        </p:txBody>
      </p:sp>
    </p:spTree>
    <p:extLst>
      <p:ext uri="{BB962C8B-B14F-4D97-AF65-F5344CB8AC3E}">
        <p14:creationId xmlns:p14="http://schemas.microsoft.com/office/powerpoint/2010/main" val="783331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16</a:t>
            </a:fld>
            <a:endParaRPr lang="en-US"/>
          </a:p>
        </p:txBody>
      </p:sp>
    </p:spTree>
    <p:extLst>
      <p:ext uri="{BB962C8B-B14F-4D97-AF65-F5344CB8AC3E}">
        <p14:creationId xmlns:p14="http://schemas.microsoft.com/office/powerpoint/2010/main" val="783331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www.wri.org</a:t>
            </a:r>
            <a:r>
              <a:rPr lang="en-US" dirty="0" smtClean="0"/>
              <a:t>/resources/charts-graphs/water-stress-country</a:t>
            </a:r>
            <a:endParaRPr lang="en-US" dirty="0"/>
          </a:p>
        </p:txBody>
      </p:sp>
      <p:sp>
        <p:nvSpPr>
          <p:cNvPr id="4" name="Slide Number Placeholder 3"/>
          <p:cNvSpPr>
            <a:spLocks noGrp="1"/>
          </p:cNvSpPr>
          <p:nvPr>
            <p:ph type="sldNum" sz="quarter" idx="10"/>
          </p:nvPr>
        </p:nvSpPr>
        <p:spPr/>
        <p:txBody>
          <a:bodyPr/>
          <a:lstStyle/>
          <a:p>
            <a:fld id="{D4747F5F-5F2A-4E48-9DD7-EC961E1836DB}" type="slidenum">
              <a:rPr lang="en-US" smtClean="0"/>
              <a:t>17</a:t>
            </a:fld>
            <a:endParaRPr lang="en-US"/>
          </a:p>
        </p:txBody>
      </p:sp>
    </p:spTree>
    <p:extLst>
      <p:ext uri="{BB962C8B-B14F-4D97-AF65-F5344CB8AC3E}">
        <p14:creationId xmlns:p14="http://schemas.microsoft.com/office/powerpoint/2010/main" val="183368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p. 28 of Mark W. Johnson </a:t>
            </a:r>
            <a:r>
              <a:rPr lang="mr-IN" dirty="0" smtClean="0"/>
              <a:t>–</a:t>
            </a:r>
            <a:r>
              <a:rPr lang="en-US" dirty="0" smtClean="0"/>
              <a:t> Reinvent</a:t>
            </a:r>
            <a:r>
              <a:rPr lang="en-US" baseline="0" dirty="0" smtClean="0"/>
              <a:t> your Business Model: How to Seize the White Space for Business Growth?</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19</a:t>
            </a:fld>
            <a:endParaRPr lang="en-NZ"/>
          </a:p>
        </p:txBody>
      </p:sp>
    </p:spTree>
    <p:extLst>
      <p:ext uri="{BB962C8B-B14F-4D97-AF65-F5344CB8AC3E}">
        <p14:creationId xmlns:p14="http://schemas.microsoft.com/office/powerpoint/2010/main" val="993026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Virtual water balance per country and direction of gross virtual water flows related to trade in agricultural and industrial products over the period 1996–2005. Only the biggest gross flows (&gt; 15 Gm3/y) are shown</a:t>
            </a:r>
            <a:r>
              <a:rPr lang="en-GB" dirty="0" smtClean="0">
                <a:latin typeface="Arial" charset="0"/>
                <a:cs typeface="msgothic" charset="0"/>
              </a:rPr>
              <a:t>. https://</a:t>
            </a:r>
            <a:r>
              <a:rPr lang="en-GB" dirty="0" err="1" smtClean="0">
                <a:latin typeface="Arial" charset="0"/>
                <a:cs typeface="msgothic" charset="0"/>
              </a:rPr>
              <a:t>waterfootprint.org</a:t>
            </a:r>
            <a:r>
              <a:rPr lang="en-GB" dirty="0" smtClean="0">
                <a:latin typeface="Arial" charset="0"/>
                <a:cs typeface="msgothic" charset="0"/>
              </a:rPr>
              <a:t>/en/water-footprint/national-water-footprint/virtual-water-trade/</a:t>
            </a:r>
            <a:endParaRPr lang="en-GB" dirty="0">
              <a:latin typeface="Arial" charset="0"/>
              <a:cs typeface="ms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petrified narrative, there is no agility to move into WHITE SPACE opportunity.  The traditional core of</a:t>
            </a:r>
            <a:r>
              <a:rPr lang="en-US" baseline="0" dirty="0" smtClean="0"/>
              <a:t> existing business model to move to adjacencies require changes in operations, a different formula to make money, new set of resources, new processes. </a:t>
            </a:r>
          </a:p>
          <a:p>
            <a:r>
              <a:rPr lang="en-US" baseline="0" dirty="0" smtClean="0"/>
              <a:t>WHITE SPACE is potential activities not defined or addressed by the company’s current business model., and are beyond Adjacencies.</a:t>
            </a:r>
          </a:p>
          <a:p>
            <a:endParaRPr lang="en-US" baseline="0" dirty="0" smtClean="0"/>
          </a:p>
          <a:p>
            <a:r>
              <a:rPr lang="en-US" baseline="0" dirty="0" smtClean="0"/>
              <a:t>WHITE SPACE will require subjective valuation of company core, its activities that are far outside usual way of working</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21</a:t>
            </a:fld>
            <a:endParaRPr lang="en-NZ"/>
          </a:p>
        </p:txBody>
      </p:sp>
    </p:spTree>
    <p:extLst>
      <p:ext uri="{BB962C8B-B14F-4D97-AF65-F5344CB8AC3E}">
        <p14:creationId xmlns:p14="http://schemas.microsoft.com/office/powerpoint/2010/main" val="320648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KPMG Water Business</a:t>
            </a:r>
            <a:r>
              <a:rPr lang="en-US" baseline="0" dirty="0" smtClean="0"/>
              <a:t> Model Analysis https://</a:t>
            </a:r>
            <a:r>
              <a:rPr lang="en-US" baseline="0" dirty="0" err="1" smtClean="0"/>
              <a:t>stakeholder.affinitywater.co.uk</a:t>
            </a:r>
            <a:r>
              <a:rPr lang="en-US" baseline="0" dirty="0" smtClean="0"/>
              <a:t>/docs/KPMG%20-Water-sector-business-models.pdf</a:t>
            </a:r>
          </a:p>
          <a:p>
            <a:r>
              <a:rPr lang="en-US" baseline="0" dirty="0" smtClean="0"/>
              <a:t>Affinity Water a UK Company </a:t>
            </a:r>
          </a:p>
          <a:p>
            <a:endParaRPr lang="en-US" baseline="0" dirty="0" smtClean="0"/>
          </a:p>
          <a:p>
            <a:r>
              <a:rPr lang="en-US" baseline="0" dirty="0" smtClean="0"/>
              <a:t>P</a:t>
            </a:r>
            <a:r>
              <a:rPr lang="en-US" dirty="0" smtClean="0"/>
              <a:t>romoting groundwater abstraction trading where it moves pressure</a:t>
            </a:r>
            <a:r>
              <a:rPr lang="en-US" baseline="0" dirty="0" smtClean="0"/>
              <a:t> </a:t>
            </a:r>
            <a:r>
              <a:rPr lang="en-US" dirty="0" smtClean="0"/>
              <a:t>away from sensitive areas, for example, wetlands and river valleys or</a:t>
            </a:r>
            <a:r>
              <a:rPr lang="en-US" baseline="0" dirty="0" smtClean="0"/>
              <a:t> </a:t>
            </a:r>
            <a:r>
              <a:rPr lang="en-US" dirty="0" smtClean="0"/>
              <a:t>coastal areas with saline intrusion risk.</a:t>
            </a:r>
          </a:p>
          <a:p>
            <a:endParaRPr lang="en-US" dirty="0" smtClean="0"/>
          </a:p>
          <a:p>
            <a:r>
              <a:rPr lang="en-US" dirty="0" smtClean="0"/>
              <a:t>https://</a:t>
            </a:r>
            <a:r>
              <a:rPr lang="en-US" dirty="0" err="1" smtClean="0"/>
              <a:t>gov.wales</a:t>
            </a:r>
            <a:r>
              <a:rPr lang="en-US" dirty="0" smtClean="0"/>
              <a:t>/sites/default/files/consultations/2018-01/160115-consultation-response-en.pdf </a:t>
            </a:r>
          </a:p>
          <a:p>
            <a:r>
              <a:rPr lang="en-US" b="1" dirty="0" smtClean="0"/>
              <a:t>WHAT IS ABSTRACTION TRADING </a:t>
            </a:r>
          </a:p>
          <a:p>
            <a:r>
              <a:rPr lang="en-US" dirty="0" smtClean="0"/>
              <a:t>Summary of proposals:</a:t>
            </a:r>
          </a:p>
          <a:p>
            <a:r>
              <a:rPr lang="en-US" dirty="0" smtClean="0"/>
              <a:t> Abstractors will receive an annual and daily permitted volume with</a:t>
            </a:r>
          </a:p>
          <a:p>
            <a:r>
              <a:rPr lang="en-US" dirty="0" smtClean="0"/>
              <a:t>similar reliability to now.</a:t>
            </a:r>
          </a:p>
          <a:p>
            <a:r>
              <a:rPr lang="en-US" dirty="0" smtClean="0"/>
              <a:t> In enhanced catchments, these permitted volumes will be</a:t>
            </a:r>
            <a:r>
              <a:rPr lang="en-US" baseline="0" dirty="0" smtClean="0"/>
              <a:t> </a:t>
            </a:r>
            <a:r>
              <a:rPr lang="en-US" dirty="0" smtClean="0"/>
              <a:t>accounted for as proportions or ’shares’ of the water available in</a:t>
            </a:r>
            <a:r>
              <a:rPr lang="en-US" baseline="0" dirty="0" smtClean="0"/>
              <a:t> </a:t>
            </a:r>
            <a:r>
              <a:rPr lang="en-US" dirty="0" smtClean="0"/>
              <a:t>different parts of the catchment and any hands off flows will be</a:t>
            </a:r>
            <a:r>
              <a:rPr lang="en-US" baseline="0" dirty="0" smtClean="0"/>
              <a:t> </a:t>
            </a:r>
            <a:r>
              <a:rPr lang="en-US" dirty="0" smtClean="0"/>
              <a:t>gradually switched on and off.</a:t>
            </a:r>
          </a:p>
          <a:p>
            <a:endParaRPr lang="en-US" dirty="0" smtClean="0"/>
          </a:p>
          <a:p>
            <a:r>
              <a:rPr lang="en-US" dirty="0" smtClean="0"/>
              <a:t>Following reform, some groundwater abstractors in enhanced catchments17</a:t>
            </a:r>
            <a:r>
              <a:rPr lang="en-US" baseline="0" dirty="0" smtClean="0"/>
              <a:t> </a:t>
            </a:r>
            <a:r>
              <a:rPr lang="en-US" dirty="0" smtClean="0"/>
              <a:t>will enjoy easier access to water trading due to the establishment of preapproved</a:t>
            </a:r>
            <a:r>
              <a:rPr lang="en-US" baseline="0" dirty="0" smtClean="0"/>
              <a:t> </a:t>
            </a:r>
            <a:r>
              <a:rPr lang="en-US" dirty="0" smtClean="0"/>
              <a:t>trading rules. </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22</a:t>
            </a:fld>
            <a:endParaRPr lang="en-US"/>
          </a:p>
        </p:txBody>
      </p:sp>
    </p:spTree>
    <p:extLst>
      <p:ext uri="{BB962C8B-B14F-4D97-AF65-F5344CB8AC3E}">
        <p14:creationId xmlns:p14="http://schemas.microsoft.com/office/powerpoint/2010/main" val="3525769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How to create a ‘[</a:t>
            </a:r>
            <a:r>
              <a:rPr lang="en-US" b="1" dirty="0" smtClean="0">
                <a:solidFill>
                  <a:srgbClr val="0000FF"/>
                </a:solidFill>
              </a:rPr>
              <a:t>BLUE</a:t>
            </a:r>
            <a:r>
              <a:rPr lang="en-US" dirty="0" smtClean="0"/>
              <a:t>] Space’ for Business Model-Dispositif Innovation in Caring for Water?</a:t>
            </a:r>
          </a:p>
          <a:p>
            <a:pPr marL="0" indent="0">
              <a:buNone/>
            </a:pPr>
            <a:r>
              <a:rPr lang="en-US" dirty="0" smtClean="0"/>
              <a:t>To venture into the White Space, from business’ current operational space, and into </a:t>
            </a:r>
            <a:r>
              <a:rPr lang="en-US" dirty="0" smtClean="0">
                <a:sym typeface="Wingdings"/>
              </a:rPr>
              <a:t></a:t>
            </a:r>
            <a:r>
              <a:rPr lang="en-US" dirty="0" smtClean="0"/>
              <a:t> ‘[</a:t>
            </a:r>
            <a:r>
              <a:rPr lang="en-US" b="1" dirty="0" smtClean="0">
                <a:solidFill>
                  <a:srgbClr val="0000FF"/>
                </a:solidFill>
              </a:rPr>
              <a:t>BLUE</a:t>
            </a:r>
            <a:r>
              <a:rPr lang="en-US" dirty="0" smtClean="0"/>
              <a:t>] Space’? </a:t>
            </a:r>
          </a:p>
          <a:p>
            <a:pPr marL="0" indent="0">
              <a:buNone/>
            </a:pPr>
            <a:r>
              <a:rPr lang="en-US" dirty="0" smtClean="0"/>
              <a:t>Storytelling Relevance? The operational space becomes a ‘petrified narrative’ of strong [core] business culture values (Czarniawska, 2004). </a:t>
            </a:r>
          </a:p>
          <a:p>
            <a:pPr marL="0" indent="0">
              <a:buNone/>
            </a:pPr>
            <a:r>
              <a:rPr lang="en-US" dirty="0" smtClean="0"/>
              <a:t>Problem: When new ‘bet on the future’ opportunity appears, the petrified narrative core blocks path to a ‘[</a:t>
            </a:r>
            <a:r>
              <a:rPr lang="en-US" b="1" dirty="0" smtClean="0">
                <a:solidFill>
                  <a:srgbClr val="0000FF"/>
                </a:solidFill>
              </a:rPr>
              <a:t>BLUE</a:t>
            </a:r>
            <a:r>
              <a:rPr lang="en-US" dirty="0" smtClean="0"/>
              <a:t>] Space’ </a:t>
            </a:r>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23</a:t>
            </a:fld>
            <a:endParaRPr lang="en-NZ"/>
          </a:p>
        </p:txBody>
      </p:sp>
    </p:spTree>
    <p:extLst>
      <p:ext uri="{BB962C8B-B14F-4D97-AF65-F5344CB8AC3E}">
        <p14:creationId xmlns:p14="http://schemas.microsoft.com/office/powerpoint/2010/main" val="1232241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Once</a:t>
            </a:r>
            <a:r>
              <a:rPr lang="en-US" sz="1600" b="1" baseline="0" dirty="0" smtClean="0"/>
              <a:t> Upon a time </a:t>
            </a:r>
            <a:r>
              <a:rPr lang="en-US" b="1" baseline="0" dirty="0" smtClean="0"/>
              <a:t>Boje’s</a:t>
            </a:r>
            <a:r>
              <a:rPr lang="en-US" baseline="0" dirty="0" smtClean="0"/>
              <a:t> story of King Salmon at Spokane River, on Boje’s grandfather’s farm</a:t>
            </a:r>
          </a:p>
          <a:p>
            <a:r>
              <a:rPr lang="en-US" baseline="0" dirty="0" smtClean="0"/>
              <a:t>This one weighs 36 kilos or about 80 pounds</a:t>
            </a:r>
          </a:p>
          <a:p>
            <a:pPr defTabSz="844083">
              <a:defRPr/>
            </a:pPr>
            <a:r>
              <a:rPr lang="en-US" b="1" baseline="0" dirty="0" smtClean="0"/>
              <a:t>This is when Boje, got the call to care and Stewardship for the WHOLE of CREATION</a:t>
            </a:r>
          </a:p>
          <a:p>
            <a:pPr defTabSz="844083">
              <a:defRPr/>
            </a:pPr>
            <a:r>
              <a:rPr lang="en-US" b="1" baseline="0" dirty="0" smtClean="0"/>
              <a:t>QUOTING DON PEPION STORY TO ME</a:t>
            </a:r>
          </a:p>
          <a:p>
            <a:r>
              <a:rPr lang="en-US" sz="1200" kern="1200" dirty="0" smtClean="0">
                <a:solidFill>
                  <a:schemeClr val="tx1"/>
                </a:solidFill>
                <a:effectLst/>
                <a:latin typeface="+mn-lt"/>
                <a:ea typeface="+mn-ea"/>
                <a:cs typeface="+mn-cs"/>
              </a:rPr>
              <a:t>Pepion: “What do you need to know?</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Boje: “Everything!”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Pepion: “</a:t>
            </a:r>
            <a:r>
              <a:rPr lang="en-US" dirty="0" smtClean="0">
                <a:effectLst/>
              </a:rPr>
              <a:t> </a:t>
            </a:r>
            <a:r>
              <a:rPr lang="en-US" b="1" baseline="0" dirty="0" smtClean="0"/>
              <a:t>“</a:t>
            </a:r>
            <a:r>
              <a:rPr lang="en-US" sz="1200" kern="1200" dirty="0" smtClean="0">
                <a:solidFill>
                  <a:schemeClr val="tx1"/>
                </a:solidFill>
                <a:effectLst/>
                <a:latin typeface="+mn-lt"/>
                <a:ea typeface="+mn-ea"/>
                <a:cs typeface="+mn-cs"/>
              </a:rPr>
              <a:t>“In our tribe, there’s a story of a person named… ‘Scabby Round Robe.’ He’s probably a person with a worn buffalo robe. He’d stayed with the beavers and learned many things. That is another whole long story. But this story I want to tell now, it was decided that there needed to be a treaty between humans and all the animals. And this goes back to native philosophy, native belief that ‘we’re related to everything, both animate and inanimate, and to the cosmology.’ So actually we’re related to the water, and to things that are in the water” fish, plants, and all things, the rocks… But the animals, our relatives, we felt there needs to be an agreement between all the animals and us as humans, because we all have to live together in this place, and there needs to be some understandings and some peace</a:t>
            </a:r>
            <a:r>
              <a:rPr lang="mr-IN"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So in this meeting with the animals, Scabby Round Rope, kind of, you might say, facilitated that.  And after discussions, the animals agreed, ‘well we need to make this agreement, this understanding between us, to be able to keep things in harmony and balance, and to insure continuation, as you work with sustainability, if you will. So they agreed to it.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there was a lizard there, a salamander. Here’s what it was though. What the animals agreed is they would share their power with humans.  “</a:t>
            </a:r>
          </a:p>
          <a:p>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share some of their power. And so because we all have power, and as you know in Quantum Physics, power is related to energy. That’s because everything has energy. And that’s how everything is related. And everyone was agreeing to share their power with humans.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so the Salamander said, ‘OK Yeah, I’ll share some of my power.’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the other animals started laughing at him. ‘Oh, you’re just a little tiny thing.’ ‘You don’t have any power.’ And that, and so the little salamander says ‘OK, we’ll see then.’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so what happened is he made it rain.</a:t>
            </a:r>
          </a:p>
          <a:p>
            <a:r>
              <a:rPr lang="en-US" sz="1200" kern="1200" dirty="0" smtClean="0">
                <a:solidFill>
                  <a:schemeClr val="tx1"/>
                </a:solidFill>
                <a:effectLst/>
                <a:latin typeface="+mn-lt"/>
                <a:ea typeface="+mn-ea"/>
                <a:cs typeface="+mn-cs"/>
              </a:rPr>
              <a:t>And it rained.</a:t>
            </a:r>
          </a:p>
          <a:p>
            <a:r>
              <a:rPr lang="en-US" sz="1200" kern="1200" dirty="0" smtClean="0">
                <a:solidFill>
                  <a:schemeClr val="tx1"/>
                </a:solidFill>
                <a:effectLst/>
                <a:latin typeface="+mn-lt"/>
                <a:ea typeface="+mn-ea"/>
                <a:cs typeface="+mn-cs"/>
              </a:rPr>
              <a:t>And it rained.</a:t>
            </a:r>
          </a:p>
          <a:p>
            <a:r>
              <a:rPr lang="en-US" sz="1200" kern="1200" dirty="0" smtClean="0">
                <a:solidFill>
                  <a:schemeClr val="tx1"/>
                </a:solidFill>
                <a:effectLst/>
                <a:latin typeface="+mn-lt"/>
                <a:ea typeface="+mn-ea"/>
                <a:cs typeface="+mn-cs"/>
              </a:rPr>
              <a:t>And it rained.</a:t>
            </a:r>
          </a:p>
          <a:p>
            <a:r>
              <a:rPr lang="en-US" sz="1200" kern="1200" dirty="0" smtClean="0">
                <a:solidFill>
                  <a:schemeClr val="tx1"/>
                </a:solidFill>
                <a:effectLst/>
                <a:latin typeface="+mn-lt"/>
                <a:ea typeface="+mn-ea"/>
                <a:cs typeface="+mn-cs"/>
              </a:rPr>
              <a:t>And it rained!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the Earth started to flood. Pretty soon the animals got scared and realized what was going on. So they went to the salamander and said: “OK, OK, you got power. You got power!”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[Boje and Pepion both belly laughing]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Pepion: Between them, they said: ‘please stop it. Please stop it!’ And so that’s when they realized that even something that minute and something that small has power. So to this day the salamander, as well as the frog, </a:t>
            </a:r>
            <a:r>
              <a:rPr lang="en-US" sz="1200" i="1" kern="1200" dirty="0" err="1" smtClean="0">
                <a:solidFill>
                  <a:schemeClr val="tx1"/>
                </a:solidFill>
                <a:effectLst/>
                <a:latin typeface="+mn-lt"/>
                <a:ea typeface="+mn-ea"/>
                <a:cs typeface="+mn-cs"/>
              </a:rPr>
              <a:t>Namamska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pointing to a drawing of salamander, ‘this </a:t>
            </a:r>
            <a:r>
              <a:rPr lang="en-US" sz="1200" i="1" kern="1200" dirty="0" err="1" smtClean="0">
                <a:solidFill>
                  <a:schemeClr val="tx1"/>
                </a:solidFill>
                <a:effectLst/>
                <a:latin typeface="+mn-lt"/>
                <a:ea typeface="+mn-ea"/>
                <a:cs typeface="+mn-cs"/>
              </a:rPr>
              <a:t>Namski</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the medicine bundle is called is </a:t>
            </a:r>
            <a:r>
              <a:rPr lang="en-US" sz="1200" i="1" kern="1200" dirty="0" err="1" smtClean="0">
                <a:solidFill>
                  <a:schemeClr val="tx1"/>
                </a:solidFill>
                <a:effectLst/>
                <a:latin typeface="+mn-lt"/>
                <a:ea typeface="+mn-ea"/>
                <a:cs typeface="+mn-cs"/>
              </a:rPr>
              <a:t>Namnamski</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 water is powerful. </a:t>
            </a:r>
          </a:p>
          <a:p>
            <a:endParaRPr lang="en-US" b="1" baseline="0" dirty="0" smtClean="0"/>
          </a:p>
          <a:p>
            <a:r>
              <a:rPr lang="en-US" b="1" baseline="0" dirty="0" smtClean="0"/>
              <a:t>----- Meeting Notes (5/8/19 05:27) -----</a:t>
            </a:r>
          </a:p>
          <a:p>
            <a:r>
              <a:rPr lang="en-US" b="1" baseline="0" dirty="0" smtClean="0"/>
              <a:t>This slamon weighs over 80 pounds</a:t>
            </a:r>
          </a:p>
          <a:p>
            <a:r>
              <a:rPr lang="en-US" b="1" baseline="0" dirty="0" smtClean="0"/>
              <a:t>----- Meeting Notes (5/8/19 05:40) -----</a:t>
            </a:r>
          </a:p>
          <a:p>
            <a:r>
              <a:rPr lang="en-US" b="1" baseline="0" dirty="0" smtClean="0"/>
              <a:t>Don does not eat fish to this day</a:t>
            </a:r>
          </a:p>
          <a:p>
            <a:endParaRPr lang="en-US" b="1" baseline="0" dirty="0" smtClean="0"/>
          </a:p>
        </p:txBody>
      </p:sp>
      <p:sp>
        <p:nvSpPr>
          <p:cNvPr id="4" name="Slide Number Placeholder 3"/>
          <p:cNvSpPr>
            <a:spLocks noGrp="1"/>
          </p:cNvSpPr>
          <p:nvPr>
            <p:ph type="sldNum" sz="quarter" idx="10"/>
          </p:nvPr>
        </p:nvSpPr>
        <p:spPr/>
        <p:txBody>
          <a:bodyPr/>
          <a:lstStyle/>
          <a:p>
            <a:fld id="{E0B34011-CC24-4AA9-A287-67993316E01C}" type="slidenum">
              <a:rPr lang="en-NZ" smtClean="0"/>
              <a:t>2</a:t>
            </a:fld>
            <a:endParaRPr lang="en-NZ"/>
          </a:p>
        </p:txBody>
      </p:sp>
    </p:spTree>
    <p:extLst>
      <p:ext uri="{BB962C8B-B14F-4D97-AF65-F5344CB8AC3E}">
        <p14:creationId xmlns:p14="http://schemas.microsoft.com/office/powerpoint/2010/main" val="1687123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FFFF00"/>
                </a:solidFill>
              </a:rPr>
              <a:t>QUESTION: How to pursue a good life for oneself, as oneself, in the context of a broader world that is structured by inequality, exploitation and forms of effacement </a:t>
            </a:r>
            <a:r>
              <a:rPr lang="mr-IN" b="1" dirty="0" smtClean="0">
                <a:solidFill>
                  <a:srgbClr val="FFFF00"/>
                </a:solidFill>
              </a:rPr>
              <a:t>–</a:t>
            </a:r>
            <a:r>
              <a:rPr lang="en-US" b="1" dirty="0" smtClean="0">
                <a:solidFill>
                  <a:srgbClr val="FFFF00"/>
                </a:solidFill>
              </a:rPr>
              <a:t> Hannah Arendt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solidFill>
                <a:srgbClr val="FFFF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BPA (</a:t>
            </a:r>
            <a:r>
              <a:rPr lang="en-US" dirty="0" err="1" smtClean="0"/>
              <a:t>bisphenol</a:t>
            </a:r>
            <a:r>
              <a:rPr lang="en-US" dirty="0" smtClean="0"/>
              <a:t> A) is a chemical that is added to many commercial products, including food containers and hygiene products. ... These days, BPA-containing plastics are commonly used in food containers, baby bottles, and other items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r>
              <a:rPr lang="en-US" baseline="0" dirty="0" smtClean="0"/>
              <a:t>PROBLEM GETS WORSE AGAIN: Most are made of PET </a:t>
            </a:r>
            <a:r>
              <a:rPr lang="mr-IN" baseline="0" dirty="0" smtClean="0"/>
              <a:t>–</a:t>
            </a:r>
            <a:r>
              <a:rPr lang="en-US" b="1" baseline="0" dirty="0" smtClean="0"/>
              <a:t>Polyethylene Terephthalate</a:t>
            </a:r>
            <a:r>
              <a:rPr lang="en-US" baseline="0" dirty="0" smtClean="0"/>
              <a:t> and that has BPA in it.</a:t>
            </a:r>
          </a:p>
          <a:p>
            <a:r>
              <a:rPr lang="en-US" baseline="0" dirty="0" smtClean="0"/>
              <a:t>https://</a:t>
            </a:r>
            <a:r>
              <a:rPr lang="en-US" baseline="0" dirty="0" err="1" smtClean="0"/>
              <a:t>www.madesafe.org</a:t>
            </a:r>
            <a:r>
              <a:rPr lang="en-US" baseline="0" dirty="0" smtClean="0"/>
              <a:t>/avoid-toxic-chemicals-plastics/</a:t>
            </a:r>
          </a:p>
          <a:p>
            <a:r>
              <a:rPr lang="en-US" baseline="0" dirty="0" smtClean="0"/>
              <a:t>BPA stands for </a:t>
            </a:r>
            <a:r>
              <a:rPr lang="en-US" b="1" baseline="0" dirty="0" smtClean="0"/>
              <a:t>Bisphenol-A and it is a carcinogen, cause low sperm count in boys, and  early puberty in girls. PBA is endocrine disruptor. </a:t>
            </a:r>
          </a:p>
          <a:p>
            <a:r>
              <a:rPr lang="en-US" b="1" baseline="0" dirty="0" smtClean="0"/>
              <a:t>BPA has been a resin to make plastics clear and strong since the 1960s. https://</a:t>
            </a:r>
            <a:r>
              <a:rPr lang="en-US" b="1" baseline="0" dirty="0" err="1" smtClean="0"/>
              <a:t>www.mayoclinic.org</a:t>
            </a:r>
            <a:r>
              <a:rPr lang="en-US" b="1" baseline="0" dirty="0" smtClean="0"/>
              <a:t>/healthy-lifestyle/nutrition-and-healthy-eating/expert-answers/</a:t>
            </a:r>
            <a:r>
              <a:rPr lang="en-US" b="1" baseline="0" dirty="0" err="1" smtClean="0"/>
              <a:t>bpa</a:t>
            </a:r>
            <a:r>
              <a:rPr lang="en-US" b="1" baseline="0" dirty="0" smtClean="0"/>
              <a:t>/faq-20058331</a:t>
            </a:r>
          </a:p>
          <a:p>
            <a:r>
              <a:rPr lang="en-US" b="1" baseline="0" dirty="0" smtClean="0"/>
              <a:t>It is not just making plastic bottles, but coats the insides of beverage cans, and used to make epoxy. </a:t>
            </a:r>
          </a:p>
          <a:p>
            <a:r>
              <a:rPr lang="en-US" b="1" baseline="0" dirty="0" smtClean="0"/>
              <a:t>The FDA does not regulate it, saying low levels of BPA are SAFE to use in foods, and of no harm to human body. But Mayo Clinic says cut back on plastic bottles, and on metal cans (coated in BPA), for your good health life. </a:t>
            </a:r>
          </a:p>
          <a:p>
            <a:endParaRPr lang="en-US" b="1" baseline="0" dirty="0" smtClean="0"/>
          </a:p>
          <a:p>
            <a:r>
              <a:rPr lang="en-US" b="1" baseline="0" dirty="0" smtClean="0"/>
              <a:t>PROBLEM GETS WORSE: BPA has phthalates, and FDA refuses to regulate them either. Phthalates are industrial chemicals are binding agents, and to soften plastic, make it clearer and more </a:t>
            </a:r>
            <a:r>
              <a:rPr lang="en-US" b="1" baseline="0" dirty="0" err="1" smtClean="0"/>
              <a:t>durable.Also</a:t>
            </a:r>
            <a:r>
              <a:rPr lang="en-US" b="1" baseline="0" dirty="0" smtClean="0"/>
              <a:t> used in cosmetic consumer products. https://</a:t>
            </a:r>
            <a:r>
              <a:rPr lang="en-US" b="1" baseline="0" dirty="0" err="1" smtClean="0"/>
              <a:t>www.fda.gov</a:t>
            </a:r>
            <a:r>
              <a:rPr lang="en-US" b="1" baseline="0" dirty="0" smtClean="0"/>
              <a:t>/cosmetics/</a:t>
            </a:r>
            <a:r>
              <a:rPr lang="en-US" b="1" baseline="0" dirty="0" err="1" smtClean="0"/>
              <a:t>productsingredients</a:t>
            </a:r>
            <a:r>
              <a:rPr lang="en-US" b="1" baseline="0" dirty="0" smtClean="0"/>
              <a:t>/ingredients/ucm128250.htm  Phthalates however do cause reproductive, liver, kidney, and lung problems in human beings. See Canada https://</a:t>
            </a:r>
            <a:r>
              <a:rPr lang="en-US" b="1" baseline="0" dirty="0" err="1" smtClean="0"/>
              <a:t>noharm-uscanada.org</a:t>
            </a:r>
            <a:r>
              <a:rPr lang="en-US" b="1" baseline="0" dirty="0" smtClean="0"/>
              <a:t>/issues/us-</a:t>
            </a:r>
            <a:r>
              <a:rPr lang="en-US" b="1" baseline="0" dirty="0" err="1" smtClean="0"/>
              <a:t>canada</a:t>
            </a:r>
            <a:r>
              <a:rPr lang="en-US" b="1" baseline="0" dirty="0" smtClean="0"/>
              <a:t>/phthalates-and-</a:t>
            </a:r>
            <a:r>
              <a:rPr lang="en-US" b="1" baseline="0" dirty="0" err="1" smtClean="0"/>
              <a:t>dehp</a:t>
            </a:r>
            <a:r>
              <a:rPr lang="en-US" b="1" baseline="0" dirty="0" smtClean="0"/>
              <a:t>  Guardian https://</a:t>
            </a:r>
            <a:r>
              <a:rPr lang="en-US" b="1" baseline="0" dirty="0" err="1" smtClean="0"/>
              <a:t>www.theguardian.com</a:t>
            </a:r>
            <a:r>
              <a:rPr lang="en-US" b="1" baseline="0" dirty="0" smtClean="0"/>
              <a:t>/</a:t>
            </a:r>
            <a:r>
              <a:rPr lang="en-US" b="1" baseline="0" dirty="0" err="1" smtClean="0"/>
              <a:t>lifeandstyle</a:t>
            </a:r>
            <a:r>
              <a:rPr lang="en-US" b="1" baseline="0" dirty="0" smtClean="0"/>
              <a:t>/2015/</a:t>
            </a:r>
            <a:r>
              <a:rPr lang="en-US" b="1" baseline="0" dirty="0" err="1" smtClean="0"/>
              <a:t>feb</a:t>
            </a:r>
            <a:r>
              <a:rPr lang="en-US" b="1" baseline="0" dirty="0" smtClean="0"/>
              <a:t>/10/phthalates-plastics-chemicals-research-analysis  </a:t>
            </a:r>
          </a:p>
          <a:p>
            <a:endParaRPr lang="en-US" b="1" baseline="0" dirty="0" smtClean="0"/>
          </a:p>
          <a:p>
            <a:r>
              <a:rPr lang="en-US" b="1" baseline="0" dirty="0" smtClean="0"/>
              <a:t>CDC recommends further study, FDA says its safe to consume, but others say health hazard https://</a:t>
            </a:r>
            <a:r>
              <a:rPr lang="en-US" b="1" baseline="0" dirty="0" err="1" smtClean="0"/>
              <a:t>www.theguardian.com</a:t>
            </a:r>
            <a:r>
              <a:rPr lang="en-US" b="1" baseline="0" dirty="0" smtClean="0"/>
              <a:t>/</a:t>
            </a:r>
            <a:r>
              <a:rPr lang="en-US" b="1" baseline="0" dirty="0" err="1" smtClean="0"/>
              <a:t>lifeandstyle</a:t>
            </a:r>
            <a:r>
              <a:rPr lang="en-US" b="1" baseline="0" dirty="0" smtClean="0"/>
              <a:t>/2015/</a:t>
            </a:r>
            <a:r>
              <a:rPr lang="en-US" b="1" baseline="0" dirty="0" err="1" smtClean="0"/>
              <a:t>feb</a:t>
            </a:r>
            <a:r>
              <a:rPr lang="en-US" b="1" baseline="0" dirty="0" smtClean="0"/>
              <a:t>/10/phthalates-plastics-chemicals-research-analysis. 2008 Henry Waxman bill did ban phthalates in some baby products</a:t>
            </a:r>
          </a:p>
          <a:p>
            <a:r>
              <a:rPr lang="en-US" b="1" baseline="0" dirty="0" smtClean="0"/>
              <a:t>BUT the science says phthalates linked to asthmas, attention-deficit disorder, breast cancer, Type II diabetes, autism, and male fertility disorders. Watch the milk because a lot of plastic tubes are used in milking machines, and the phthalates make their way into even glass bottles of milk. </a:t>
            </a:r>
          </a:p>
          <a:p>
            <a:endParaRPr lang="en-US" b="1" baseline="0" dirty="0" smtClean="0"/>
          </a:p>
          <a:p>
            <a:r>
              <a:rPr lang="en-US" b="1" baseline="0" dirty="0" err="1" smtClean="0"/>
              <a:t>rPET</a:t>
            </a:r>
            <a:r>
              <a:rPr lang="en-US" b="1" baseline="0" dirty="0" smtClean="0"/>
              <a:t> is recycled PET https://</a:t>
            </a:r>
            <a:r>
              <a:rPr lang="en-US" b="1" baseline="0" dirty="0" err="1" smtClean="0"/>
              <a:t>earthhero.com</a:t>
            </a:r>
            <a:r>
              <a:rPr lang="en-US" b="1" baseline="0" dirty="0" smtClean="0"/>
              <a:t>/</a:t>
            </a:r>
            <a:r>
              <a:rPr lang="en-US" b="1" baseline="0" dirty="0" err="1" smtClean="0"/>
              <a:t>whats</a:t>
            </a:r>
            <a:r>
              <a:rPr lang="en-US" b="1" baseline="0" dirty="0" smtClean="0"/>
              <a:t>-the-deal-with-</a:t>
            </a:r>
            <a:r>
              <a:rPr lang="en-US" b="1" baseline="0" dirty="0" err="1" smtClean="0"/>
              <a:t>rpet</a:t>
            </a:r>
            <a:r>
              <a:rPr lang="en-US" b="1" baseline="0" dirty="0" smtClean="0"/>
              <a:t>/ Good news it uses 75% less energy to make </a:t>
            </a:r>
            <a:r>
              <a:rPr lang="en-US" b="1" baseline="0" dirty="0" err="1" smtClean="0"/>
              <a:t>rPET</a:t>
            </a:r>
            <a:r>
              <a:rPr lang="en-US" b="1" baseline="0" dirty="0" smtClean="0"/>
              <a:t>, less resource extraction, less CO2, </a:t>
            </a:r>
          </a:p>
          <a:p>
            <a:endParaRPr lang="en-US" b="1" baseline="0" dirty="0" smtClean="0"/>
          </a:p>
          <a:p>
            <a:r>
              <a:rPr lang="en-US" b="1" baseline="0" dirty="0" smtClean="0"/>
              <a:t>BUT ITS NOT A PERFECT SOLUTION TO NANOPLASTIC POLLUTION</a:t>
            </a:r>
          </a:p>
          <a:p>
            <a:r>
              <a:rPr lang="en-US" b="0" baseline="0" dirty="0" smtClean="0"/>
              <a:t>The </a:t>
            </a:r>
            <a:r>
              <a:rPr lang="en-US" b="0" baseline="0" dirty="0" err="1" smtClean="0"/>
              <a:t>rPET</a:t>
            </a:r>
            <a:r>
              <a:rPr lang="en-US" b="0" baseline="0" dirty="0" smtClean="0"/>
              <a:t>, has microfibers, and with each washing, or swallow, it goes into the water, and these break down into microplastics, then into nanoplastic particles, which circulate in the water cycle with the PET nanoplastic particles, and it take 500 years to degrade, and that means all the plastic every made (except some incinerated) is still here, and worse problem, that are a lot of other plastics, and they break down to nanoparticles and head into food chain, so the water cycle gets more and more contaminated. </a:t>
            </a:r>
          </a:p>
          <a:p>
            <a:endParaRPr lang="en-US" b="0" baseline="0" dirty="0" smtClean="0"/>
          </a:p>
          <a:p>
            <a:r>
              <a:rPr lang="en-US" b="0" baseline="0" dirty="0" smtClean="0"/>
              <a:t>BOTTOM LINE</a:t>
            </a:r>
          </a:p>
          <a:p>
            <a:r>
              <a:rPr lang="en-US" b="0" baseline="0" dirty="0" smtClean="0"/>
              <a:t>Our desire for plastic has change our Self. Other contaminants stick to the plastic and circulate in the water cycle, and the food chain, and that means plastic water and beverage bottles is a huge contributors to the human activities changing the global water cycle, and changing the Self of Water=Desire, Water=Life, Water=Memory, Water=Spirit, and Water=Matter  but also means we are in Water-Denial, so Water=$$$</a:t>
            </a:r>
          </a:p>
          <a:p>
            <a:endParaRPr lang="en-US" b="0" baseline="0" dirty="0" smtClean="0"/>
          </a:p>
          <a:p>
            <a:r>
              <a:rPr lang="en-US" b="0" baseline="0" dirty="0" smtClean="0"/>
              <a:t>Plastic is a waste byproduct of petrochemical manufacturing. The oil industry had to get rid of the waste, so making it into plastic was how to do that, now we are past peak oil, and past three water peaks, and Water=Desire (our Ego manipulated by marketing hype) is causing an evolutionary change in the Self, so instead of an authentic Self, we have the Self as Desired by DuPont (inventor of plastic), and by Nestle, Coke, and PepsiCo (and their imitators). This is why Boje says in his books we are in a culture of denial, as marketing sells us a new self, and corporate lobbies corrupt agencies like FDA, or defang the EPA, and fund the campaigns of political leaders with PAC </a:t>
            </a:r>
            <a:r>
              <a:rPr lang="en-US" b="0" baseline="0" dirty="0" err="1" smtClean="0"/>
              <a:t>meney</a:t>
            </a:r>
            <a:r>
              <a:rPr lang="en-US" b="0" baseline="0" dirty="0" smtClean="0"/>
              <a:t>, as the corporation became a legal person, then its PAC money declared free speech act in political elections, while a human citizen ahs a limit in USA of $2,500.</a:t>
            </a:r>
          </a:p>
          <a:p>
            <a:r>
              <a:rPr lang="en-US" b="0" baseline="0" dirty="0" smtClean="0"/>
              <a:t>All this boils down to Water=Desire is a corruption of Water=Spirit (Radah, mistranslated from the Hebrew in King James bible 1611, and used to by Francis Bacon soon after to make scientific method about subduing and domination of nature as an improper translation of ‘dominion’ and this became a political ideology in the 1970s  e.g. James Watt, Secretary of the Interior to Reagan, said “After the last tree is felled, Christ will come back”</a:t>
            </a:r>
          </a:p>
          <a:p>
            <a:r>
              <a:rPr lang="en-US" b="0" baseline="0" dirty="0" smtClean="0"/>
              <a:t>In sum bad bible translations of Radah are now being corrected so that it means ‘caring for creation’ and ‘stewardship, but the damage will take generations to undo, and by then the science says the water cycle will be destroyed. I.E. By 2030 global water demand will be 40% greater than it is today (McKinsey Report). By 2030 40% of world’s population will lack access to safe, sanitary water, in 2030 there will need 60% more fresh water to support demand than we have today in the water cycle. The developing nations are increasing water withdrawals by 50% and 18% in developing nations. In short, the fresh water system, if it were a bank, has more withdrawals than deposits, and is bankrupt!</a:t>
            </a:r>
          </a:p>
          <a:p>
            <a:endParaRPr lang="en-US" baseline="0" dirty="0" smtClean="0"/>
          </a:p>
          <a:p>
            <a:r>
              <a:rPr lang="en-US" baseline="0" dirty="0" smtClean="0"/>
              <a:t>https://</a:t>
            </a:r>
            <a:r>
              <a:rPr lang="en-US" baseline="0" dirty="0" err="1" smtClean="0"/>
              <a:t>www.waterlogic.com</a:t>
            </a:r>
            <a:r>
              <a:rPr lang="en-US" baseline="0" dirty="0" smtClean="0"/>
              <a:t>/en-us/resources-blog/world-oceans-day-plastic-pandemic/ for ocean impact</a:t>
            </a:r>
          </a:p>
        </p:txBody>
      </p:sp>
      <p:sp>
        <p:nvSpPr>
          <p:cNvPr id="4" name="Slide Number Placeholder 3"/>
          <p:cNvSpPr>
            <a:spLocks noGrp="1"/>
          </p:cNvSpPr>
          <p:nvPr>
            <p:ph type="sldNum" sz="quarter" idx="10"/>
          </p:nvPr>
        </p:nvSpPr>
        <p:spPr/>
        <p:txBody>
          <a:bodyPr/>
          <a:lstStyle/>
          <a:p>
            <a:fld id="{E0B34011-CC24-4AA9-A287-67993316E01C}" type="slidenum">
              <a:rPr lang="en-NZ" smtClean="0"/>
              <a:t>24</a:t>
            </a:fld>
            <a:endParaRPr lang="en-NZ"/>
          </a:p>
        </p:txBody>
      </p:sp>
    </p:spTree>
    <p:extLst>
      <p:ext uri="{BB962C8B-B14F-4D97-AF65-F5344CB8AC3E}">
        <p14:creationId xmlns:p14="http://schemas.microsoft.com/office/powerpoint/2010/main" val="4142783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Denmark is better at Plastic recycling than US, but we don’t see the devastating health crisis on other continents, and child laborers doing recycling of plastic in villages</a:t>
            </a:r>
          </a:p>
          <a:p>
            <a:endParaRPr lang="en-US" baseline="0" dirty="0" smtClean="0"/>
          </a:p>
          <a:p>
            <a:r>
              <a:rPr lang="en-US" baseline="0" dirty="0" smtClean="0"/>
              <a:t>USA consumes 50 billion plastic water bottles a year, 23% head to recycling, but 38 billion don’t go to recycling, and then only about 9% actually gets recycled, because China is no long taking them, and because it costs $$$ to sort the bottles, shred them, wash them, heat them to sanitize, then melt into pellets and sell to beverage companies</a:t>
            </a:r>
          </a:p>
          <a:p>
            <a:r>
              <a:rPr lang="en-US" baseline="0" dirty="0" smtClean="0"/>
              <a:t>Billions of gallons of water are used to make the Billions of gallons of water in water bottles ( feed waters 3 to 1 final bottle of water)</a:t>
            </a:r>
          </a:p>
          <a:p>
            <a:r>
              <a:rPr lang="en-US" baseline="0" dirty="0" smtClean="0"/>
              <a:t>50 billion USA plastic water bottles is 17 million gallons of oil. It takes 6,000 </a:t>
            </a:r>
            <a:r>
              <a:rPr lang="en-US" baseline="0" dirty="0" err="1" smtClean="0"/>
              <a:t>megajoules</a:t>
            </a:r>
            <a:r>
              <a:rPr lang="en-US" baseline="0" dirty="0" smtClean="0"/>
              <a:t> of electricity for each barrel of oil, and with all the oil for 40 billion bottles that is 106 billion </a:t>
            </a:r>
            <a:r>
              <a:rPr lang="en-US" baseline="0" dirty="0" err="1" smtClean="0"/>
              <a:t>megajoules</a:t>
            </a:r>
            <a:r>
              <a:rPr lang="en-US" baseline="0" dirty="0" smtClean="0"/>
              <a:t> of electricity, which is how the 25% oil calculation is based on.</a:t>
            </a:r>
          </a:p>
          <a:p>
            <a:endParaRPr lang="en-US" baseline="0" dirty="0" smtClean="0"/>
          </a:p>
          <a:p>
            <a:r>
              <a:rPr lang="en-US" baseline="0" dirty="0" smtClean="0"/>
              <a:t>OUR PROBLEM TO BE SOLVED GETS WORSE: 50 billion USA plastic water bottles, is small part of the 250 billion BEVERAGE bottles with juices, sodas, etc. in them </a:t>
            </a:r>
          </a:p>
          <a:p>
            <a:endParaRPr lang="en-US" baseline="0" dirty="0" smtClean="0"/>
          </a:p>
          <a:p>
            <a:r>
              <a:rPr lang="en-US" baseline="0" dirty="0" smtClean="0"/>
              <a:t>WORLDWIDE: USA is 50 billion plastic water bottles, but world total is 500 Billion, and that means five times that in Total World Beverage plastic bottles</a:t>
            </a:r>
          </a:p>
          <a:p>
            <a:endParaRPr lang="en-US" baseline="0" dirty="0" smtClean="0"/>
          </a:p>
          <a:p>
            <a:r>
              <a:rPr lang="en-US" baseline="0" dirty="0" smtClean="0"/>
              <a:t>PROBLEM GETS WORSE AGAIN: Most are made of PET </a:t>
            </a:r>
            <a:r>
              <a:rPr lang="mr-IN" baseline="0" dirty="0" smtClean="0"/>
              <a:t>–</a:t>
            </a:r>
            <a:r>
              <a:rPr lang="en-US" b="1" baseline="0" dirty="0" smtClean="0"/>
              <a:t>Polyethylene Terephthalate</a:t>
            </a:r>
            <a:r>
              <a:rPr lang="en-US" baseline="0" dirty="0" smtClean="0"/>
              <a:t> and that has BPA in it.</a:t>
            </a:r>
          </a:p>
          <a:p>
            <a:r>
              <a:rPr lang="en-US" baseline="0" dirty="0" smtClean="0"/>
              <a:t>https://</a:t>
            </a:r>
            <a:r>
              <a:rPr lang="en-US" baseline="0" dirty="0" err="1" smtClean="0"/>
              <a:t>www.madesafe.org</a:t>
            </a:r>
            <a:r>
              <a:rPr lang="en-US" baseline="0" dirty="0" smtClean="0"/>
              <a:t>/avoid-toxic-chemicals-plastics/</a:t>
            </a:r>
          </a:p>
          <a:p>
            <a:r>
              <a:rPr lang="en-US" baseline="0" dirty="0" smtClean="0"/>
              <a:t>BPA stands for </a:t>
            </a:r>
            <a:r>
              <a:rPr lang="en-US" b="1" baseline="0" dirty="0" smtClean="0"/>
              <a:t>Bisphenol-A and it is a carcinogen, cause low sperm count in boys, and  early puberty in girls. PBA is endocrine disruptor. </a:t>
            </a:r>
          </a:p>
          <a:p>
            <a:r>
              <a:rPr lang="en-US" b="1" baseline="0" dirty="0" smtClean="0"/>
              <a:t>BPA has been a resin to make plastics clear and strong since the 1960s. https://</a:t>
            </a:r>
            <a:r>
              <a:rPr lang="en-US" b="1" baseline="0" dirty="0" err="1" smtClean="0"/>
              <a:t>www.mayoclinic.org</a:t>
            </a:r>
            <a:r>
              <a:rPr lang="en-US" b="1" baseline="0" dirty="0" smtClean="0"/>
              <a:t>/healthy-lifestyle/nutrition-and-healthy-eating/expert-answers/</a:t>
            </a:r>
            <a:r>
              <a:rPr lang="en-US" b="1" baseline="0" dirty="0" err="1" smtClean="0"/>
              <a:t>bpa</a:t>
            </a:r>
            <a:r>
              <a:rPr lang="en-US" b="1" baseline="0" dirty="0" smtClean="0"/>
              <a:t>/faq-20058331</a:t>
            </a:r>
          </a:p>
          <a:p>
            <a:r>
              <a:rPr lang="en-US" b="1" baseline="0" dirty="0" smtClean="0"/>
              <a:t>It is not just making plastic bottles, but coats the insides of beverage cans, and used to make epoxy. </a:t>
            </a:r>
          </a:p>
          <a:p>
            <a:r>
              <a:rPr lang="en-US" b="1" baseline="0" dirty="0" smtClean="0"/>
              <a:t>The FDA does not regulate it, saying low levels of BPA are SAFE to use in foods, and of no harm to human body. But Mayo Clinic says cut back on plastic bottles, and on metal cans (coated in BPA), for your good health life. </a:t>
            </a:r>
          </a:p>
          <a:p>
            <a:endParaRPr lang="en-US" b="1" baseline="0" dirty="0" smtClean="0"/>
          </a:p>
          <a:p>
            <a:r>
              <a:rPr lang="en-US" b="1" baseline="0" dirty="0" smtClean="0"/>
              <a:t>PROBLEM GETS WORSE: BPA has phthalates, and FDA refuses to regulate them either. Phthalates are industrial chemicals are binding agents, and to soften plastic, make it clearer and more </a:t>
            </a:r>
            <a:r>
              <a:rPr lang="en-US" b="1" baseline="0" dirty="0" err="1" smtClean="0"/>
              <a:t>durable.Also</a:t>
            </a:r>
            <a:r>
              <a:rPr lang="en-US" b="1" baseline="0" dirty="0" smtClean="0"/>
              <a:t> used in cosmetic consumer products. https://</a:t>
            </a:r>
            <a:r>
              <a:rPr lang="en-US" b="1" baseline="0" dirty="0" err="1" smtClean="0"/>
              <a:t>www.fda.gov</a:t>
            </a:r>
            <a:r>
              <a:rPr lang="en-US" b="1" baseline="0" dirty="0" smtClean="0"/>
              <a:t>/cosmetics/</a:t>
            </a:r>
            <a:r>
              <a:rPr lang="en-US" b="1" baseline="0" dirty="0" err="1" smtClean="0"/>
              <a:t>productsingredients</a:t>
            </a:r>
            <a:r>
              <a:rPr lang="en-US" b="1" baseline="0" dirty="0" smtClean="0"/>
              <a:t>/ingredients/ucm128250.htm  Phthalates however do cause reproductive, liver, kidney, and lung problems in human beings. See Canada https://</a:t>
            </a:r>
            <a:r>
              <a:rPr lang="en-US" b="1" baseline="0" dirty="0" err="1" smtClean="0"/>
              <a:t>noharm-uscanada.org</a:t>
            </a:r>
            <a:r>
              <a:rPr lang="en-US" b="1" baseline="0" dirty="0" smtClean="0"/>
              <a:t>/issues/us-</a:t>
            </a:r>
            <a:r>
              <a:rPr lang="en-US" b="1" baseline="0" dirty="0" err="1" smtClean="0"/>
              <a:t>canada</a:t>
            </a:r>
            <a:r>
              <a:rPr lang="en-US" b="1" baseline="0" dirty="0" smtClean="0"/>
              <a:t>/phthalates-and-</a:t>
            </a:r>
            <a:r>
              <a:rPr lang="en-US" b="1" baseline="0" dirty="0" err="1" smtClean="0"/>
              <a:t>dehp</a:t>
            </a:r>
            <a:r>
              <a:rPr lang="en-US" b="1" baseline="0" dirty="0" smtClean="0"/>
              <a:t>  Guardian https://</a:t>
            </a:r>
            <a:r>
              <a:rPr lang="en-US" b="1" baseline="0" dirty="0" err="1" smtClean="0"/>
              <a:t>www.theguardian.com</a:t>
            </a:r>
            <a:r>
              <a:rPr lang="en-US" b="1" baseline="0" dirty="0" smtClean="0"/>
              <a:t>/</a:t>
            </a:r>
            <a:r>
              <a:rPr lang="en-US" b="1" baseline="0" dirty="0" err="1" smtClean="0"/>
              <a:t>lifeandstyle</a:t>
            </a:r>
            <a:r>
              <a:rPr lang="en-US" b="1" baseline="0" dirty="0" smtClean="0"/>
              <a:t>/2015/</a:t>
            </a:r>
            <a:r>
              <a:rPr lang="en-US" b="1" baseline="0" dirty="0" err="1" smtClean="0"/>
              <a:t>feb</a:t>
            </a:r>
            <a:r>
              <a:rPr lang="en-US" b="1" baseline="0" dirty="0" smtClean="0"/>
              <a:t>/10/phthalates-plastics-chemicals-research-analysis  </a:t>
            </a:r>
          </a:p>
          <a:p>
            <a:endParaRPr lang="en-US" b="1" baseline="0" dirty="0" smtClean="0"/>
          </a:p>
          <a:p>
            <a:r>
              <a:rPr lang="en-US" b="1" baseline="0" dirty="0" smtClean="0"/>
              <a:t>CDC recommends further study, FDA says its safe to consume, but others say health hazard https://</a:t>
            </a:r>
            <a:r>
              <a:rPr lang="en-US" b="1" baseline="0" dirty="0" err="1" smtClean="0"/>
              <a:t>www.theguardian.com</a:t>
            </a:r>
            <a:r>
              <a:rPr lang="en-US" b="1" baseline="0" dirty="0" smtClean="0"/>
              <a:t>/</a:t>
            </a:r>
            <a:r>
              <a:rPr lang="en-US" b="1" baseline="0" dirty="0" err="1" smtClean="0"/>
              <a:t>lifeandstyle</a:t>
            </a:r>
            <a:r>
              <a:rPr lang="en-US" b="1" baseline="0" dirty="0" smtClean="0"/>
              <a:t>/2015/</a:t>
            </a:r>
            <a:r>
              <a:rPr lang="en-US" b="1" baseline="0" dirty="0" err="1" smtClean="0"/>
              <a:t>feb</a:t>
            </a:r>
            <a:r>
              <a:rPr lang="en-US" b="1" baseline="0" dirty="0" smtClean="0"/>
              <a:t>/10/phthalates-plastics-chemicals-research-analysis. 2008 Henry Waxman bill did ban phthalates in some baby products</a:t>
            </a:r>
          </a:p>
          <a:p>
            <a:r>
              <a:rPr lang="en-US" b="1" baseline="0" dirty="0" smtClean="0"/>
              <a:t>BUT the science says phthalates linked to asthmas, attention-deficit disorder, breast cancer, Type II diabetes, autism, and male fertility disorders. Watch the milk because a lot of plastic tubes are used in milking machines, and the phthalates make their way into even glass bottles of milk. </a:t>
            </a:r>
          </a:p>
          <a:p>
            <a:endParaRPr lang="en-US" b="1" baseline="0" dirty="0" smtClean="0"/>
          </a:p>
          <a:p>
            <a:r>
              <a:rPr lang="en-US" b="1" baseline="0" dirty="0" err="1" smtClean="0"/>
              <a:t>rPET</a:t>
            </a:r>
            <a:r>
              <a:rPr lang="en-US" b="1" baseline="0" dirty="0" smtClean="0"/>
              <a:t> is recycled PET https://</a:t>
            </a:r>
            <a:r>
              <a:rPr lang="en-US" b="1" baseline="0" dirty="0" err="1" smtClean="0"/>
              <a:t>earthhero.com</a:t>
            </a:r>
            <a:r>
              <a:rPr lang="en-US" b="1" baseline="0" dirty="0" smtClean="0"/>
              <a:t>/</a:t>
            </a:r>
            <a:r>
              <a:rPr lang="en-US" b="1" baseline="0" dirty="0" err="1" smtClean="0"/>
              <a:t>whats</a:t>
            </a:r>
            <a:r>
              <a:rPr lang="en-US" b="1" baseline="0" dirty="0" smtClean="0"/>
              <a:t>-the-deal-with-</a:t>
            </a:r>
            <a:r>
              <a:rPr lang="en-US" b="1" baseline="0" dirty="0" err="1" smtClean="0"/>
              <a:t>rpet</a:t>
            </a:r>
            <a:r>
              <a:rPr lang="en-US" b="1" baseline="0" dirty="0" smtClean="0"/>
              <a:t>/ Good news it uses 75% less energy to make </a:t>
            </a:r>
            <a:r>
              <a:rPr lang="en-US" b="1" baseline="0" dirty="0" err="1" smtClean="0"/>
              <a:t>rPET</a:t>
            </a:r>
            <a:r>
              <a:rPr lang="en-US" b="1" baseline="0" dirty="0" smtClean="0"/>
              <a:t>, less resource extraction, less CO2, </a:t>
            </a:r>
          </a:p>
          <a:p>
            <a:endParaRPr lang="en-US" b="1" baseline="0" dirty="0" smtClean="0"/>
          </a:p>
          <a:p>
            <a:r>
              <a:rPr lang="en-US" b="1" baseline="0" dirty="0" smtClean="0"/>
              <a:t>BUT ITS NOT A PERFECT SOLUTION TO NANOPLASTIC POLLUTION</a:t>
            </a:r>
          </a:p>
          <a:p>
            <a:r>
              <a:rPr lang="en-US" b="0" baseline="0" dirty="0" smtClean="0"/>
              <a:t>The </a:t>
            </a:r>
            <a:r>
              <a:rPr lang="en-US" b="0" baseline="0" dirty="0" err="1" smtClean="0"/>
              <a:t>rPET</a:t>
            </a:r>
            <a:r>
              <a:rPr lang="en-US" b="0" baseline="0" dirty="0" smtClean="0"/>
              <a:t>, has microfibers, and with each washing, or swallow, it goes into the water, and these break down into microplastics, then into nanoplastic particles, which circulate in the water cycle with the PET nanoplastic particles, and it take 500 years to degrade, and that means all the plastic every made (except some incinerated) is still here, and worse problem, that are a lot of other plastics, and they break down to nanoparticles and head into food chain, so the water cycle gets more and more contaminated. </a:t>
            </a:r>
          </a:p>
          <a:p>
            <a:endParaRPr lang="en-US" b="0" baseline="0" dirty="0" smtClean="0"/>
          </a:p>
          <a:p>
            <a:r>
              <a:rPr lang="en-US" b="0" baseline="0" dirty="0" smtClean="0"/>
              <a:t>BOTTOM LINE</a:t>
            </a:r>
          </a:p>
          <a:p>
            <a:r>
              <a:rPr lang="en-US" b="0" baseline="0" dirty="0" smtClean="0"/>
              <a:t>Our desire for plastic has change our Self. Other contaminants stick to the plastic and circulate in the water cycle, and the food chain, and that means plastic water and beverage bottles is a huge contributors to the human activities changing the global water cycle, and changing the Self of Water=Desire, Water=Life, Water=Memory, Water=Spirit, and Water=Matter  but also means we are in Water-Denial, so Water=$$$</a:t>
            </a:r>
          </a:p>
          <a:p>
            <a:endParaRPr lang="en-US" b="0" baseline="0" dirty="0" smtClean="0"/>
          </a:p>
          <a:p>
            <a:r>
              <a:rPr lang="en-US" b="0" baseline="0" dirty="0" smtClean="0"/>
              <a:t>Plastic is a waste byproduct of petrochemical manufacturing. The oil industry had to get rid of the waste, so making it into plastic was how to do that, now we are past peak oil, and past three water peaks, and Water=Desire (our Ego manipulated by marketing hype) is causing an evolutionary change in the Self, so instead of an authentic Self, we have the Self as Desired by DuPont (inventor of plastic), and by Nestle, Coke, and PepsiCo (and their imitators). This is why Boje says in his books we are in a culture of denial, as marketing sells us a new self, and corporate lobbies corrupt agencies like FDA, or defang the EPA, and fund the campaigns of political leaders with PAC </a:t>
            </a:r>
            <a:r>
              <a:rPr lang="en-US" b="0" baseline="0" dirty="0" err="1" smtClean="0"/>
              <a:t>meney</a:t>
            </a:r>
            <a:r>
              <a:rPr lang="en-US" b="0" baseline="0" dirty="0" smtClean="0"/>
              <a:t>, as the corporation became a legal person, then its PAC money declared free speech act in political elections, while a human citizen ahs a limit in USA of $2,500.</a:t>
            </a:r>
          </a:p>
          <a:p>
            <a:r>
              <a:rPr lang="en-US" b="0" baseline="0" dirty="0" smtClean="0"/>
              <a:t>All this boils down to Water=Desire is a corruption of Water=Spirit (Radah, mistranslated from the Hebrew in King James bible 1611, and used to by Francis Bacon soon after to make scientific method about subduing and domination of nature as an improper translation of ‘dominion’ and this became a political ideology in the 1970s  e.g. James Watt, Secretary of the Interior to Reagan, said “After the last tree is felled, Christ will come back”</a:t>
            </a:r>
          </a:p>
          <a:p>
            <a:r>
              <a:rPr lang="en-US" b="0" baseline="0" dirty="0" smtClean="0"/>
              <a:t>In sum bad bible translations of Radah are now being corrected so that it means ‘caring for creation’ and ‘stewardship, but the damage will take generations to undo, and by then the science says the water cycle will be destroyed. I.E. By 2030 global water demand will be 40% greater than it is today (McKinsey Report). By 2030 40% of world’s population will lack access to safe, sanitary water, in 2030 there will need 60% more fresh water to support demand than we have today in the water cycle. The developing nations are increasing water withdrawals by 50% and 18% in developing nations. In short, the fresh water system, if it were a bank, has more withdrawals than deposits, and is bankrupt!</a:t>
            </a:r>
          </a:p>
          <a:p>
            <a:endParaRPr lang="en-US" baseline="0" dirty="0" smtClean="0"/>
          </a:p>
          <a:p>
            <a:r>
              <a:rPr lang="en-US" baseline="0" dirty="0" smtClean="0"/>
              <a:t>https://</a:t>
            </a:r>
            <a:r>
              <a:rPr lang="en-US" baseline="0" dirty="0" err="1" smtClean="0"/>
              <a:t>www.waterlogic.com</a:t>
            </a:r>
            <a:r>
              <a:rPr lang="en-US" baseline="0" dirty="0" smtClean="0"/>
              <a:t>/en-us/resources-blog/world-oceans-day-plastic-pandemic/ for ocean impact</a:t>
            </a:r>
          </a:p>
        </p:txBody>
      </p:sp>
      <p:sp>
        <p:nvSpPr>
          <p:cNvPr id="4" name="Slide Number Placeholder 3"/>
          <p:cNvSpPr>
            <a:spLocks noGrp="1"/>
          </p:cNvSpPr>
          <p:nvPr>
            <p:ph type="sldNum" sz="quarter" idx="10"/>
          </p:nvPr>
        </p:nvSpPr>
        <p:spPr/>
        <p:txBody>
          <a:bodyPr/>
          <a:lstStyle/>
          <a:p>
            <a:fld id="{E0B34011-CC24-4AA9-A287-67993316E01C}" type="slidenum">
              <a:rPr lang="en-NZ" smtClean="0"/>
              <a:t>25</a:t>
            </a:fld>
            <a:endParaRPr lang="en-NZ"/>
          </a:p>
        </p:txBody>
      </p:sp>
    </p:spTree>
    <p:extLst>
      <p:ext uri="{BB962C8B-B14F-4D97-AF65-F5344CB8AC3E}">
        <p14:creationId xmlns:p14="http://schemas.microsoft.com/office/powerpoint/2010/main" val="4142783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www.politico.eu</a:t>
            </a:r>
            <a:r>
              <a:rPr lang="en-US" dirty="0" smtClean="0"/>
              <a:t>/article/danish-copenhagen-left-veers-right-on-immigration-policy-integration/</a:t>
            </a:r>
          </a:p>
          <a:p>
            <a:endParaRPr lang="en-US" dirty="0" smtClean="0"/>
          </a:p>
          <a:p>
            <a:pPr marL="36576" indent="0">
              <a:buNone/>
            </a:pPr>
            <a:r>
              <a:rPr lang="en-US" dirty="0" smtClean="0"/>
              <a:t>Subjectification is defined as subject positions that immigrant, organizational, &amp; societal actors move towards strange GOVERNMENTALITIES</a:t>
            </a:r>
          </a:p>
          <a:p>
            <a:pPr marL="36576" indent="0">
              <a:buNone/>
            </a:pPr>
            <a:r>
              <a:rPr lang="en-US" sz="1200" b="1" dirty="0" smtClean="0">
                <a:solidFill>
                  <a:srgbClr val="FFFF00"/>
                </a:solidFill>
              </a:rPr>
              <a:t>Desubjectification is defined as the subject positions immigrant, organizational &amp; societal actors break free from PREJUDICE</a:t>
            </a:r>
          </a:p>
          <a:p>
            <a:endParaRPr lang="en-US" dirty="0" smtClean="0"/>
          </a:p>
          <a:p>
            <a:endParaRPr lang="en-US" dirty="0" smtClean="0"/>
          </a:p>
          <a:p>
            <a:r>
              <a:rPr lang="en-US" dirty="0" smtClean="0"/>
              <a:t>UN SDGs provide several entry points to address the links between migration and water in line with the 2030 Agenda’s overall ambition of leaving no one behind. First, a number of the SDGs provide guidance to address environmental migration related to water scarcity by building resilience in the face of environmental changes and ensuring human right to water, including:</a:t>
            </a:r>
          </a:p>
          <a:p>
            <a:r>
              <a:rPr lang="en-US" dirty="0" smtClean="0"/>
              <a:t>- Ending poverty by building resilience of vulnerable populations to extreme events under Goal 1.</a:t>
            </a:r>
          </a:p>
          <a:p>
            <a:r>
              <a:rPr lang="en-US" dirty="0" smtClean="0"/>
              <a:t>- Achieving food security and promoting sustainable agriculture and strengthening capacity for adaptation to environmental changes under Goal 2.</a:t>
            </a:r>
          </a:p>
          <a:p>
            <a:r>
              <a:rPr lang="en-US" dirty="0" smtClean="0"/>
              <a:t>- Reducing the number of people suffering from water scarcity under Goal 6.</a:t>
            </a:r>
          </a:p>
          <a:p>
            <a:r>
              <a:rPr lang="en-US" dirty="0" smtClean="0"/>
              <a:t>- Promoting the implementation of planned and well-managed migration policies under Goal 10.</a:t>
            </a:r>
          </a:p>
          <a:p>
            <a:r>
              <a:rPr lang="en-US" dirty="0" smtClean="0"/>
              <a:t>- Reducing the number of deaths and people affected by disasters through effective disaster risk reduction (DRR) practices and strengthening development planning for resilient cities and settlements under Goal 11.</a:t>
            </a:r>
          </a:p>
          <a:p>
            <a:r>
              <a:rPr lang="en-US" dirty="0" smtClean="0"/>
              <a:t>- Building adaptive capacity in the face of climate change and integrating climate change measures in policies under Goal 13.</a:t>
            </a:r>
          </a:p>
          <a:p>
            <a:r>
              <a:rPr lang="en-US" dirty="0" smtClean="0"/>
              <a:t>https://</a:t>
            </a:r>
            <a:r>
              <a:rPr lang="en-US" dirty="0" err="1" smtClean="0"/>
              <a:t>medium.com</a:t>
            </a:r>
            <a:r>
              <a:rPr lang="en-US" dirty="0" smtClean="0"/>
              <a:t>/@</a:t>
            </a:r>
            <a:r>
              <a:rPr lang="en-US" dirty="0" err="1" smtClean="0"/>
              <a:t>UNmigration</a:t>
            </a:r>
            <a:r>
              <a:rPr lang="en-US" dirty="0" smtClean="0"/>
              <a:t>/water-and-migration-implications-for-policy-makers-f40f9d3e5dd7</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People with foreign heritage make up 13.3 percent of the country's residents. In total, there are 5,781,190 people living in Denmark, according to the latest figures from Statistics Denmark (DST) from the first quarter of 2018. Of those, 770,397 are of foreign </a:t>
            </a:r>
            <a:r>
              <a:rPr lang="en-US" dirty="0" err="1" smtClean="0"/>
              <a:t>heritage.Apr</a:t>
            </a:r>
            <a:r>
              <a:rPr lang="en-US" dirty="0" smtClean="0"/>
              <a:t> 11, 2018  https://</a:t>
            </a:r>
            <a:r>
              <a:rPr lang="en-US" dirty="0" err="1" smtClean="0"/>
              <a:t>www.thelocal.dk</a:t>
            </a:r>
            <a:r>
              <a:rPr lang="en-US" dirty="0" smtClean="0"/>
              <a:t>/20180411/heres-where-denmarks-foreign-residents-live-and-where-they-come-from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www.thelocal.dk</a:t>
            </a:r>
            <a:r>
              <a:rPr lang="en-US" dirty="0" smtClean="0"/>
              <a:t>/20180411/heres-where-denmarks-foreign-residents-live-and-where-they-come-from</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the five biggest contributing countries are Turkey (30,428), Lebanon (13,948), Pakistan (11,024) Iraq (10,867) and Somalia (9,397). Poland is sixth with 6,299 descendants.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Other nationalities include Bosnia-Herzegovina (6,084), the former Yugoslavia (5,941), the UK (1,569), USA (742), Australia (133), Sweden (2,147) and Norway (1,606).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Water stress and</a:t>
            </a:r>
            <a:r>
              <a:rPr lang="en-US" baseline="0" dirty="0" smtClean="0"/>
              <a:t> migration patterns https://</a:t>
            </a:r>
            <a:r>
              <a:rPr lang="en-US" baseline="0" dirty="0" err="1" smtClean="0"/>
              <a:t>unesdoc.unesco.org</a:t>
            </a:r>
            <a:r>
              <a:rPr lang="en-US" baseline="0" dirty="0" smtClean="0"/>
              <a:t>/ark:/48223/pf0000258968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27</a:t>
            </a:fld>
            <a:endParaRPr lang="en-US"/>
          </a:p>
        </p:txBody>
      </p:sp>
    </p:spTree>
    <p:extLst>
      <p:ext uri="{BB962C8B-B14F-4D97-AF65-F5344CB8AC3E}">
        <p14:creationId xmlns:p14="http://schemas.microsoft.com/office/powerpoint/2010/main" val="683289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Defration</a:t>
            </a:r>
            <a:r>
              <a:rPr lang="en-US" dirty="0" smtClean="0"/>
              <a:t> (Donna Haraway, and then Karen Barad)</a:t>
            </a:r>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32</a:t>
            </a:fld>
            <a:endParaRPr lang="en-US"/>
          </a:p>
        </p:txBody>
      </p:sp>
    </p:spTree>
    <p:extLst>
      <p:ext uri="{BB962C8B-B14F-4D97-AF65-F5344CB8AC3E}">
        <p14:creationId xmlns:p14="http://schemas.microsoft.com/office/powerpoint/2010/main" val="2610606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Colton</a:t>
            </a:r>
            <a:r>
              <a:rPr lang="en-US" baseline="0" dirty="0" smtClean="0"/>
              <a:t> was an English cleric 1780-1832 who wrote short stories</a:t>
            </a:r>
          </a:p>
          <a:p>
            <a:r>
              <a:rPr lang="en-US" baseline="0" dirty="0" smtClean="0"/>
              <a:t>The Negation of the Negation is not difficult. http://</a:t>
            </a:r>
            <a:r>
              <a:rPr lang="en-US" baseline="0" dirty="0" err="1" smtClean="0"/>
              <a:t>www.andersfloderus.com</a:t>
            </a:r>
            <a:r>
              <a:rPr lang="en-US" baseline="0" dirty="0" smtClean="0"/>
              <a:t>/</a:t>
            </a:r>
            <a:r>
              <a:rPr lang="en-US" baseline="0" dirty="0" err="1" smtClean="0"/>
              <a:t>marx-laws.html</a:t>
            </a:r>
            <a:endParaRPr lang="en-US" baseline="0" dirty="0" smtClean="0"/>
          </a:p>
          <a:p>
            <a:r>
              <a:rPr lang="en-US" baseline="0" dirty="0" smtClean="0"/>
              <a:t> Water has become its own negation. The negation of Water1, we can call Water3</a:t>
            </a:r>
          </a:p>
          <a:p>
            <a:r>
              <a:rPr lang="en-US" baseline="0" dirty="0" smtClean="0"/>
              <a:t>We can find some similarity between Water1 and Water3. </a:t>
            </a:r>
          </a:p>
          <a:p>
            <a:r>
              <a:rPr lang="en-US" baseline="0" dirty="0" smtClean="0"/>
              <a:t>And I can find a similarity between Water2 and Water3. So water3 is the synthesis of Water1 and Water2.</a:t>
            </a:r>
          </a:p>
          <a:p>
            <a:r>
              <a:rPr lang="en-US" baseline="0" dirty="0" smtClean="0"/>
              <a:t>If we extract three liters of bottled water we get its negation, 1 liter of bottled water. It produces plastic nanoparticles, and</a:t>
            </a:r>
          </a:p>
          <a:p>
            <a:r>
              <a:rPr lang="en-US" baseline="0" dirty="0" smtClean="0"/>
              <a:t>These are negating the Water Cycle (Water2), now a multiplicity, on a higher </a:t>
            </a:r>
            <a:r>
              <a:rPr lang="en-US" baseline="0" dirty="0" err="1" smtClean="0"/>
              <a:t>sclability</a:t>
            </a:r>
            <a:r>
              <a:rPr lang="en-US" baseline="0" dirty="0" smtClean="0"/>
              <a:t> and planetary dissemination to all beaches of the world. </a:t>
            </a:r>
          </a:p>
          <a:p>
            <a:endParaRPr lang="en-US" baseline="0" dirty="0" smtClean="0"/>
          </a:p>
          <a:p>
            <a:r>
              <a:rPr lang="en-US" baseline="0" dirty="0" smtClean="0"/>
              <a:t>When Coca-Cola produces a bottle of soda water (Water2), the Business Model ensemble of dispositifs enables the third negation (Water3), making possible a fourth, fifth, and n-negation. That makes the sequence of negations possible in the value chain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C3F0C1D-7CD1-2841-8D9B-CBC6A9C654F7}" type="slidenum">
              <a:rPr lang="en-US" smtClean="0"/>
              <a:t>35</a:t>
            </a:fld>
            <a:endParaRPr lang="en-US"/>
          </a:p>
        </p:txBody>
      </p:sp>
    </p:spTree>
    <p:extLst>
      <p:ext uri="{BB962C8B-B14F-4D97-AF65-F5344CB8AC3E}">
        <p14:creationId xmlns:p14="http://schemas.microsoft.com/office/powerpoint/2010/main" val="3917290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past that never</a:t>
            </a:r>
            <a:r>
              <a:rPr lang="en-US" baseline="0" dirty="0" smtClean="0"/>
              <a:t> was</a:t>
            </a:r>
          </a:p>
          <a:p>
            <a:r>
              <a:rPr lang="en-US" baseline="0" dirty="0" smtClean="0"/>
              <a:t>The future that will never be</a:t>
            </a:r>
          </a:p>
          <a:p>
            <a:r>
              <a:rPr lang="en-US" baseline="0" dirty="0" smtClean="0"/>
              <a:t>We make different bets on the future</a:t>
            </a:r>
          </a:p>
          <a:p>
            <a:r>
              <a:rPr lang="en-US" baseline="0" dirty="0" smtClean="0"/>
              <a:t>We choose which future to bet on, and to actualize</a:t>
            </a:r>
          </a:p>
          <a:p>
            <a:r>
              <a:rPr lang="en-US" baseline="0" dirty="0" smtClean="0"/>
              <a:t>Then we rehistoricize our many pasts</a:t>
            </a:r>
          </a:p>
          <a:p>
            <a:r>
              <a:rPr lang="en-US" baseline="0" dirty="0" smtClean="0"/>
              <a:t>It</a:t>
            </a:r>
            <a:r>
              <a:rPr lang="mr-IN" baseline="0" dirty="0" smtClean="0"/>
              <a:t>’</a:t>
            </a:r>
            <a:r>
              <a:rPr lang="en-US" baseline="0" dirty="0" smtClean="0"/>
              <a:t>s the difference between Kairos and Chronos</a:t>
            </a:r>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36</a:t>
            </a:fld>
            <a:endParaRPr lang="en-NZ"/>
          </a:p>
        </p:txBody>
      </p:sp>
    </p:spTree>
    <p:extLst>
      <p:ext uri="{BB962C8B-B14F-4D97-AF65-F5344CB8AC3E}">
        <p14:creationId xmlns:p14="http://schemas.microsoft.com/office/powerpoint/2010/main" val="28068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Coca-Cola No Sugar has no sugar in it. It is sweetened with the same sugar alternatives as Coke Zero and Diet Coke. Coca-Cola No Sugar is sweetened with aspartame and </a:t>
            </a:r>
            <a:r>
              <a:rPr lang="en-US" dirty="0" err="1" smtClean="0"/>
              <a:t>acesulphame</a:t>
            </a:r>
            <a:r>
              <a:rPr lang="en-US" dirty="0" smtClean="0"/>
              <a:t> potassium (sometimes called </a:t>
            </a:r>
            <a:r>
              <a:rPr lang="en-US" dirty="0" err="1" smtClean="0"/>
              <a:t>Acesulphame</a:t>
            </a:r>
            <a:r>
              <a:rPr lang="en-US" dirty="0" smtClean="0"/>
              <a:t>-K or Ace-K) which is also what Coke Zero and Diet Coke is sweetened with.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0000FF"/>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0000FF"/>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FF"/>
                </a:solidFill>
              </a:rPr>
              <a:t>https://</a:t>
            </a:r>
            <a:r>
              <a:rPr lang="en-US" sz="1200" dirty="0" err="1" smtClean="0">
                <a:solidFill>
                  <a:srgbClr val="0000FF"/>
                </a:solidFill>
              </a:rPr>
              <a:t>www.newshub.co.nz</a:t>
            </a:r>
            <a:r>
              <a:rPr lang="en-US" sz="1200" dirty="0" smtClean="0">
                <a:solidFill>
                  <a:srgbClr val="0000FF"/>
                </a:solidFill>
              </a:rPr>
              <a:t>/home/health/2017/06/</a:t>
            </a:r>
            <a:r>
              <a:rPr lang="en-US" sz="1200" dirty="0" err="1" smtClean="0">
                <a:solidFill>
                  <a:srgbClr val="0000FF"/>
                </a:solidFill>
              </a:rPr>
              <a:t>coca-cola</a:t>
            </a:r>
            <a:r>
              <a:rPr lang="en-US" sz="1200" dirty="0" smtClean="0">
                <a:solidFill>
                  <a:srgbClr val="0000FF"/>
                </a:solidFill>
              </a:rPr>
              <a:t>-just-following-the-money-health-</a:t>
            </a:r>
            <a:r>
              <a:rPr lang="en-US" sz="1200" dirty="0" err="1" smtClean="0">
                <a:solidFill>
                  <a:srgbClr val="0000FF"/>
                </a:solidFill>
              </a:rPr>
              <a:t>expert.html</a:t>
            </a:r>
            <a:endParaRPr lang="en-US" sz="1200" dirty="0" smtClean="0">
              <a:solidFill>
                <a:srgbClr val="0000FF"/>
              </a:solidFill>
            </a:endParaRPr>
          </a:p>
          <a:p>
            <a:r>
              <a:rPr lang="en-US" dirty="0" smtClean="0"/>
              <a:t>“The sweeteners in Coke No Sugar, just like Coke Zero and Diet Coke, are aspartame - listed on the can as sweetener 951 - and </a:t>
            </a:r>
            <a:r>
              <a:rPr lang="en-US" dirty="0" err="1" smtClean="0"/>
              <a:t>acesulfame</a:t>
            </a:r>
            <a:r>
              <a:rPr lang="en-US" dirty="0" smtClean="0"/>
              <a:t> potassium, otherwise known as sweetener 950 or 'Ace K'. Aspartame is perhaps the most common artificial sweetener in the world, sold under the brand names Equal and NutraSweet.</a:t>
            </a:r>
          </a:p>
          <a:p>
            <a:endParaRPr lang="en-US" dirty="0" smtClean="0"/>
          </a:p>
          <a:p>
            <a:r>
              <a:rPr lang="en-US" dirty="0" smtClean="0"/>
              <a:t>Both products are considered safe by food authorities here, in the US and in Europe. Because it's around 200 times sweeter than sugar, only a very small amount of aspartame needed to make a drink taste nice - about 185mg (in contrast, a can of Coke Classic has 27g of sugar). It would take 18 cans for the average person to exceed the US Food and Drug Administration's daily recommended maximum.</a:t>
            </a:r>
          </a:p>
          <a:p>
            <a:endParaRPr lang="en-US" dirty="0" smtClean="0"/>
          </a:p>
          <a:p>
            <a:r>
              <a:rPr lang="en-US" dirty="0" smtClean="0"/>
              <a:t>If you drink fewer than 18 cans a day, according the Mayo Clinic the only proven risks aspartame poses are to people:</a:t>
            </a:r>
          </a:p>
          <a:p>
            <a:endParaRPr lang="en-US" dirty="0" smtClean="0"/>
          </a:p>
          <a:p>
            <a:r>
              <a:rPr lang="en-US" dirty="0" smtClean="0"/>
              <a:t>with the genetic disorder phenylketonuria or muscle disorder dyskinesia</a:t>
            </a:r>
          </a:p>
          <a:p>
            <a:r>
              <a:rPr lang="en-US" dirty="0" smtClean="0"/>
              <a:t>taking certain medications</a:t>
            </a:r>
          </a:p>
          <a:p>
            <a:r>
              <a:rPr lang="en-US" dirty="0" smtClean="0"/>
              <a:t>who have a sleep or anxiety disorder, which aspartame can worsen.</a:t>
            </a:r>
          </a:p>
          <a:p>
            <a:r>
              <a:rPr lang="en-US" dirty="0" smtClean="0"/>
              <a:t>Recent studies looking at suspected links between aspartame and cancer have largely come up empty. “</a:t>
            </a:r>
          </a:p>
          <a:p>
            <a:endParaRPr lang="en-US" dirty="0" smtClean="0"/>
          </a:p>
          <a:p>
            <a:r>
              <a:rPr lang="en-US" dirty="0" smtClean="0"/>
              <a:t>How fake sugar drives you to the real thing</a:t>
            </a:r>
          </a:p>
          <a:p>
            <a:r>
              <a:rPr lang="en-US" dirty="0" smtClean="0"/>
              <a:t>"Inside the brain's reward </a:t>
            </a:r>
            <a:r>
              <a:rPr lang="en-US" dirty="0" err="1" smtClean="0"/>
              <a:t>centres</a:t>
            </a:r>
            <a:r>
              <a:rPr lang="en-US" dirty="0" smtClean="0"/>
              <a:t>, sweet sensation is integrated with energy content," Associate Professor Greg Neely from the University of Sydney said last year.</a:t>
            </a:r>
          </a:p>
          <a:p>
            <a:endParaRPr lang="en-US" dirty="0" smtClean="0"/>
          </a:p>
          <a:p>
            <a:r>
              <a:rPr lang="en-US" dirty="0" smtClean="0"/>
              <a:t>"When sweetness versus energy is out of balance for a period of time, the brain recalibrates and increases total calories consumed."</a:t>
            </a:r>
          </a:p>
          <a:p>
            <a:endParaRPr lang="en-US" dirty="0" smtClean="0"/>
          </a:p>
          <a:p>
            <a:r>
              <a:rPr lang="en-US" dirty="0" smtClean="0"/>
              <a:t>All Coke variants are acidic says </a:t>
            </a:r>
            <a:r>
              <a:rPr lang="en-US" dirty="0" err="1" smtClean="0"/>
              <a:t>Ms</a:t>
            </a:r>
            <a:r>
              <a:rPr lang="en-US" dirty="0" smtClean="0"/>
              <a:t> </a:t>
            </a:r>
            <a:r>
              <a:rPr lang="en-US" dirty="0" err="1" smtClean="0"/>
              <a:t>Bezzant</a:t>
            </a:r>
            <a:r>
              <a:rPr lang="en-US" dirty="0" smtClean="0"/>
              <a:t>, so are bad for your teeth regardless of their sugar content.</a:t>
            </a:r>
          </a:p>
          <a:p>
            <a:endParaRPr lang="en-US" dirty="0" smtClean="0"/>
          </a:p>
          <a:p>
            <a:r>
              <a:rPr lang="en-US" dirty="0" smtClean="0"/>
              <a:t>"Try and get yourself towards where you're having more water than anything else."</a:t>
            </a:r>
          </a:p>
          <a:p>
            <a:endParaRPr lang="en-US" dirty="0" smtClean="0"/>
          </a:p>
          <a:p>
            <a:r>
              <a:rPr lang="en-US" dirty="0" smtClean="0"/>
              <a:t>Coca-Cola's position is that its sweeteners are "perfectly safe".</a:t>
            </a:r>
          </a:p>
          <a:p>
            <a:endParaRPr lang="en-US" dirty="0" smtClean="0"/>
          </a:p>
          <a:p>
            <a:r>
              <a:rPr lang="en-US" dirty="0" smtClean="0"/>
              <a:t>“</a:t>
            </a:r>
            <a:r>
              <a:rPr lang="en-US" dirty="0" err="1" smtClean="0"/>
              <a:t>Ms</a:t>
            </a:r>
            <a:r>
              <a:rPr lang="en-US" dirty="0" smtClean="0"/>
              <a:t> </a:t>
            </a:r>
            <a:r>
              <a:rPr lang="en-US" dirty="0" err="1" smtClean="0"/>
              <a:t>Bezzant</a:t>
            </a:r>
            <a:r>
              <a:rPr lang="en-US" dirty="0" smtClean="0"/>
              <a:t> says Coke's move has little do with health, and more about capturing the emerging sugar-free market.</a:t>
            </a:r>
          </a:p>
          <a:p>
            <a:endParaRPr lang="en-US" dirty="0" smtClean="0"/>
          </a:p>
          <a:p>
            <a:r>
              <a:rPr lang="en-US" dirty="0" smtClean="0"/>
              <a:t>"They're going where the demand is," she told The AM Show. "Everyone's wanting to have less sugar in their diet. This is Coke being a savvy business."</a:t>
            </a:r>
          </a:p>
          <a:p>
            <a:endParaRPr lang="en-US" dirty="0" smtClean="0"/>
          </a:p>
          <a:p>
            <a:r>
              <a:rPr lang="en-US" dirty="0" err="1" smtClean="0"/>
              <a:t>Ms</a:t>
            </a:r>
            <a:r>
              <a:rPr lang="en-US" dirty="0" smtClean="0"/>
              <a:t> </a:t>
            </a:r>
            <a:r>
              <a:rPr lang="en-US" dirty="0" err="1" smtClean="0"/>
              <a:t>Pillay</a:t>
            </a:r>
            <a:r>
              <a:rPr lang="en-US" dirty="0" smtClean="0"/>
              <a:t> says Coca-Cola's sugar-free range currently makes up about a third of the company's sales, but that's rising fast - about at least 12 percent in the last year.</a:t>
            </a:r>
          </a:p>
          <a:p>
            <a:endParaRPr lang="en-US" dirty="0" smtClean="0"/>
          </a:p>
          <a:p>
            <a:r>
              <a:rPr lang="en-US" dirty="0" smtClean="0"/>
              <a:t>"We're in the business of treats - that's part of our portfolio. But now you're going to have an option."</a:t>
            </a:r>
          </a:p>
          <a:p>
            <a:endParaRPr lang="en-US" dirty="0" smtClean="0"/>
          </a:p>
          <a:p>
            <a:r>
              <a:rPr lang="en-US" dirty="0" smtClean="0"/>
              <a:t>Coke No Sugar goes on sale on June 12. In the meantime, both Diet Coke and Coke Zero will still be available. It's not clear if they'll eventually be discontinued. "We've been so focused on getting this to market, because it's been five years in the making, we haven't even had conversations about that yet," says </a:t>
            </a:r>
            <a:r>
              <a:rPr lang="en-US" dirty="0" err="1" smtClean="0"/>
              <a:t>Ms</a:t>
            </a:r>
            <a:r>
              <a:rPr lang="en-US" dirty="0" smtClean="0"/>
              <a:t> </a:t>
            </a:r>
            <a:r>
              <a:rPr lang="en-US" dirty="0" err="1" smtClean="0"/>
              <a:t>Pillay</a:t>
            </a:r>
            <a:r>
              <a:rPr lang="en-US" dirty="0" smtClean="0"/>
              <a:t>.</a:t>
            </a:r>
          </a:p>
          <a:p>
            <a:endParaRPr lang="en-US" dirty="0" smtClean="0"/>
          </a:p>
          <a:p>
            <a:r>
              <a:rPr lang="en-US" dirty="0" smtClean="0"/>
              <a:t>In countries where a similar 'Coke Zero Sugar' offering has been unveiled in the past year, the 10-year-old Coke Zero range has been discontinued.</a:t>
            </a:r>
          </a:p>
          <a:p>
            <a:endParaRPr lang="en-US" dirty="0" smtClean="0"/>
          </a:p>
          <a:p>
            <a:r>
              <a:rPr lang="en-US" dirty="0" smtClean="0"/>
              <a:t>“</a:t>
            </a:r>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0000FF"/>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38</a:t>
            </a:fld>
            <a:endParaRPr lang="en-US"/>
          </a:p>
        </p:txBody>
      </p:sp>
    </p:spTree>
    <p:extLst>
      <p:ext uri="{BB962C8B-B14F-4D97-AF65-F5344CB8AC3E}">
        <p14:creationId xmlns:p14="http://schemas.microsoft.com/office/powerpoint/2010/main" val="2371187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000000"/>
                </a:solidFill>
              </a:rPr>
              <a:t>What have Business Models to do with Negating Negations?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When Coca-Cola extracts 3 virtual waters (</a:t>
            </a:r>
            <a:r>
              <a:rPr lang="en-US" sz="1200" b="1" dirty="0" smtClean="0">
                <a:solidFill>
                  <a:srgbClr val="0000FF"/>
                </a:solidFill>
              </a:rPr>
              <a:t>Water1</a:t>
            </a:r>
            <a:r>
              <a:rPr lang="en-US" sz="1200" dirty="0" smtClean="0">
                <a:solidFill>
                  <a:schemeClr val="bg1"/>
                </a:solidFill>
              </a:rPr>
              <a:t>) negating to produce a bottle of soda water (</a:t>
            </a:r>
            <a:r>
              <a:rPr lang="en-US" sz="1200" b="1" dirty="0" smtClean="0">
                <a:solidFill>
                  <a:srgbClr val="0000FF"/>
                </a:solidFill>
              </a:rPr>
              <a:t>Water2</a:t>
            </a:r>
            <a:r>
              <a:rPr lang="en-US" sz="1200" dirty="0" smtClean="0">
                <a:solidFill>
                  <a:schemeClr val="bg1"/>
                </a:solidFill>
              </a:rPr>
              <a:t>),  Coke’s Business Model </a:t>
            </a:r>
            <a:r>
              <a:rPr lang="en-US" sz="1200" b="1" dirty="0" smtClean="0">
                <a:solidFill>
                  <a:schemeClr val="bg1"/>
                </a:solidFill>
              </a:rPr>
              <a:t>ensemble of dispositifs </a:t>
            </a:r>
            <a:r>
              <a:rPr lang="en-US" sz="1200" dirty="0" smtClean="0">
                <a:solidFill>
                  <a:schemeClr val="bg1"/>
                </a:solidFill>
              </a:rPr>
              <a:t>enables more negations Classic Coke (</a:t>
            </a:r>
            <a:r>
              <a:rPr lang="en-US" sz="1200" b="1" dirty="0" smtClean="0">
                <a:solidFill>
                  <a:srgbClr val="0000FF"/>
                </a:solidFill>
              </a:rPr>
              <a:t>Water3</a:t>
            </a:r>
            <a:r>
              <a:rPr lang="en-US" sz="1200" dirty="0" smtClean="0">
                <a:solidFill>
                  <a:schemeClr val="bg1"/>
                </a:solidFill>
              </a:rPr>
              <a:t>), making possible a fourth as Coke Zero (</a:t>
            </a:r>
            <a:r>
              <a:rPr lang="en-US" sz="1200" b="1" dirty="0" smtClean="0">
                <a:solidFill>
                  <a:srgbClr val="0000FF"/>
                </a:solidFill>
              </a:rPr>
              <a:t>Water4</a:t>
            </a:r>
            <a:r>
              <a:rPr lang="en-US" sz="1200" dirty="0" smtClean="0">
                <a:solidFill>
                  <a:schemeClr val="bg1"/>
                </a:solidFill>
              </a:rPr>
              <a:t>), fifth, Diet Coke (</a:t>
            </a:r>
            <a:r>
              <a:rPr lang="en-US" sz="1200" b="1" dirty="0" smtClean="0">
                <a:solidFill>
                  <a:srgbClr val="0000FF"/>
                </a:solidFill>
              </a:rPr>
              <a:t>Water5</a:t>
            </a:r>
            <a:r>
              <a:rPr lang="en-US" sz="1200" dirty="0" smtClean="0">
                <a:solidFill>
                  <a:schemeClr val="bg1"/>
                </a:solidFill>
              </a:rPr>
              <a:t>), Dasani (</a:t>
            </a:r>
            <a:r>
              <a:rPr lang="en-US" sz="1200" b="1" dirty="0" smtClean="0">
                <a:solidFill>
                  <a:srgbClr val="0000FF"/>
                </a:solidFill>
              </a:rPr>
              <a:t>Water6</a:t>
            </a:r>
            <a:r>
              <a:rPr lang="en-US" sz="1200" dirty="0" smtClean="0">
                <a:solidFill>
                  <a:schemeClr val="bg1"/>
                </a:solidFill>
              </a:rPr>
              <a:t>), etc</a:t>
            </a:r>
            <a:r>
              <a:rPr lang="en-US" sz="1200" b="1" dirty="0" smtClean="0">
                <a:solidFill>
                  <a:srgbClr val="0000FF"/>
                </a:solidFill>
              </a:rPr>
              <a:t>. n-negations</a:t>
            </a:r>
            <a:r>
              <a:rPr lang="en-US" sz="1200" dirty="0" smtClean="0">
                <a:solidFill>
                  <a:schemeClr val="bg1"/>
                </a:solidFill>
              </a:rPr>
              <a:t>. That makes the sequence of negations possible in Coca-Cola’s </a:t>
            </a:r>
            <a:r>
              <a:rPr lang="en-US" sz="1200" dirty="0" smtClean="0">
                <a:solidFill>
                  <a:srgbClr val="0000FF"/>
                </a:solidFill>
              </a:rPr>
              <a:t>Business Model value chain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0000FF"/>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Coca-Cola No Sugar has no sugar in it. It is sweetened with the same sugar alternatives as Coke Zero and Diet Coke. Coca-Cola No Sugar is sweetened with aspartame and </a:t>
            </a:r>
            <a:r>
              <a:rPr lang="en-US" dirty="0" err="1" smtClean="0"/>
              <a:t>acesulphame</a:t>
            </a:r>
            <a:r>
              <a:rPr lang="en-US" dirty="0" smtClean="0"/>
              <a:t> potassium (sometimes called </a:t>
            </a:r>
            <a:r>
              <a:rPr lang="en-US" dirty="0" err="1" smtClean="0"/>
              <a:t>Acesulphame</a:t>
            </a:r>
            <a:r>
              <a:rPr lang="en-US" dirty="0" smtClean="0"/>
              <a:t>-K or Ace-K) which is also what Coke Zero and Diet Coke is sweetened with.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0000FF"/>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0000FF"/>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FF"/>
                </a:solidFill>
              </a:rPr>
              <a:t>https://</a:t>
            </a:r>
            <a:r>
              <a:rPr lang="en-US" sz="1200" dirty="0" err="1" smtClean="0">
                <a:solidFill>
                  <a:srgbClr val="0000FF"/>
                </a:solidFill>
              </a:rPr>
              <a:t>www.newshub.co.nz</a:t>
            </a:r>
            <a:r>
              <a:rPr lang="en-US" sz="1200" dirty="0" smtClean="0">
                <a:solidFill>
                  <a:srgbClr val="0000FF"/>
                </a:solidFill>
              </a:rPr>
              <a:t>/home/health/2017/06/</a:t>
            </a:r>
            <a:r>
              <a:rPr lang="en-US" sz="1200" dirty="0" err="1" smtClean="0">
                <a:solidFill>
                  <a:srgbClr val="0000FF"/>
                </a:solidFill>
              </a:rPr>
              <a:t>coca-cola</a:t>
            </a:r>
            <a:r>
              <a:rPr lang="en-US" sz="1200" dirty="0" smtClean="0">
                <a:solidFill>
                  <a:srgbClr val="0000FF"/>
                </a:solidFill>
              </a:rPr>
              <a:t>-just-following-the-money-health-</a:t>
            </a:r>
            <a:r>
              <a:rPr lang="en-US" sz="1200" dirty="0" err="1" smtClean="0">
                <a:solidFill>
                  <a:srgbClr val="0000FF"/>
                </a:solidFill>
              </a:rPr>
              <a:t>expert.html</a:t>
            </a:r>
            <a:endParaRPr lang="en-US" sz="1200" dirty="0" smtClean="0">
              <a:solidFill>
                <a:srgbClr val="0000FF"/>
              </a:solidFill>
            </a:endParaRPr>
          </a:p>
          <a:p>
            <a:r>
              <a:rPr lang="en-US" dirty="0" smtClean="0"/>
              <a:t>“The sweeteners in Coke No Sugar, just like Coke Zero and Diet Coke, are aspartame - listed on the can as sweetener 951 - and </a:t>
            </a:r>
            <a:r>
              <a:rPr lang="en-US" dirty="0" err="1" smtClean="0"/>
              <a:t>acesulfame</a:t>
            </a:r>
            <a:r>
              <a:rPr lang="en-US" dirty="0" smtClean="0"/>
              <a:t> potassium, otherwise known as sweetener 950 or 'Ace K'. Aspartame is perhaps the most common artificial sweetener in the world, sold under the brand names Equal and NutraSweet.</a:t>
            </a:r>
          </a:p>
          <a:p>
            <a:endParaRPr lang="en-US" dirty="0" smtClean="0"/>
          </a:p>
          <a:p>
            <a:r>
              <a:rPr lang="en-US" dirty="0" smtClean="0"/>
              <a:t>Both products are considered safe by food authorities here, in the US and in Europe. Because it's around 200 times sweeter than sugar, only a very small amount of aspartame needed to make a drink taste nice - about 185mg (in contrast, a can of Coke Classic has 27g of sugar). It would take 18 cans for the average person to exceed the US Food and Drug Administration's daily recommended maximum.</a:t>
            </a:r>
          </a:p>
          <a:p>
            <a:endParaRPr lang="en-US" dirty="0" smtClean="0"/>
          </a:p>
          <a:p>
            <a:r>
              <a:rPr lang="en-US" dirty="0" smtClean="0"/>
              <a:t>If you drink fewer than 18 cans a day, according the Mayo Clinic the only proven risks aspartame poses are to people:</a:t>
            </a:r>
          </a:p>
          <a:p>
            <a:endParaRPr lang="en-US" dirty="0" smtClean="0"/>
          </a:p>
          <a:p>
            <a:r>
              <a:rPr lang="en-US" dirty="0" smtClean="0"/>
              <a:t>with the genetic disorder phenylketonuria or muscle disorder dyskinesia</a:t>
            </a:r>
          </a:p>
          <a:p>
            <a:r>
              <a:rPr lang="en-US" dirty="0" smtClean="0"/>
              <a:t>taking certain medications</a:t>
            </a:r>
          </a:p>
          <a:p>
            <a:r>
              <a:rPr lang="en-US" dirty="0" smtClean="0"/>
              <a:t>who have a sleep or anxiety disorder, which aspartame can worsen.</a:t>
            </a:r>
          </a:p>
          <a:p>
            <a:r>
              <a:rPr lang="en-US" dirty="0" smtClean="0"/>
              <a:t>Recent studies looking at suspected links between aspartame and cancer have largely come up empty. “</a:t>
            </a:r>
          </a:p>
          <a:p>
            <a:endParaRPr lang="en-US" dirty="0" smtClean="0"/>
          </a:p>
          <a:p>
            <a:r>
              <a:rPr lang="en-US" dirty="0" smtClean="0"/>
              <a:t>How fake sugar drives you to the real thing</a:t>
            </a:r>
          </a:p>
          <a:p>
            <a:r>
              <a:rPr lang="en-US" dirty="0" smtClean="0"/>
              <a:t>"Inside the brain's reward </a:t>
            </a:r>
            <a:r>
              <a:rPr lang="en-US" dirty="0" err="1" smtClean="0"/>
              <a:t>centres</a:t>
            </a:r>
            <a:r>
              <a:rPr lang="en-US" dirty="0" smtClean="0"/>
              <a:t>, sweet sensation is integrated with energy content," Associate Professor Greg Neely from the University of Sydney said last year.</a:t>
            </a:r>
          </a:p>
          <a:p>
            <a:endParaRPr lang="en-US" dirty="0" smtClean="0"/>
          </a:p>
          <a:p>
            <a:r>
              <a:rPr lang="en-US" dirty="0" smtClean="0"/>
              <a:t>"When sweetness versus energy is out of balance for a period of time, the brain recalibrates and increases total calories consumed."</a:t>
            </a:r>
          </a:p>
          <a:p>
            <a:endParaRPr lang="en-US" dirty="0" smtClean="0"/>
          </a:p>
          <a:p>
            <a:r>
              <a:rPr lang="en-US" dirty="0" smtClean="0"/>
              <a:t>All Coke variants are acidic says </a:t>
            </a:r>
            <a:r>
              <a:rPr lang="en-US" dirty="0" err="1" smtClean="0"/>
              <a:t>Ms</a:t>
            </a:r>
            <a:r>
              <a:rPr lang="en-US" dirty="0" smtClean="0"/>
              <a:t> </a:t>
            </a:r>
            <a:r>
              <a:rPr lang="en-US" dirty="0" err="1" smtClean="0"/>
              <a:t>Bezzant</a:t>
            </a:r>
            <a:r>
              <a:rPr lang="en-US" dirty="0" smtClean="0"/>
              <a:t>, so are bad for your teeth regardless of their sugar content.</a:t>
            </a:r>
          </a:p>
          <a:p>
            <a:endParaRPr lang="en-US" dirty="0" smtClean="0"/>
          </a:p>
          <a:p>
            <a:r>
              <a:rPr lang="en-US" dirty="0" smtClean="0"/>
              <a:t>"Try and get yourself towards where you're having more water than anything else."</a:t>
            </a:r>
          </a:p>
          <a:p>
            <a:endParaRPr lang="en-US" dirty="0" smtClean="0"/>
          </a:p>
          <a:p>
            <a:r>
              <a:rPr lang="en-US" dirty="0" smtClean="0"/>
              <a:t>Coca-Cola's position is that its sweeteners are "perfectly safe".</a:t>
            </a:r>
          </a:p>
          <a:p>
            <a:endParaRPr lang="en-US" dirty="0" smtClean="0"/>
          </a:p>
          <a:p>
            <a:r>
              <a:rPr lang="en-US" dirty="0" smtClean="0"/>
              <a:t>“</a:t>
            </a:r>
            <a:r>
              <a:rPr lang="en-US" dirty="0" err="1" smtClean="0"/>
              <a:t>Ms</a:t>
            </a:r>
            <a:r>
              <a:rPr lang="en-US" dirty="0" smtClean="0"/>
              <a:t> </a:t>
            </a:r>
            <a:r>
              <a:rPr lang="en-US" dirty="0" err="1" smtClean="0"/>
              <a:t>Bezzant</a:t>
            </a:r>
            <a:r>
              <a:rPr lang="en-US" dirty="0" smtClean="0"/>
              <a:t> says Coke's move has little do with health, and more about capturing the emerging sugar-free market.</a:t>
            </a:r>
          </a:p>
          <a:p>
            <a:endParaRPr lang="en-US" dirty="0" smtClean="0"/>
          </a:p>
          <a:p>
            <a:r>
              <a:rPr lang="en-US" dirty="0" smtClean="0"/>
              <a:t>"They're going where the demand is," she told The AM Show. "Everyone's wanting to have less sugar in their diet. This is Coke being a savvy business."</a:t>
            </a:r>
          </a:p>
          <a:p>
            <a:endParaRPr lang="en-US" dirty="0" smtClean="0"/>
          </a:p>
          <a:p>
            <a:r>
              <a:rPr lang="en-US" dirty="0" err="1" smtClean="0"/>
              <a:t>Ms</a:t>
            </a:r>
            <a:r>
              <a:rPr lang="en-US" dirty="0" smtClean="0"/>
              <a:t> </a:t>
            </a:r>
            <a:r>
              <a:rPr lang="en-US" dirty="0" err="1" smtClean="0"/>
              <a:t>Pillay</a:t>
            </a:r>
            <a:r>
              <a:rPr lang="en-US" dirty="0" smtClean="0"/>
              <a:t> says Coca-Cola's sugar-free range currently makes up about a third of the company's sales, but that's rising fast - about at least 12 percent in the last year.</a:t>
            </a:r>
          </a:p>
          <a:p>
            <a:endParaRPr lang="en-US" dirty="0" smtClean="0"/>
          </a:p>
          <a:p>
            <a:r>
              <a:rPr lang="en-US" dirty="0" smtClean="0"/>
              <a:t>"We're in the business of treats - that's part of our portfolio. But now you're going to have an option."</a:t>
            </a:r>
          </a:p>
          <a:p>
            <a:endParaRPr lang="en-US" dirty="0" smtClean="0"/>
          </a:p>
          <a:p>
            <a:r>
              <a:rPr lang="en-US" dirty="0" smtClean="0"/>
              <a:t>Coke No Sugar goes on sale on June 12. In the meantime, both Diet Coke and Coke Zero will still be available. It's not clear if they'll eventually be discontinued. "We've been so focused on getting this to market, because it's been five years in the making, we haven't even had conversations about that yet," says </a:t>
            </a:r>
            <a:r>
              <a:rPr lang="en-US" dirty="0" err="1" smtClean="0"/>
              <a:t>Ms</a:t>
            </a:r>
            <a:r>
              <a:rPr lang="en-US" dirty="0" smtClean="0"/>
              <a:t> </a:t>
            </a:r>
            <a:r>
              <a:rPr lang="en-US" dirty="0" err="1" smtClean="0"/>
              <a:t>Pillay</a:t>
            </a:r>
            <a:r>
              <a:rPr lang="en-US" dirty="0" smtClean="0"/>
              <a:t>.</a:t>
            </a:r>
          </a:p>
          <a:p>
            <a:endParaRPr lang="en-US" dirty="0" smtClean="0"/>
          </a:p>
          <a:p>
            <a:r>
              <a:rPr lang="en-US" dirty="0" smtClean="0"/>
              <a:t>In countries where a similar 'Coke Zero Sugar' offering has been unveiled in the past year, the 10-year-old Coke Zero range has been discontinued.</a:t>
            </a:r>
          </a:p>
          <a:p>
            <a:endParaRPr lang="en-US" dirty="0" smtClean="0"/>
          </a:p>
          <a:p>
            <a:r>
              <a:rPr lang="en-US" dirty="0" smtClean="0"/>
              <a:t>“</a:t>
            </a:r>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0000FF"/>
              </a:solidFill>
            </a:endParaRPr>
          </a:p>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39</a:t>
            </a:fld>
            <a:endParaRPr lang="en-US"/>
          </a:p>
        </p:txBody>
      </p:sp>
    </p:spTree>
    <p:extLst>
      <p:ext uri="{BB962C8B-B14F-4D97-AF65-F5344CB8AC3E}">
        <p14:creationId xmlns:p14="http://schemas.microsoft.com/office/powerpoint/2010/main" val="954741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Charles Eisenstein? Former traditional Economist - now writing </a:t>
            </a:r>
            <a:r>
              <a:rPr lang="en-US" dirty="0" err="1" smtClean="0"/>
              <a:t>boks</a:t>
            </a:r>
            <a:r>
              <a:rPr lang="en-US" dirty="0" smtClean="0"/>
              <a:t> on Sacred Economist, and </a:t>
            </a:r>
            <a:r>
              <a:rPr lang="en-US" dirty="0" err="1" smtClean="0"/>
              <a:t>Interbeingness</a:t>
            </a:r>
            <a:r>
              <a:rPr lang="en-US" dirty="0" smtClean="0"/>
              <a:t> as opposed to separateness in regard to the need for a new story of the people, for human connection with earth and its inhabitants to come to terms with the root problems of sustainability and climate change... I met him in 2015 in Italy - he is a wonderful person, very kind.</a:t>
            </a:r>
          </a:p>
          <a:p>
            <a:endParaRPr lang="en-US" dirty="0" smtClean="0"/>
          </a:p>
          <a:p>
            <a:r>
              <a:rPr lang="en-US" dirty="0" smtClean="0"/>
              <a:t>https://</a:t>
            </a:r>
            <a:r>
              <a:rPr lang="en-US" dirty="0" err="1" smtClean="0"/>
              <a:t>charleseisenstein.org</a:t>
            </a:r>
            <a:r>
              <a:rPr lang="en-US" dirty="0" smtClean="0"/>
              <a:t>/essays/scale-in-the-story-of-</a:t>
            </a:r>
            <a:r>
              <a:rPr lang="en-US" dirty="0" err="1" smtClean="0"/>
              <a:t>interbeing</a:t>
            </a:r>
            <a:r>
              <a:rPr lang="en-US" dirty="0" smtClean="0"/>
              <a:t>/</a:t>
            </a:r>
          </a:p>
          <a:p>
            <a:endParaRPr lang="en-US" dirty="0" smtClean="0"/>
          </a:p>
          <a:p>
            <a:r>
              <a:rPr lang="en-US" dirty="0" smtClean="0"/>
              <a:t>‘The more beautiful world our heart knows is </a:t>
            </a:r>
            <a:r>
              <a:rPr lang="en-US" dirty="0" err="1" smtClean="0"/>
              <a:t>true’..ac</a:t>
            </a:r>
            <a:endParaRPr lang="en-US" dirty="0" smtClean="0"/>
          </a:p>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44</a:t>
            </a:fld>
            <a:endParaRPr lang="en-US"/>
          </a:p>
        </p:txBody>
      </p:sp>
    </p:spTree>
    <p:extLst>
      <p:ext uri="{BB962C8B-B14F-4D97-AF65-F5344CB8AC3E}">
        <p14:creationId xmlns:p14="http://schemas.microsoft.com/office/powerpoint/2010/main" val="1170008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is precisely this Bojean definition of 'anti-narrative' that Riach, Rumens, and Tyler (2014), and again, Riach, Rumens, and Tyler (2016: 2078) recast as their own original </a:t>
            </a:r>
            <a:r>
              <a:rPr lang="en-US" dirty="0" err="1" smtClean="0"/>
              <a:t>Butlerian</a:t>
            </a:r>
            <a:r>
              <a:rPr lang="en-US" dirty="0" smtClean="0"/>
              <a:t> sort of definition: “Anti-narrative research seeks to unravel seemingly coherent narratives, including chronological ones, in order to reveal the labor that goes into producing and maintaining them.” A key difference between us, is I read Judith Butler (2005) as being all about 'antenarrative' while Riach, Rumens, and Tyler (2014, 2016) declare Bojean antenarrative as nice but hardly relevant to Butler's questions of giving an account of oneself.  This is puzzling, since Butler, herself, never actually uses the terms anti-narrative or antenarrative.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Butler J (2005) </a:t>
            </a:r>
            <a:r>
              <a:rPr lang="en-US" i="1" dirty="0" smtClean="0"/>
              <a:t>Giving an Account of Oneself</a:t>
            </a:r>
            <a:r>
              <a:rPr lang="en-US" dirty="0" smtClean="0"/>
              <a:t>. New York: Fordham University Press.</a:t>
            </a:r>
          </a:p>
          <a:p>
            <a:r>
              <a:rPr lang="en-US" dirty="0" smtClean="0"/>
              <a:t>Riach, K., Rumens, N., &amp; Tyler, M. (2014). Un/doing </a:t>
            </a:r>
            <a:r>
              <a:rPr lang="en-US" dirty="0" err="1" smtClean="0"/>
              <a:t>chrononormativity</a:t>
            </a:r>
            <a:r>
              <a:rPr lang="en-US" dirty="0" smtClean="0"/>
              <a:t>: Negotiating ageing, gender and sexuality in organizational life. </a:t>
            </a:r>
            <a:r>
              <a:rPr lang="en-US" i="1" dirty="0" smtClean="0"/>
              <a:t>Organization Studies</a:t>
            </a:r>
            <a:r>
              <a:rPr lang="en-US" dirty="0" smtClean="0"/>
              <a:t>, </a:t>
            </a:r>
            <a:r>
              <a:rPr lang="en-US" i="1" dirty="0" smtClean="0"/>
              <a:t>35</a:t>
            </a:r>
            <a:r>
              <a:rPr lang="en-US" dirty="0" smtClean="0"/>
              <a:t>(11), 1677-1698. Accessed Mar 29 2019 at </a:t>
            </a:r>
            <a:r>
              <a:rPr lang="en-US" u="sng" dirty="0" smtClean="0">
                <a:hlinkClick r:id="rId3"/>
              </a:rPr>
              <a:t>https://journals.sagepub.com/doi/pdf/10.1177/0018726716632050</a:t>
            </a:r>
            <a:endParaRPr lang="en-US" dirty="0" smtClean="0"/>
          </a:p>
          <a:p>
            <a:r>
              <a:rPr lang="en-US" dirty="0" smtClean="0"/>
              <a:t> </a:t>
            </a:r>
          </a:p>
          <a:p>
            <a:r>
              <a:rPr lang="en-US" dirty="0" smtClean="0"/>
              <a:t>Riach, K., Rumens, N., &amp; Tyler, M. (2016). Towards a </a:t>
            </a:r>
            <a:r>
              <a:rPr lang="en-US" dirty="0" err="1" smtClean="0"/>
              <a:t>Butlerian</a:t>
            </a:r>
            <a:r>
              <a:rPr lang="en-US" dirty="0" smtClean="0"/>
              <a:t> methodology: Undoing organizational performativity through anti-narrative research. </a:t>
            </a:r>
            <a:r>
              <a:rPr lang="en-US" i="1" dirty="0" smtClean="0"/>
              <a:t>Human Relations</a:t>
            </a:r>
            <a:r>
              <a:rPr lang="en-US" dirty="0" smtClean="0"/>
              <a:t>, </a:t>
            </a:r>
            <a:r>
              <a:rPr lang="en-US" i="1" dirty="0" smtClean="0"/>
              <a:t>69</a:t>
            </a:r>
            <a:r>
              <a:rPr lang="en-US" dirty="0" smtClean="0"/>
              <a:t>(11), 2069-2089. </a:t>
            </a:r>
            <a:r>
              <a:rPr lang="en-US" dirty="0" err="1" smtClean="0"/>
              <a:t>Accesed</a:t>
            </a:r>
            <a:r>
              <a:rPr lang="en-US" dirty="0" smtClean="0"/>
              <a:t> </a:t>
            </a:r>
            <a:r>
              <a:rPr lang="en-US" dirty="0" err="1" smtClean="0"/>
              <a:t>ar</a:t>
            </a:r>
            <a:r>
              <a:rPr lang="en-US" dirty="0" smtClean="0"/>
              <a:t> 28 2019 at </a:t>
            </a:r>
            <a:r>
              <a:rPr lang="en-US" u="sng" dirty="0" smtClean="0">
                <a:hlinkClick r:id="rId3"/>
              </a:rPr>
              <a:t>https://journals.sagepub.com/doi/pdf/10.1177/0018726716632050</a:t>
            </a:r>
            <a:endParaRPr lang="en-US" dirty="0" smtClean="0"/>
          </a:p>
          <a:p>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46</a:t>
            </a:fld>
            <a:endParaRPr lang="en-US"/>
          </a:p>
        </p:txBody>
      </p:sp>
    </p:spTree>
    <p:extLst>
      <p:ext uri="{BB962C8B-B14F-4D97-AF65-F5344CB8AC3E}">
        <p14:creationId xmlns:p14="http://schemas.microsoft.com/office/powerpoint/2010/main" val="582635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 a plastic</a:t>
            </a:r>
            <a:r>
              <a:rPr lang="en-US" baseline="0" dirty="0" smtClean="0"/>
              <a:t> water bottle 25% with OIL to illustrate how much oil it take. https://</a:t>
            </a:r>
            <a:r>
              <a:rPr lang="en-US" baseline="0" dirty="0" err="1" smtClean="0"/>
              <a:t>www.portlandoregon.gov</a:t>
            </a:r>
            <a:r>
              <a:rPr lang="en-US" baseline="0" dirty="0" smtClean="0"/>
              <a:t>/</a:t>
            </a:r>
            <a:r>
              <a:rPr lang="en-US" baseline="0" dirty="0" err="1" smtClean="0"/>
              <a:t>sustainabilityatwork</a:t>
            </a:r>
            <a:r>
              <a:rPr lang="en-US" baseline="0" dirty="0" smtClean="0"/>
              <a:t>/article/535746</a:t>
            </a:r>
          </a:p>
          <a:p>
            <a:r>
              <a:rPr lang="en-US" baseline="0" dirty="0" smtClean="0"/>
              <a:t>USA consumes 50 billion plastic water bottles a year, 23% head to recycling, but 38 billion don’t go to recycling, and then only about 9% actually gets recycled, because China is no long taking them, and because it costs $$$ to sort the bottles, shred them, wash them, heat them to sanitize, then melt into pellets and sell to beverage companies</a:t>
            </a:r>
          </a:p>
          <a:p>
            <a:r>
              <a:rPr lang="en-US" baseline="0" dirty="0" smtClean="0"/>
              <a:t>Billions of gallons of water are used to make the Billions of gallons of water in water bottles ( feed waters 3 to 1 final bottle of water)</a:t>
            </a:r>
          </a:p>
          <a:p>
            <a:r>
              <a:rPr lang="en-US" baseline="0" dirty="0" smtClean="0"/>
              <a:t>50 billion USA plastic water bottles is 17 million gallons of oil. It takes 6,000 </a:t>
            </a:r>
            <a:r>
              <a:rPr lang="en-US" baseline="0" dirty="0" err="1" smtClean="0"/>
              <a:t>megajoules</a:t>
            </a:r>
            <a:r>
              <a:rPr lang="en-US" baseline="0" dirty="0" smtClean="0"/>
              <a:t> of electricity for each barrel of oil, and with all the oil for 40 billion bottles that is 106 billion </a:t>
            </a:r>
            <a:r>
              <a:rPr lang="en-US" baseline="0" dirty="0" err="1" smtClean="0"/>
              <a:t>megajoules</a:t>
            </a:r>
            <a:r>
              <a:rPr lang="en-US" baseline="0" dirty="0" smtClean="0"/>
              <a:t> of electricity, which is how the 25% oil calculation is based on.</a:t>
            </a:r>
          </a:p>
          <a:p>
            <a:endParaRPr lang="en-US" baseline="0" dirty="0" smtClean="0"/>
          </a:p>
          <a:p>
            <a:r>
              <a:rPr lang="en-US" baseline="0" dirty="0" smtClean="0"/>
              <a:t>OUR PROBLEM TO BE SOLVED GETS WORSE: 50 billion USA plastic water bottles, is small part of the 250 billion BEVERAGE bottles with juices, sodas, etc. in them </a:t>
            </a:r>
          </a:p>
          <a:p>
            <a:endParaRPr lang="en-US" baseline="0" dirty="0" smtClean="0"/>
          </a:p>
          <a:p>
            <a:r>
              <a:rPr lang="en-US" baseline="0" dirty="0" smtClean="0"/>
              <a:t>WORLDWIDE: USA is 50 billion plastic water bottles, but world total is 500 Billion, and that means five times that in Total World Beverage plastic bottles</a:t>
            </a:r>
          </a:p>
          <a:p>
            <a:endParaRPr lang="en-US" baseline="0" dirty="0" smtClean="0"/>
          </a:p>
          <a:p>
            <a:r>
              <a:rPr lang="en-US" baseline="0" dirty="0" smtClean="0"/>
              <a:t>PROBLEM GETS WORSE AGAIN: Most are made of PET </a:t>
            </a:r>
            <a:r>
              <a:rPr lang="mr-IN" baseline="0" dirty="0" smtClean="0"/>
              <a:t>–</a:t>
            </a:r>
            <a:r>
              <a:rPr lang="en-US" b="1" baseline="0" dirty="0" smtClean="0"/>
              <a:t>Polyethylene Terephthalate</a:t>
            </a:r>
            <a:r>
              <a:rPr lang="en-US" baseline="0" dirty="0" smtClean="0"/>
              <a:t> and that has BPA in it.</a:t>
            </a:r>
          </a:p>
          <a:p>
            <a:r>
              <a:rPr lang="en-US" baseline="0" dirty="0" smtClean="0"/>
              <a:t>https://</a:t>
            </a:r>
            <a:r>
              <a:rPr lang="en-US" baseline="0" dirty="0" err="1" smtClean="0"/>
              <a:t>www.madesafe.org</a:t>
            </a:r>
            <a:r>
              <a:rPr lang="en-US" baseline="0" dirty="0" smtClean="0"/>
              <a:t>/avoid-toxic-chemicals-plastics/</a:t>
            </a:r>
          </a:p>
          <a:p>
            <a:r>
              <a:rPr lang="en-US" baseline="0" dirty="0" smtClean="0"/>
              <a:t>BPA stands for </a:t>
            </a:r>
            <a:r>
              <a:rPr lang="en-US" b="1" baseline="0" dirty="0" smtClean="0"/>
              <a:t>Bisphenol-A and it is a carcinogen, cause low sperm count in boys, and  early puberty in girls. PBA is endocrine disruptor. </a:t>
            </a:r>
          </a:p>
          <a:p>
            <a:r>
              <a:rPr lang="en-US" b="1" baseline="0" dirty="0" smtClean="0"/>
              <a:t>BPA has been a resin to make plastics clear and strong since the 1960s. https://</a:t>
            </a:r>
            <a:r>
              <a:rPr lang="en-US" b="1" baseline="0" dirty="0" err="1" smtClean="0"/>
              <a:t>www.mayoclinic.org</a:t>
            </a:r>
            <a:r>
              <a:rPr lang="en-US" b="1" baseline="0" dirty="0" smtClean="0"/>
              <a:t>/healthy-lifestyle/nutrition-and-healthy-eating/expert-answers/</a:t>
            </a:r>
            <a:r>
              <a:rPr lang="en-US" b="1" baseline="0" dirty="0" err="1" smtClean="0"/>
              <a:t>bpa</a:t>
            </a:r>
            <a:r>
              <a:rPr lang="en-US" b="1" baseline="0" dirty="0" smtClean="0"/>
              <a:t>/faq-20058331</a:t>
            </a:r>
          </a:p>
          <a:p>
            <a:r>
              <a:rPr lang="en-US" b="1" baseline="0" dirty="0" smtClean="0"/>
              <a:t>It is not just making plastic bottles, but coats the insides of beverage cans, and used to make epoxy. </a:t>
            </a:r>
          </a:p>
          <a:p>
            <a:r>
              <a:rPr lang="en-US" b="1" baseline="0" dirty="0" smtClean="0"/>
              <a:t>The FDA does not regulate it, saying low levels of BPA are SAFE to use in foods, and of no harm to human body. But Mayo Clinic says cut back on plastic bottles, and on metal cans (coated in BPA), for your good health life. </a:t>
            </a:r>
          </a:p>
          <a:p>
            <a:endParaRPr lang="en-US" b="1" baseline="0" dirty="0" smtClean="0"/>
          </a:p>
          <a:p>
            <a:r>
              <a:rPr lang="en-US" b="1" baseline="0" dirty="0" smtClean="0"/>
              <a:t>PROBLEM GETS WORSE: BPA has phthalates, and FDA refuses to regulate them either. Phthalates are industrial chemicals are binding agents, and to soften plastic, make it clearer and more </a:t>
            </a:r>
            <a:r>
              <a:rPr lang="en-US" b="1" baseline="0" dirty="0" err="1" smtClean="0"/>
              <a:t>durable.Also</a:t>
            </a:r>
            <a:r>
              <a:rPr lang="en-US" b="1" baseline="0" dirty="0" smtClean="0"/>
              <a:t> used in cosmetic consumer products. https://</a:t>
            </a:r>
            <a:r>
              <a:rPr lang="en-US" b="1" baseline="0" dirty="0" err="1" smtClean="0"/>
              <a:t>www.fda.gov</a:t>
            </a:r>
            <a:r>
              <a:rPr lang="en-US" b="1" baseline="0" dirty="0" smtClean="0"/>
              <a:t>/cosmetics/</a:t>
            </a:r>
            <a:r>
              <a:rPr lang="en-US" b="1" baseline="0" dirty="0" err="1" smtClean="0"/>
              <a:t>productsingredients</a:t>
            </a:r>
            <a:r>
              <a:rPr lang="en-US" b="1" baseline="0" dirty="0" smtClean="0"/>
              <a:t>/ingredients/ucm128250.htm  Phthalates however do cause reproductive, liver, kidney, and lung problems in human beings. See Canada https://</a:t>
            </a:r>
            <a:r>
              <a:rPr lang="en-US" b="1" baseline="0" dirty="0" err="1" smtClean="0"/>
              <a:t>noharm-uscanada.org</a:t>
            </a:r>
            <a:r>
              <a:rPr lang="en-US" b="1" baseline="0" dirty="0" smtClean="0"/>
              <a:t>/issues/us-</a:t>
            </a:r>
            <a:r>
              <a:rPr lang="en-US" b="1" baseline="0" dirty="0" err="1" smtClean="0"/>
              <a:t>canada</a:t>
            </a:r>
            <a:r>
              <a:rPr lang="en-US" b="1" baseline="0" dirty="0" smtClean="0"/>
              <a:t>/phthalates-and-</a:t>
            </a:r>
            <a:r>
              <a:rPr lang="en-US" b="1" baseline="0" dirty="0" err="1" smtClean="0"/>
              <a:t>dehp</a:t>
            </a:r>
            <a:r>
              <a:rPr lang="en-US" b="1" baseline="0" dirty="0" smtClean="0"/>
              <a:t>  Guardian https://</a:t>
            </a:r>
            <a:r>
              <a:rPr lang="en-US" b="1" baseline="0" dirty="0" err="1" smtClean="0"/>
              <a:t>www.theguardian.com</a:t>
            </a:r>
            <a:r>
              <a:rPr lang="en-US" b="1" baseline="0" dirty="0" smtClean="0"/>
              <a:t>/</a:t>
            </a:r>
            <a:r>
              <a:rPr lang="en-US" b="1" baseline="0" dirty="0" err="1" smtClean="0"/>
              <a:t>lifeandstyle</a:t>
            </a:r>
            <a:r>
              <a:rPr lang="en-US" b="1" baseline="0" dirty="0" smtClean="0"/>
              <a:t>/2015/</a:t>
            </a:r>
            <a:r>
              <a:rPr lang="en-US" b="1" baseline="0" dirty="0" err="1" smtClean="0"/>
              <a:t>feb</a:t>
            </a:r>
            <a:r>
              <a:rPr lang="en-US" b="1" baseline="0" dirty="0" smtClean="0"/>
              <a:t>/10/phthalates-plastics-chemicals-research-analysis  </a:t>
            </a:r>
          </a:p>
          <a:p>
            <a:endParaRPr lang="en-US" b="1" baseline="0" dirty="0" smtClean="0"/>
          </a:p>
          <a:p>
            <a:r>
              <a:rPr lang="en-US" b="1" baseline="0" dirty="0" smtClean="0"/>
              <a:t>CDC recommends further study, FDA says its safe to consume, but others say health hazard https://</a:t>
            </a:r>
            <a:r>
              <a:rPr lang="en-US" b="1" baseline="0" dirty="0" err="1" smtClean="0"/>
              <a:t>www.theguardian.com</a:t>
            </a:r>
            <a:r>
              <a:rPr lang="en-US" b="1" baseline="0" dirty="0" smtClean="0"/>
              <a:t>/</a:t>
            </a:r>
            <a:r>
              <a:rPr lang="en-US" b="1" baseline="0" dirty="0" err="1" smtClean="0"/>
              <a:t>lifeandstyle</a:t>
            </a:r>
            <a:r>
              <a:rPr lang="en-US" b="1" baseline="0" dirty="0" smtClean="0"/>
              <a:t>/2015/</a:t>
            </a:r>
            <a:r>
              <a:rPr lang="en-US" b="1" baseline="0" dirty="0" err="1" smtClean="0"/>
              <a:t>feb</a:t>
            </a:r>
            <a:r>
              <a:rPr lang="en-US" b="1" baseline="0" dirty="0" smtClean="0"/>
              <a:t>/10/phthalates-plastics-chemicals-research-analysis. 2008 Henry Waxman bill did ban phthalates in some baby products</a:t>
            </a:r>
          </a:p>
          <a:p>
            <a:r>
              <a:rPr lang="en-US" b="1" baseline="0" dirty="0" smtClean="0"/>
              <a:t>BUT the science says phthalates linked to asthmas, attention-deficit disorder, breast cancer, Type II diabetes, autism, and male fertility disorders. Watch the milk because a lot of plastic tubes are used in milking machines, and the phthalates make their way into even glass bottles of milk. </a:t>
            </a:r>
          </a:p>
          <a:p>
            <a:endParaRPr lang="en-US" b="1" baseline="0" dirty="0" smtClean="0"/>
          </a:p>
          <a:p>
            <a:r>
              <a:rPr lang="en-US" b="1" baseline="0" dirty="0" err="1" smtClean="0"/>
              <a:t>rPET</a:t>
            </a:r>
            <a:r>
              <a:rPr lang="en-US" b="1" baseline="0" dirty="0" smtClean="0"/>
              <a:t> is recycled PET https://</a:t>
            </a:r>
            <a:r>
              <a:rPr lang="en-US" b="1" baseline="0" dirty="0" err="1" smtClean="0"/>
              <a:t>earthhero.com</a:t>
            </a:r>
            <a:r>
              <a:rPr lang="en-US" b="1" baseline="0" dirty="0" smtClean="0"/>
              <a:t>/</a:t>
            </a:r>
            <a:r>
              <a:rPr lang="en-US" b="1" baseline="0" dirty="0" err="1" smtClean="0"/>
              <a:t>whats</a:t>
            </a:r>
            <a:r>
              <a:rPr lang="en-US" b="1" baseline="0" dirty="0" smtClean="0"/>
              <a:t>-the-deal-with-</a:t>
            </a:r>
            <a:r>
              <a:rPr lang="en-US" b="1" baseline="0" dirty="0" err="1" smtClean="0"/>
              <a:t>rpet</a:t>
            </a:r>
            <a:r>
              <a:rPr lang="en-US" b="1" baseline="0" dirty="0" smtClean="0"/>
              <a:t>/ Good news it uses 75% less energy to make </a:t>
            </a:r>
            <a:r>
              <a:rPr lang="en-US" b="1" baseline="0" dirty="0" err="1" smtClean="0"/>
              <a:t>rPET</a:t>
            </a:r>
            <a:r>
              <a:rPr lang="en-US" b="1" baseline="0" dirty="0" smtClean="0"/>
              <a:t>, less resource extraction, less CO2, </a:t>
            </a:r>
          </a:p>
          <a:p>
            <a:endParaRPr lang="en-US" b="1" baseline="0" dirty="0" smtClean="0"/>
          </a:p>
          <a:p>
            <a:r>
              <a:rPr lang="en-US" b="1" baseline="0" dirty="0" smtClean="0"/>
              <a:t>BUT ITS NOT A PERFECT SOLUTION TO NANOPLASTIC POLLUTION</a:t>
            </a:r>
          </a:p>
          <a:p>
            <a:r>
              <a:rPr lang="en-US" b="0" baseline="0" dirty="0" smtClean="0"/>
              <a:t>The </a:t>
            </a:r>
            <a:r>
              <a:rPr lang="en-US" b="0" baseline="0" dirty="0" err="1" smtClean="0"/>
              <a:t>rPET</a:t>
            </a:r>
            <a:r>
              <a:rPr lang="en-US" b="0" baseline="0" dirty="0" smtClean="0"/>
              <a:t>, has microfibers, and with each washing, or swallow, it goes into the water, and these break down into microplastics, then into nanoplastic particles, which circulate in the water cycle with the PET nanoplastic particles, and it take 500 years to degrade, and that means all the plastic every made (except some incinerated) is still here, and worse problem, that are a lot of other plastics, and they break down to nanoparticles and head into food chain, so the water cycle gets more and more contaminated. </a:t>
            </a:r>
          </a:p>
          <a:p>
            <a:endParaRPr lang="en-US" b="0" baseline="0" dirty="0" smtClean="0"/>
          </a:p>
          <a:p>
            <a:r>
              <a:rPr lang="en-US" b="0" baseline="0" dirty="0" smtClean="0"/>
              <a:t>BOTTOM LINE</a:t>
            </a:r>
          </a:p>
          <a:p>
            <a:r>
              <a:rPr lang="en-US" b="0" baseline="0" dirty="0" smtClean="0"/>
              <a:t>Our desire for plastic has change our Self. Other contaminants stick to the plastic and circulate in the water cycle, and the food chain, and that means plastic water and beverage bottles is a huge contributors to the human activities changing the global water cycle, and changing the Self of Water=Desire, Water=Life, Water=Memory, Water=Spirit, and Water=Matter  but also means we are in Water-Denial, so Water=$$$</a:t>
            </a:r>
          </a:p>
          <a:p>
            <a:endParaRPr lang="en-US" b="0" baseline="0" dirty="0" smtClean="0"/>
          </a:p>
          <a:p>
            <a:r>
              <a:rPr lang="en-US" b="0" baseline="0" dirty="0" smtClean="0"/>
              <a:t>Plastic is a waste byproduct of petrochemical manufacturing. The oil industry had to get rid of the waste, so making it into plastic was how to do that, now we are past peak oil, and past three water peaks, and Water=Desire (our Ego manipulated by marketing hype) is causing an evolutionary change in the Self, so instead of an authentic Self, we have the Self as Desired by DuPont (inventor of plastic), and by Nestle, Coke, and PepsiCo (and their imitators). This is why Boje says in his books we are in a culture of denial, as marketing sells us a new self, and corporate lobbies corrupt agencies like FDA, or defang the EPA, and fund the campaigns of political leaders with PAC </a:t>
            </a:r>
            <a:r>
              <a:rPr lang="en-US" b="0" baseline="0" dirty="0" err="1" smtClean="0"/>
              <a:t>meney</a:t>
            </a:r>
            <a:r>
              <a:rPr lang="en-US" b="0" baseline="0" dirty="0" smtClean="0"/>
              <a:t>, as the corporation became a legal person, then its PAC money declared free speech act in political elections, while a human citizen ahs a limit in USA of $2,500.</a:t>
            </a:r>
          </a:p>
          <a:p>
            <a:r>
              <a:rPr lang="en-US" b="0" baseline="0" dirty="0" smtClean="0"/>
              <a:t>All this boils down to Water=Desire is a corruption of Water=Spirit (Radah, mistranslated from the Hebrew in King James bible 1611, and used to by Francis Bacon soon after to make scientific method about subduing and domination of nature as an improper translation of ‘dominion’ and this became a political ideology in the 1970s  e.g. James Watt, Secretary of the Interior to Reagan, said “After the last tree is felled, Christ will come back”</a:t>
            </a:r>
          </a:p>
          <a:p>
            <a:r>
              <a:rPr lang="en-US" b="0" baseline="0" dirty="0" smtClean="0"/>
              <a:t>In sum bad bible translations of Radah are now being corrected so that it means ‘caring for creation’ and ‘stewardship, but the damage will take generations to undo, and by then the science says the water cycle will be destroyed. I.E. By 2030 global water demand will be 40% greater than it is today (McKinsey Report). By 2030 40% of world’s population will lack access to safe, sanitary water, in 2030 there will need 60% more fresh water to support demand than we have today in the water cycle. The developing nations are increasing water withdrawals by 50% and 18% in developing nations. In short, the fresh water system, if it were a bank, has more withdrawals than deposits, and is bankrupt!</a:t>
            </a:r>
          </a:p>
          <a:p>
            <a:endParaRPr lang="en-US" baseline="0" dirty="0" smtClean="0"/>
          </a:p>
          <a:p>
            <a:r>
              <a:rPr lang="en-US" baseline="0" dirty="0" smtClean="0"/>
              <a:t>https://</a:t>
            </a:r>
            <a:r>
              <a:rPr lang="en-US" baseline="0" dirty="0" err="1" smtClean="0"/>
              <a:t>www.waterlogic.com</a:t>
            </a:r>
            <a:r>
              <a:rPr lang="en-US" baseline="0" dirty="0" smtClean="0"/>
              <a:t>/en-us/resources-blog/world-oceans-day-plastic-pandemic/ for ocean impact</a:t>
            </a:r>
          </a:p>
          <a:p>
            <a:r>
              <a:rPr lang="en-US" baseline="0" dirty="0" smtClean="0"/>
              <a:t>----- Meeting Notes (5/8/19 05:40) -----</a:t>
            </a:r>
          </a:p>
          <a:p>
            <a:r>
              <a:rPr lang="en-US" baseline="0" dirty="0" smtClean="0"/>
              <a:t>PET is Polyethylene Terephthalate</a:t>
            </a:r>
          </a:p>
          <a:p>
            <a:r>
              <a:rPr lang="en-US" baseline="0" dirty="0" smtClean="0"/>
              <a:t>BPA is Bisphenol-A is a carcinogen</a:t>
            </a:r>
          </a:p>
        </p:txBody>
      </p:sp>
      <p:sp>
        <p:nvSpPr>
          <p:cNvPr id="4" name="Slide Number Placeholder 3"/>
          <p:cNvSpPr>
            <a:spLocks noGrp="1"/>
          </p:cNvSpPr>
          <p:nvPr>
            <p:ph type="sldNum" sz="quarter" idx="10"/>
          </p:nvPr>
        </p:nvSpPr>
        <p:spPr/>
        <p:txBody>
          <a:bodyPr/>
          <a:lstStyle/>
          <a:p>
            <a:fld id="{E0B34011-CC24-4AA9-A287-67993316E01C}" type="slidenum">
              <a:rPr lang="en-NZ" smtClean="0"/>
              <a:t>3</a:t>
            </a:fld>
            <a:endParaRPr lang="en-NZ"/>
          </a:p>
        </p:txBody>
      </p:sp>
    </p:spTree>
    <p:extLst>
      <p:ext uri="{BB962C8B-B14F-4D97-AF65-F5344CB8AC3E}">
        <p14:creationId xmlns:p14="http://schemas.microsoft.com/office/powerpoint/2010/main" val="4142783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ECOLOGICAL BUSINESS MODELS</a:t>
            </a:r>
          </a:p>
          <a:p>
            <a:r>
              <a:rPr lang="en-US" sz="1200" kern="1200" dirty="0" err="1" smtClean="0">
                <a:solidFill>
                  <a:schemeClr val="tx1"/>
                </a:solidFill>
                <a:effectLst/>
                <a:latin typeface="+mn-lt"/>
                <a:ea typeface="+mn-ea"/>
                <a:cs typeface="+mn-cs"/>
              </a:rPr>
              <a:t>Bocken</a:t>
            </a:r>
            <a:r>
              <a:rPr lang="en-US" sz="1200" kern="1200" dirty="0" smtClean="0">
                <a:solidFill>
                  <a:schemeClr val="tx1"/>
                </a:solidFill>
                <a:effectLst/>
                <a:latin typeface="+mn-lt"/>
                <a:ea typeface="+mn-ea"/>
                <a:cs typeface="+mn-cs"/>
              </a:rPr>
              <a:t>, N., Boons, F., &amp; </a:t>
            </a:r>
            <a:r>
              <a:rPr lang="en-US" sz="1200" kern="1200" dirty="0" err="1" smtClean="0">
                <a:solidFill>
                  <a:schemeClr val="tx1"/>
                </a:solidFill>
                <a:effectLst/>
                <a:latin typeface="+mn-lt"/>
                <a:ea typeface="+mn-ea"/>
                <a:cs typeface="+mn-cs"/>
              </a:rPr>
              <a:t>Baldassarre</a:t>
            </a:r>
            <a:r>
              <a:rPr lang="en-US" sz="1200" kern="1200" dirty="0" smtClean="0">
                <a:solidFill>
                  <a:schemeClr val="tx1"/>
                </a:solidFill>
                <a:effectLst/>
                <a:latin typeface="+mn-lt"/>
                <a:ea typeface="+mn-ea"/>
                <a:cs typeface="+mn-cs"/>
              </a:rPr>
              <a:t>, B. (2019). Sustainable business model experimentation by understanding ecologies of business models. Journal of Cleaner Production, 208, 1498-1512.</a:t>
            </a:r>
          </a:p>
          <a:p>
            <a:r>
              <a:rPr lang="en-US" sz="1200" kern="1200" dirty="0" smtClean="0">
                <a:solidFill>
                  <a:schemeClr val="tx1"/>
                </a:solidFill>
                <a:effectLst/>
                <a:latin typeface="+mn-lt"/>
                <a:ea typeface="+mn-ea"/>
                <a:cs typeface="+mn-cs"/>
              </a:rPr>
              <a:t>Boons, F., &amp; </a:t>
            </a:r>
            <a:r>
              <a:rPr lang="en-US" sz="1200" kern="1200" dirty="0" err="1" smtClean="0">
                <a:solidFill>
                  <a:schemeClr val="tx1"/>
                </a:solidFill>
                <a:effectLst/>
                <a:latin typeface="+mn-lt"/>
                <a:ea typeface="+mn-ea"/>
                <a:cs typeface="+mn-cs"/>
              </a:rPr>
              <a:t>Laasch</a:t>
            </a:r>
            <a:r>
              <a:rPr lang="en-US" sz="1200" kern="1200" dirty="0" smtClean="0">
                <a:solidFill>
                  <a:schemeClr val="tx1"/>
                </a:solidFill>
                <a:effectLst/>
                <a:latin typeface="+mn-lt"/>
                <a:ea typeface="+mn-ea"/>
                <a:cs typeface="+mn-cs"/>
              </a:rPr>
              <a:t>, O. (2019). Business models for sustainable development: a process perspective. Journal of Business Models, 7(1), 9-12.</a:t>
            </a:r>
          </a:p>
          <a:p>
            <a:r>
              <a:rPr lang="en-US" sz="1200" kern="1200" dirty="0" smtClean="0">
                <a:solidFill>
                  <a:schemeClr val="tx1"/>
                </a:solidFill>
                <a:effectLst/>
                <a:latin typeface="+mn-lt"/>
                <a:ea typeface="+mn-ea"/>
                <a:cs typeface="+mn-cs"/>
              </a:rPr>
              <a:t>Joyce, A., &amp; </a:t>
            </a:r>
            <a:r>
              <a:rPr lang="en-US" sz="1200" kern="1200" dirty="0" err="1" smtClean="0">
                <a:solidFill>
                  <a:schemeClr val="tx1"/>
                </a:solidFill>
                <a:effectLst/>
                <a:latin typeface="+mn-lt"/>
                <a:ea typeface="+mn-ea"/>
                <a:cs typeface="+mn-cs"/>
              </a:rPr>
              <a:t>Paquin</a:t>
            </a:r>
            <a:r>
              <a:rPr lang="en-US" sz="1200" kern="1200" dirty="0" smtClean="0">
                <a:solidFill>
                  <a:schemeClr val="tx1"/>
                </a:solidFill>
                <a:effectLst/>
                <a:latin typeface="+mn-lt"/>
                <a:ea typeface="+mn-ea"/>
                <a:cs typeface="+mn-cs"/>
              </a:rPr>
              <a:t>, R. L. (2016). The triple layered business model canvas: A tool to design more sustainable business models. Journal of Cleaner Production, 135, 1474-1486.</a:t>
            </a:r>
          </a:p>
          <a:p>
            <a:r>
              <a:rPr lang="en-US" sz="1200" kern="1200" dirty="0" err="1" smtClean="0">
                <a:solidFill>
                  <a:schemeClr val="tx1"/>
                </a:solidFill>
                <a:effectLst/>
                <a:latin typeface="+mn-lt"/>
                <a:ea typeface="+mn-ea"/>
                <a:cs typeface="+mn-cs"/>
              </a:rPr>
              <a:t>Lüdeke</a:t>
            </a:r>
            <a:r>
              <a:rPr lang="en-US" sz="1200" kern="1200" dirty="0" smtClean="0">
                <a:solidFill>
                  <a:schemeClr val="tx1"/>
                </a:solidFill>
                <a:effectLst/>
                <a:latin typeface="+mn-lt"/>
                <a:ea typeface="+mn-ea"/>
                <a:cs typeface="+mn-cs"/>
              </a:rPr>
              <a:t>-Freund, F., </a:t>
            </a:r>
            <a:r>
              <a:rPr lang="en-US" sz="1200" kern="1200" dirty="0" err="1" smtClean="0">
                <a:solidFill>
                  <a:schemeClr val="tx1"/>
                </a:solidFill>
                <a:effectLst/>
                <a:latin typeface="+mn-lt"/>
                <a:ea typeface="+mn-ea"/>
                <a:cs typeface="+mn-cs"/>
              </a:rPr>
              <a:t>Bohnsack</a:t>
            </a:r>
            <a:r>
              <a:rPr lang="en-US" sz="1200" kern="1200" dirty="0" smtClean="0">
                <a:solidFill>
                  <a:schemeClr val="tx1"/>
                </a:solidFill>
                <a:effectLst/>
                <a:latin typeface="+mn-lt"/>
                <a:ea typeface="+mn-ea"/>
                <a:cs typeface="+mn-cs"/>
              </a:rPr>
              <a:t>, R., Breuer, H., &amp; Massa, L. (2019). Research on Sustainable Business Model Patterns: Status quo, Methodological Issues, and a Research Agenda. In Sustainable Business Models (pp. 25-60). Palgrave Macmillan, Cham.</a:t>
            </a:r>
          </a:p>
          <a:p>
            <a:r>
              <a:rPr lang="en-US" sz="1200" kern="1200" dirty="0" err="1" smtClean="0">
                <a:solidFill>
                  <a:schemeClr val="tx1"/>
                </a:solidFill>
                <a:effectLst/>
                <a:latin typeface="+mn-lt"/>
                <a:ea typeface="+mn-ea"/>
                <a:cs typeface="+mn-cs"/>
              </a:rPr>
              <a:t>Schaltegger</a:t>
            </a:r>
            <a:r>
              <a:rPr lang="en-US" sz="1200" kern="1200" dirty="0" smtClean="0">
                <a:solidFill>
                  <a:schemeClr val="tx1"/>
                </a:solidFill>
                <a:effectLst/>
                <a:latin typeface="+mn-lt"/>
                <a:ea typeface="+mn-ea"/>
                <a:cs typeface="+mn-cs"/>
              </a:rPr>
              <a:t>, S., Hansen, E. G., &amp; </a:t>
            </a:r>
            <a:r>
              <a:rPr lang="en-US" sz="1200" kern="1200" dirty="0" err="1" smtClean="0">
                <a:solidFill>
                  <a:schemeClr val="tx1"/>
                </a:solidFill>
                <a:effectLst/>
                <a:latin typeface="+mn-lt"/>
                <a:ea typeface="+mn-ea"/>
                <a:cs typeface="+mn-cs"/>
              </a:rPr>
              <a:t>Lüdeke</a:t>
            </a:r>
            <a:r>
              <a:rPr lang="en-US" sz="1200" kern="1200" dirty="0" smtClean="0">
                <a:solidFill>
                  <a:schemeClr val="tx1"/>
                </a:solidFill>
                <a:effectLst/>
                <a:latin typeface="+mn-lt"/>
                <a:ea typeface="+mn-ea"/>
                <a:cs typeface="+mn-cs"/>
              </a:rPr>
              <a:t>-Freund, F. (2016). Business models for sustainability: Origins, present research, and future avenues.</a:t>
            </a:r>
          </a:p>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47</a:t>
            </a:fld>
            <a:endParaRPr lang="en-US"/>
          </a:p>
        </p:txBody>
      </p:sp>
    </p:spTree>
    <p:extLst>
      <p:ext uri="{BB962C8B-B14F-4D97-AF65-F5344CB8AC3E}">
        <p14:creationId xmlns:p14="http://schemas.microsoft.com/office/powerpoint/2010/main" val="559231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Based on connections to p. 29 of Christian Nielsen, Morten Lund, Marco </a:t>
            </a:r>
            <a:r>
              <a:rPr lang="en-US" dirty="0" err="1" smtClean="0"/>
              <a:t>Montemari</a:t>
            </a:r>
            <a:r>
              <a:rPr lang="en-US" dirty="0" smtClean="0"/>
              <a:t>, Francesco </a:t>
            </a:r>
            <a:r>
              <a:rPr lang="en-US" dirty="0" err="1" smtClean="0"/>
              <a:t>Paolone</a:t>
            </a:r>
            <a:r>
              <a:rPr lang="en-US" dirty="0" smtClean="0"/>
              <a:t>, Maurizio </a:t>
            </a:r>
            <a:r>
              <a:rPr lang="en-US" dirty="0" err="1" smtClean="0"/>
              <a:t>Massaro</a:t>
            </a:r>
            <a:r>
              <a:rPr lang="en-US" dirty="0" smtClean="0"/>
              <a:t> and John </a:t>
            </a:r>
            <a:r>
              <a:rPr lang="en-US" dirty="0" err="1" smtClean="0"/>
              <a:t>Duman</a:t>
            </a:r>
            <a:r>
              <a:rPr lang="en-US" dirty="0" smtClean="0"/>
              <a:t> (2019</a:t>
            </a:r>
            <a:r>
              <a:rPr lang="en-US" b="1" dirty="0" smtClean="0"/>
              <a:t>) Business Models: A Research Overview</a:t>
            </a:r>
          </a:p>
          <a:p>
            <a:r>
              <a:rPr lang="en-US" dirty="0" smtClean="0">
                <a:solidFill>
                  <a:srgbClr val="FFFF00"/>
                </a:solidFill>
              </a:rPr>
              <a:t>Antenarrative Business Model</a:t>
            </a:r>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49</a:t>
            </a:fld>
            <a:endParaRPr lang="en-US"/>
          </a:p>
        </p:txBody>
      </p:sp>
    </p:spTree>
    <p:extLst>
      <p:ext uri="{BB962C8B-B14F-4D97-AF65-F5344CB8AC3E}">
        <p14:creationId xmlns:p14="http://schemas.microsoft.com/office/powerpoint/2010/main" val="2268738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 28 https://</a:t>
            </a:r>
            <a:r>
              <a:rPr lang="en-US" dirty="0" err="1" smtClean="0"/>
              <a:t>stakeholder.affinitywater.co.uk</a:t>
            </a:r>
            <a:r>
              <a:rPr lang="en-US" dirty="0" smtClean="0"/>
              <a:t>/docs/KPMG%20-Water-sector-business-models.pdf</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Affinity Water was established through the purchase of Veolia Water's UK water supply operations by Rift Acquisitions, an entity established by Morgan Stanley and M&amp;G Investments, for £1.2 billion on 28 June 2012. Wikipedia</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36576" indent="0">
              <a:buNone/>
            </a:pPr>
            <a:r>
              <a:rPr lang="en-US" dirty="0" smtClean="0"/>
              <a:t>Self-Correcting Storytelling Methodology is about testing and experimenting to get new ‘bets on the future’ </a:t>
            </a:r>
          </a:p>
          <a:p>
            <a:r>
              <a:rPr lang="en-US" dirty="0" err="1" smtClean="0"/>
              <a:t>Bocken</a:t>
            </a:r>
            <a:r>
              <a:rPr lang="en-US" dirty="0" smtClean="0"/>
              <a:t>, N., Boons, F., &amp; </a:t>
            </a:r>
            <a:r>
              <a:rPr lang="en-US" dirty="0" err="1" smtClean="0"/>
              <a:t>Baldassarre</a:t>
            </a:r>
            <a:r>
              <a:rPr lang="en-US" dirty="0" smtClean="0"/>
              <a:t>, B. (2019). Sustainable business model experimentation by understanding ecologies of business models. Journal of Cleaner Production, 208, 1498-1512.</a:t>
            </a:r>
          </a:p>
          <a:p>
            <a:r>
              <a:rPr lang="en-US" dirty="0" smtClean="0"/>
              <a:t>Boons, F., &amp; </a:t>
            </a:r>
            <a:r>
              <a:rPr lang="en-US" dirty="0" err="1" smtClean="0"/>
              <a:t>Laasch</a:t>
            </a:r>
            <a:r>
              <a:rPr lang="en-US" dirty="0" smtClean="0"/>
              <a:t>, O. (2019). Business models for sustainable development: a process perspective. Journal of Business Models, 7(1), 9-12.</a:t>
            </a:r>
          </a:p>
          <a:p>
            <a:r>
              <a:rPr lang="en-US" dirty="0" smtClean="0"/>
              <a:t>Joyce, A., &amp; </a:t>
            </a:r>
            <a:r>
              <a:rPr lang="en-US" dirty="0" err="1" smtClean="0"/>
              <a:t>Paquin</a:t>
            </a:r>
            <a:r>
              <a:rPr lang="en-US" dirty="0" smtClean="0"/>
              <a:t>, R. L. (2016). The triple layered business model canvas: A tool to design more sustainable business models. Journal of Cleaner Production, 135, 1474-1486.</a:t>
            </a:r>
          </a:p>
          <a:p>
            <a:r>
              <a:rPr lang="en-US" dirty="0" err="1" smtClean="0"/>
              <a:t>Lüdeke</a:t>
            </a:r>
            <a:r>
              <a:rPr lang="en-US" dirty="0" smtClean="0"/>
              <a:t>-Freund, F., </a:t>
            </a:r>
            <a:r>
              <a:rPr lang="en-US" dirty="0" err="1" smtClean="0"/>
              <a:t>Bohnsack</a:t>
            </a:r>
            <a:r>
              <a:rPr lang="en-US" dirty="0" smtClean="0"/>
              <a:t>, R., Breuer, H., &amp; Massa, L. (2019). Research on Sustainable Business Model Patterns: Status quo, Methodological Issues, and a Research Agenda. In Sustainable Business Models (pp. 25-60). Palgrave Macmillan, Cham.</a:t>
            </a:r>
          </a:p>
          <a:p>
            <a:r>
              <a:rPr lang="en-US" dirty="0" err="1" smtClean="0"/>
              <a:t>Schaltegger</a:t>
            </a:r>
            <a:r>
              <a:rPr lang="en-US" dirty="0" smtClean="0"/>
              <a:t>, S., Hansen, E. G., &amp; </a:t>
            </a:r>
            <a:r>
              <a:rPr lang="en-US" dirty="0" err="1" smtClean="0"/>
              <a:t>Lüdeke</a:t>
            </a:r>
            <a:r>
              <a:rPr lang="en-US" dirty="0" smtClean="0"/>
              <a:t>-Freund, F. (2016). Business models for sustainability: Origins, present research, and future avenues.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50</a:t>
            </a:fld>
            <a:endParaRPr lang="en-US"/>
          </a:p>
        </p:txBody>
      </p:sp>
    </p:spTree>
    <p:extLst>
      <p:ext uri="{BB962C8B-B14F-4D97-AF65-F5344CB8AC3E}">
        <p14:creationId xmlns:p14="http://schemas.microsoft.com/office/powerpoint/2010/main" val="1850006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76" indent="0">
              <a:buNone/>
            </a:pPr>
            <a:r>
              <a:rPr lang="en-US" dirty="0" smtClean="0"/>
              <a:t>Self-Correcting Storytelling Methodology is about testing and experimenting to get new ‘bets on the future’ </a:t>
            </a:r>
          </a:p>
          <a:p>
            <a:r>
              <a:rPr lang="en-US" dirty="0" err="1" smtClean="0"/>
              <a:t>Bocken</a:t>
            </a:r>
            <a:r>
              <a:rPr lang="en-US" dirty="0" smtClean="0"/>
              <a:t>, N., Boons, F., &amp; </a:t>
            </a:r>
            <a:r>
              <a:rPr lang="en-US" dirty="0" err="1" smtClean="0"/>
              <a:t>Baldassarre</a:t>
            </a:r>
            <a:r>
              <a:rPr lang="en-US" dirty="0" smtClean="0"/>
              <a:t>, B. (2019). Sustainable business model experimentation by understanding ecologies of business models. Journal of Cleaner Production, 208, 1498-1512.</a:t>
            </a:r>
          </a:p>
          <a:p>
            <a:r>
              <a:rPr lang="en-US" dirty="0" smtClean="0"/>
              <a:t>Boons, F., &amp; </a:t>
            </a:r>
            <a:r>
              <a:rPr lang="en-US" dirty="0" err="1" smtClean="0"/>
              <a:t>Laasch</a:t>
            </a:r>
            <a:r>
              <a:rPr lang="en-US" dirty="0" smtClean="0"/>
              <a:t>, O. (2019). Business models for sustainable development: a process perspective. Journal of Business Models, 7(1), 9-12.</a:t>
            </a:r>
          </a:p>
          <a:p>
            <a:r>
              <a:rPr lang="en-US" dirty="0" smtClean="0"/>
              <a:t>Joyce, A., &amp; </a:t>
            </a:r>
            <a:r>
              <a:rPr lang="en-US" dirty="0" err="1" smtClean="0"/>
              <a:t>Paquin</a:t>
            </a:r>
            <a:r>
              <a:rPr lang="en-US" dirty="0" smtClean="0"/>
              <a:t>, R. L. (2016). The triple layered business model canvas: A tool to design more sustainable business models. Journal of Cleaner Production, 135, 1474-1486.</a:t>
            </a:r>
          </a:p>
          <a:p>
            <a:r>
              <a:rPr lang="en-US" dirty="0" err="1" smtClean="0"/>
              <a:t>Lüdeke</a:t>
            </a:r>
            <a:r>
              <a:rPr lang="en-US" dirty="0" smtClean="0"/>
              <a:t>-Freund, F., </a:t>
            </a:r>
            <a:r>
              <a:rPr lang="en-US" dirty="0" err="1" smtClean="0"/>
              <a:t>Bohnsack</a:t>
            </a:r>
            <a:r>
              <a:rPr lang="en-US" dirty="0" smtClean="0"/>
              <a:t>, R., Breuer, H., &amp; Massa, L. (2019). Research on Sustainable Business Model Patterns: Status quo, Methodological Issues, and a Research Agenda. In Sustainable Business Models (pp. 25-60). Palgrave Macmillan, Cham.</a:t>
            </a:r>
          </a:p>
          <a:p>
            <a:r>
              <a:rPr lang="en-US" dirty="0" err="1" smtClean="0"/>
              <a:t>Schaltegger</a:t>
            </a:r>
            <a:r>
              <a:rPr lang="en-US" dirty="0" smtClean="0"/>
              <a:t>, S., Hansen, E. G., &amp; </a:t>
            </a:r>
            <a:r>
              <a:rPr lang="en-US" dirty="0" err="1" smtClean="0"/>
              <a:t>Lüdeke</a:t>
            </a:r>
            <a:r>
              <a:rPr lang="en-US" dirty="0" smtClean="0"/>
              <a:t>-Freund, F. (2016). Business models for sustainability: Origins, present research, and future avenues.</a:t>
            </a:r>
          </a:p>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51</a:t>
            </a:fld>
            <a:endParaRPr lang="en-US"/>
          </a:p>
        </p:txBody>
      </p:sp>
    </p:spTree>
    <p:extLst>
      <p:ext uri="{BB962C8B-B14F-4D97-AF65-F5344CB8AC3E}">
        <p14:creationId xmlns:p14="http://schemas.microsoft.com/office/powerpoint/2010/main" val="29528086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a:t>
            </a:r>
            <a:r>
              <a:rPr lang="en-US" baseline="0" dirty="0" smtClean="0"/>
              <a:t> and comments or questions contact me at </a:t>
            </a:r>
            <a:r>
              <a:rPr lang="en-US" baseline="0" dirty="0" err="1" smtClean="0"/>
              <a:t>davidboje@gmail.com</a:t>
            </a:r>
            <a:endParaRPr lang="en-US" baseline="0" dirty="0" smtClean="0"/>
          </a:p>
          <a:p>
            <a:r>
              <a:rPr lang="en-US" baseline="0" smtClean="0"/>
              <a:t>Thank you</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57</a:t>
            </a:fld>
            <a:endParaRPr lang="en-US"/>
          </a:p>
        </p:txBody>
      </p:sp>
    </p:spTree>
    <p:extLst>
      <p:ext uri="{BB962C8B-B14F-4D97-AF65-F5344CB8AC3E}">
        <p14:creationId xmlns:p14="http://schemas.microsoft.com/office/powerpoint/2010/main" val="3915500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a:t>
            </a:r>
            <a:r>
              <a:rPr lang="en-US" baseline="0" dirty="0" smtClean="0"/>
              <a:t> Why is all Water Dinosaur Pee?</a:t>
            </a:r>
          </a:p>
          <a:p>
            <a:r>
              <a:rPr lang="en-US" baseline="0" dirty="0" smtClean="0"/>
              <a:t>Answer: In the beginning, at BIG BANG or CREATION, all the water at that event, is the same water we have today</a:t>
            </a:r>
          </a:p>
          <a:p>
            <a:r>
              <a:rPr lang="en-US" baseline="0" dirty="0" smtClean="0"/>
              <a:t>It circulates in atmosphere, rains down on us, then becomes rivers and lakes and aquifers</a:t>
            </a:r>
          </a:p>
        </p:txBody>
      </p:sp>
      <p:sp>
        <p:nvSpPr>
          <p:cNvPr id="4" name="Slide Number Placeholder 3"/>
          <p:cNvSpPr>
            <a:spLocks noGrp="1"/>
          </p:cNvSpPr>
          <p:nvPr>
            <p:ph type="sldNum" sz="quarter" idx="10"/>
          </p:nvPr>
        </p:nvSpPr>
        <p:spPr/>
        <p:txBody>
          <a:bodyPr/>
          <a:lstStyle/>
          <a:p>
            <a:fld id="{E0B34011-CC24-4AA9-A287-67993316E01C}" type="slidenum">
              <a:rPr lang="en-NZ" smtClean="0"/>
              <a:t>4</a:t>
            </a:fld>
            <a:endParaRPr lang="en-NZ"/>
          </a:p>
        </p:txBody>
      </p:sp>
    </p:spTree>
    <p:extLst>
      <p:ext uri="{BB962C8B-B14F-4D97-AF65-F5344CB8AC3E}">
        <p14:creationId xmlns:p14="http://schemas.microsoft.com/office/powerpoint/2010/main" val="1623564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www.linv.org</a:t>
            </a:r>
            <a:r>
              <a:rPr lang="en-US" dirty="0" smtClean="0"/>
              <a:t>/virtual-water/  </a:t>
            </a:r>
          </a:p>
          <a:p>
            <a:endParaRPr lang="en-US" dirty="0" smtClean="0"/>
          </a:p>
          <a:p>
            <a:r>
              <a:rPr lang="en-US" dirty="0" smtClean="0"/>
              <a:t>https://</a:t>
            </a:r>
            <a:r>
              <a:rPr lang="en-US" dirty="0" err="1" smtClean="0"/>
              <a:t>www.bbc.com</a:t>
            </a:r>
            <a:r>
              <a:rPr lang="en-US" dirty="0" smtClean="0"/>
              <a:t>/news/science-environment-39042655  tires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37A1337-1039-1746-B107-161422F27870}" type="slidenum">
              <a:rPr lang="en-US" smtClean="0"/>
              <a:t>5</a:t>
            </a:fld>
            <a:endParaRPr lang="en-US"/>
          </a:p>
        </p:txBody>
      </p:sp>
    </p:spTree>
    <p:extLst>
      <p:ext uri="{BB962C8B-B14F-4D97-AF65-F5344CB8AC3E}">
        <p14:creationId xmlns:p14="http://schemas.microsoft.com/office/powerpoint/2010/main" val="264381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Water=Life. Water is an ecological necessity</a:t>
            </a:r>
          </a:p>
          <a:p>
            <a:r>
              <a:rPr lang="en-US" dirty="0" smtClean="0"/>
              <a:t>The</a:t>
            </a:r>
            <a:r>
              <a:rPr lang="en-US" baseline="0" dirty="0" smtClean="0"/>
              <a:t> human body is 60 to 75% water depending on age and gender. Each human body has 37.2 trillion living cells, al </a:t>
            </a:r>
            <a:r>
              <a:rPr lang="en-US" baseline="0" dirty="0" err="1" smtClean="0"/>
              <a:t>lof</a:t>
            </a:r>
            <a:r>
              <a:rPr lang="en-US" baseline="0" dirty="0" smtClean="0"/>
              <a:t> them have water or they die. </a:t>
            </a:r>
          </a:p>
          <a:p>
            <a:r>
              <a:rPr lang="en-US" baseline="0" dirty="0" smtClean="0"/>
              <a:t>We all drink Dinosaur Pee. </a:t>
            </a:r>
          </a:p>
          <a:p>
            <a:r>
              <a:rPr lang="en-US" baseline="0" dirty="0" smtClean="0"/>
              <a:t>----- Meeting Notes (5/8/19 05:54) -----</a:t>
            </a:r>
          </a:p>
          <a:p>
            <a:r>
              <a:rPr lang="en-US" baseline="0" dirty="0" smtClean="0"/>
              <a:t>We are actually a walking climate system, with our living cells exchanging with colonies of cells, trillions and trillions of them in our environment</a:t>
            </a:r>
          </a:p>
          <a:p>
            <a:r>
              <a:rPr lang="en-US" baseline="0" dirty="0" smtClean="0"/>
              <a:t>We are not ONE BODY, but many trillions of living cells</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6</a:t>
            </a:fld>
            <a:endParaRPr lang="en-NZ"/>
          </a:p>
        </p:txBody>
      </p:sp>
    </p:spTree>
    <p:extLst>
      <p:ext uri="{BB962C8B-B14F-4D97-AF65-F5344CB8AC3E}">
        <p14:creationId xmlns:p14="http://schemas.microsoft.com/office/powerpoint/2010/main" val="2642443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Lund’s dissertation </a:t>
            </a:r>
            <a:r>
              <a:rPr lang="mr-IN" dirty="0" smtClean="0"/>
              <a:t>–</a:t>
            </a:r>
            <a:r>
              <a:rPr lang="en-US" dirty="0" smtClean="0"/>
              <a:t> narratives exemplifying existing business models</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7</a:t>
            </a:fld>
            <a:endParaRPr lang="en-NZ"/>
          </a:p>
        </p:txBody>
      </p:sp>
    </p:spTree>
    <p:extLst>
      <p:ext uri="{BB962C8B-B14F-4D97-AF65-F5344CB8AC3E}">
        <p14:creationId xmlns:p14="http://schemas.microsoft.com/office/powerpoint/2010/main" val="2983029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STORYTELLING</a:t>
            </a:r>
          </a:p>
          <a:p>
            <a:r>
              <a:rPr lang="en-US" dirty="0" smtClean="0"/>
              <a:t>Storytelling is coming to an end (Walter Benjamin)</a:t>
            </a:r>
          </a:p>
          <a:p>
            <a:r>
              <a:rPr lang="en-US" dirty="0" smtClean="0"/>
              <a:t>Storytelling became petrified narrative (Barbara Czarniawska)</a:t>
            </a:r>
          </a:p>
          <a:p>
            <a:r>
              <a:rPr lang="en-US" dirty="0" smtClean="0"/>
              <a:t>Storytelling reduced to retrospective narrative sensemaking (Karl Weick)</a:t>
            </a:r>
          </a:p>
          <a:p>
            <a:r>
              <a:rPr lang="en-US" dirty="0" smtClean="0"/>
              <a:t>Narrative and story are not the same (Yiannis Gabriel)</a:t>
            </a:r>
          </a:p>
          <a:p>
            <a:r>
              <a:rPr lang="en-US" dirty="0" smtClean="0"/>
              <a:t>For every narrative there is a counternarrative (Lundholt &amp; Boje, 2018; </a:t>
            </a:r>
            <a:r>
              <a:rPr lang="en-US" dirty="0" err="1" smtClean="0"/>
              <a:t>Bager</a:t>
            </a:r>
            <a:r>
              <a:rPr lang="en-US" dirty="0" smtClean="0"/>
              <a:t>, Lundholt, 2019)</a:t>
            </a:r>
          </a:p>
          <a:p>
            <a:r>
              <a:rPr lang="en-US" dirty="0" smtClean="0"/>
              <a:t>Storytelling is also together-telling of living stories (Grace Ann Rosile, 2016)</a:t>
            </a:r>
          </a:p>
          <a:p>
            <a:r>
              <a:rPr lang="en-US" dirty="0" smtClean="0"/>
              <a:t>Before narratives and stories are our antenarrative bets on the future (Boje, 2001)</a:t>
            </a:r>
          </a:p>
          <a:p>
            <a:endParaRPr lang="en-US" dirty="0"/>
          </a:p>
          <a:p>
            <a:r>
              <a:rPr lang="en-US" dirty="0"/>
              <a:t>----- Meeting Notes (5/8/19 05:54) -----</a:t>
            </a:r>
          </a:p>
          <a:p>
            <a:r>
              <a:rPr lang="en-US" dirty="0"/>
              <a:t>Michael Bamberger distinguishes between </a:t>
            </a:r>
          </a:p>
          <a:p>
            <a:endParaRPr lang="en-US" dirty="0"/>
          </a:p>
          <a:p>
            <a:r>
              <a:rPr lang="en-US" dirty="0"/>
              <a:t>TEMPORARY NARRATIVE</a:t>
            </a:r>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8</a:t>
            </a:fld>
            <a:endParaRPr lang="en-NZ"/>
          </a:p>
        </p:txBody>
      </p:sp>
    </p:spTree>
    <p:extLst>
      <p:ext uri="{BB962C8B-B14F-4D97-AF65-F5344CB8AC3E}">
        <p14:creationId xmlns:p14="http://schemas.microsoft.com/office/powerpoint/2010/main" val="3066677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McKinsey Report prediction by 2040 Terrestrial</a:t>
            </a:r>
            <a:r>
              <a:rPr lang="en-US" baseline="0" dirty="0" smtClean="0"/>
              <a:t> World is in Water Bankruptcy</a:t>
            </a:r>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9</a:t>
            </a:fld>
            <a:endParaRPr lang="en-US"/>
          </a:p>
        </p:txBody>
      </p:sp>
    </p:spTree>
    <p:extLst>
      <p:ext uri="{BB962C8B-B14F-4D97-AF65-F5344CB8AC3E}">
        <p14:creationId xmlns:p14="http://schemas.microsoft.com/office/powerpoint/2010/main" val="1216889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F4FFD66-605E-2C47-AC35-5027EC243850}" type="datetime1">
              <a:rPr lang="en-US" smtClean="0"/>
              <a:t>5/13/19</a:t>
            </a:fld>
            <a:endParaRPr lang="en-US"/>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651FC063-5EA9-49AF-AFAF-D68C9E82B23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4DE80C-3BE6-5F41-8B97-D5568E2DB7F5}" type="datetime1">
              <a:rPr lang="en-US" smtClean="0"/>
              <a:t>5/13/19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D186FA-20D9-A946-8D97-7AA5F01B7B24}" type="datetime1">
              <a:rPr lang="en-US" smtClean="0"/>
              <a:t>5/13/19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085D97E-F7A0-2C4C-B6A2-671190C1D8B0}" type="datetime1">
              <a:rPr lang="en-US" smtClean="0"/>
              <a:t>5/13/19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105564C-D3A4-854E-8B8F-56A94C73A999}" type="datetime1">
              <a:rPr lang="en-US" smtClean="0"/>
              <a:t>5/13/19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14E679F-2200-F74E-A5C8-D9AA0EC058D4}" type="datetime1">
              <a:rPr lang="en-US" smtClean="0"/>
              <a:t>5/13/19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40FA803-4393-2D46-9850-7461501D1524}" type="datetime1">
              <a:rPr lang="en-US" smtClean="0"/>
              <a:t>5/13/19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379CB775-B389-A540-A6C9-47E83AE443B8}" type="datetime1">
              <a:rPr lang="en-US" smtClean="0"/>
              <a:t>5/13/19</a:t>
            </a:fld>
            <a:endParaRPr lang="en-US"/>
          </a:p>
        </p:txBody>
      </p:sp>
      <p:sp>
        <p:nvSpPr>
          <p:cNvPr id="8" name="Slide Number Placeholder 7"/>
          <p:cNvSpPr>
            <a:spLocks noGrp="1"/>
          </p:cNvSpPr>
          <p:nvPr>
            <p:ph type="sldNum" sz="quarter" idx="11"/>
          </p:nvPr>
        </p:nvSpPr>
        <p:spPr/>
        <p:txBody>
          <a:bodyPr/>
          <a:lstStyle/>
          <a:p>
            <a:fld id="{651FC063-5EA9-49AF-AFAF-D68C9E82B23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B14C9-257B-7B46-988B-081704412389}" type="datetime1">
              <a:rPr lang="en-US" smtClean="0"/>
              <a:t>5/13/19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62085B9-7B4F-5843-98D1-DFEB7FD7EF24}" type="datetime1">
              <a:rPr lang="en-US" smtClean="0"/>
              <a:t>5/13/19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156448" y="6422064"/>
            <a:ext cx="762000" cy="365125"/>
          </a:xfrm>
        </p:spPr>
        <p:txBody>
          <a:bodyPr/>
          <a:lstStyle/>
          <a:p>
            <a:fld id="{651FC063-5EA9-49AF-AFAF-D68C9E82B2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1A563978-0E29-6B44-8F2E-885B4255ECDB}" type="datetime1">
              <a:rPr lang="en-US" smtClean="0"/>
              <a:t>5/13/19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856D93FF-81BC-5844-B8F8-DAE22CAF3227}" type="datetime1">
              <a:rPr lang="en-US" smtClean="0"/>
              <a:t>5/13/19</a:t>
            </a:fld>
            <a:endParaRPr lang="en-US" dirty="0"/>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dirty="0"/>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651FC063-5EA9-49AF-AFAF-D68C9E82B23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tags" Target="../tags/tag1.xml"/><Relationship Id="rId2"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png"/><Relationship Id="rId5" Type="http://schemas.openxmlformats.org/officeDocument/2006/relationships/hyperlink" Target="https://nutritionfacts.org/video/are-the-bpa-free-alternatives-safe/" TargetMode="External"/><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hyperlink" Target="https://truestorytelling.org" TargetMode="External"/><Relationship Id="rId4" Type="http://schemas.openxmlformats.org/officeDocument/2006/relationships/image" Target="../media/image20.png"/><Relationship Id="rId5"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3.png"/><Relationship Id="rId1" Type="http://schemas.microsoft.com/office/2007/relationships/media" Target="../media/media1.png"/><Relationship Id="rId2" Type="http://schemas.openxmlformats.org/officeDocument/2006/relationships/video" Target="../media/media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hyperlink" Target="https://www.coca-colacompany.com/stories/coca-cola-system-and-value-chain"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oca-colacompany.com/watermap" TargetMode="External"/><Relationship Id="rId3"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 Id="rId3" Type="http://schemas.openxmlformats.org/officeDocument/2006/relationships/hyperlink" Target="https://rebellion.earth/the-truth/the-emergency/"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avidboje.com/quantum" TargetMode="External"/><Relationship Id="rId3"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hyperlink" Target="mailto:amandine.savall@iseor.com" TargetMode="External"/><Relationship Id="rId4" Type="http://schemas.openxmlformats.org/officeDocument/2006/relationships/hyperlink" Target="mailto:duncan.pelly@gmail.com" TargetMode="External"/><Relationship Id="rId5" Type="http://schemas.openxmlformats.org/officeDocument/2006/relationships/hyperlink" Target="mailto:garosile@nmsu.edu" TargetMode="External"/><Relationship Id="rId6" Type="http://schemas.openxmlformats.org/officeDocument/2006/relationships/hyperlink" Target="mailto:ycaihillon@gmail.com" TargetMode="External"/><Relationship Id="rId7" Type="http://schemas.openxmlformats.org/officeDocument/2006/relationships/hyperlink" Target="mailto:mehillon@gmail.com" TargetMode="External"/><Relationship Id="rId8" Type="http://schemas.openxmlformats.org/officeDocument/2006/relationships/hyperlink" Target="mailto:jrwsaylors@gmail.com" TargetMode="External"/><Relationship Id="rId1" Type="http://schemas.openxmlformats.org/officeDocument/2006/relationships/slideLayout" Target="../slideLayouts/slideLayout2.xml"/><Relationship Id="rId2" Type="http://schemas.openxmlformats.org/officeDocument/2006/relationships/hyperlink" Target="https://davidboje.com"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mailto:rsaylors@gmail.com" TargetMode="External"/><Relationship Id="rId4" Type="http://schemas.openxmlformats.org/officeDocument/2006/relationships/hyperlink" Target="mailto:msvane@business.aau.dk" TargetMode="External"/><Relationship Id="rId5" Type="http://schemas.openxmlformats.org/officeDocument/2006/relationships/hyperlink" Target="mailto:dtrafimo@nmsu.edu" TargetMode="External"/><Relationship Id="rId6" Type="http://schemas.openxmlformats.org/officeDocument/2006/relationships/hyperlink" Target="mailto:albert.mills@smu.ca" TargetMode="External"/><Relationship Id="rId7" Type="http://schemas.openxmlformats.org/officeDocument/2006/relationships/hyperlink" Target="https://davidboje.com" TargetMode="External"/><Relationship Id="rId1" Type="http://schemas.openxmlformats.org/officeDocument/2006/relationships/slideLayout" Target="../slideLayouts/slideLayout2.xml"/><Relationship Id="rId2" Type="http://schemas.openxmlformats.org/officeDocument/2006/relationships/hyperlink" Target="mailto:info@oldfriendsindustries.com"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mailto:davidboje@gmail.com" TargetMode="External"/><Relationship Id="rId4" Type="http://schemas.openxmlformats.org/officeDocument/2006/relationships/hyperlink" Target="mailto:alessio.sartore@gmail.com" TargetMode="External"/><Relationship Id="rId5" Type="http://schemas.openxmlformats.org/officeDocument/2006/relationships/hyperlink" Target="mailto:jean.mills@smu.ca" TargetMode="External"/><Relationship Id="rId6" Type="http://schemas.openxmlformats.org/officeDocument/2006/relationships/hyperlink" Target="mailto:tyron.love@canterbury.ac.nz" TargetMode="External"/><Relationship Id="rId7" Type="http://schemas.openxmlformats.org/officeDocument/2006/relationships/hyperlink" Target="https://davidboje.com" TargetMode="External"/><Relationship Id="rId1" Type="http://schemas.openxmlformats.org/officeDocument/2006/relationships/slideLayout" Target="../slideLayouts/slideLayout2.xml"/><Relationship Id="rId2" Type="http://schemas.openxmlformats.org/officeDocument/2006/relationships/hyperlink" Target="mailto:kmj@business.aau.dk"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hyperlink" Target="https://www.dropbox.com/sh/bd297r9f6lhgjeh/AAChF7KdZH7hvz3aGIySrTJwa?dl=0" TargetMode="External"/><Relationship Id="rId6" Type="http://schemas.openxmlformats.org/officeDocument/2006/relationships/hyperlink" Target="https://davidboje.com/Aalborg" TargetMode="External"/><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rgbClr val="FFFF00"/>
                </a:solidFill>
              </a:rPr>
              <a:t>Water’s Business Models &amp; Business Storytelling </a:t>
            </a:r>
            <a:endParaRPr lang="en-US" b="1" dirty="0">
              <a:solidFill>
                <a:srgbClr val="FFFF00"/>
              </a:solidFill>
            </a:endParaRPr>
          </a:p>
        </p:txBody>
      </p:sp>
      <p:sp>
        <p:nvSpPr>
          <p:cNvPr id="3" name="Subtitle 2"/>
          <p:cNvSpPr>
            <a:spLocks noGrp="1"/>
          </p:cNvSpPr>
          <p:nvPr>
            <p:ph type="body" orient="vert" idx="1"/>
          </p:nvPr>
        </p:nvSpPr>
        <p:spPr>
          <a:xfrm>
            <a:off x="6343650" y="1600201"/>
            <a:ext cx="2124075" cy="4275436"/>
          </a:xfrm>
        </p:spPr>
        <p:txBody>
          <a:bodyPr>
            <a:normAutofit fontScale="92500"/>
          </a:bodyPr>
          <a:lstStyle/>
          <a:p>
            <a:pPr algn="ctr"/>
            <a:r>
              <a:rPr lang="en-NZ" dirty="0" smtClean="0"/>
              <a:t>David M. Boje</a:t>
            </a:r>
          </a:p>
          <a:p>
            <a:pPr algn="ctr"/>
            <a:r>
              <a:rPr lang="en-NZ" dirty="0" smtClean="0"/>
              <a:t>Professor,  Aalborg University &amp; Storytelling Researcher</a:t>
            </a:r>
          </a:p>
        </p:txBody>
      </p:sp>
      <p:sp>
        <p:nvSpPr>
          <p:cNvPr id="4" name="Rectangle 3"/>
          <p:cNvSpPr/>
          <p:nvPr/>
        </p:nvSpPr>
        <p:spPr>
          <a:xfrm>
            <a:off x="676275" y="5875636"/>
            <a:ext cx="7791450" cy="646331"/>
          </a:xfrm>
          <a:prstGeom prst="rect">
            <a:avLst/>
          </a:prstGeom>
        </p:spPr>
        <p:txBody>
          <a:bodyPr wrap="square">
            <a:spAutoFit/>
          </a:bodyPr>
          <a:lstStyle/>
          <a:p>
            <a:r>
              <a:rPr lang="en-US" dirty="0" smtClean="0"/>
              <a:t>Adorno </a:t>
            </a:r>
            <a:r>
              <a:rPr lang="en-US" dirty="0"/>
              <a:t>told </a:t>
            </a:r>
            <a:r>
              <a:rPr lang="en-US" dirty="0" smtClean="0"/>
              <a:t>us in </a:t>
            </a:r>
            <a:r>
              <a:rPr lang="en-US" dirty="0"/>
              <a:t>Minima </a:t>
            </a:r>
            <a:r>
              <a:rPr lang="en-US" dirty="0" smtClean="0"/>
              <a:t>Moralia </a:t>
            </a:r>
            <a:r>
              <a:rPr lang="en-US" dirty="0"/>
              <a:t>‘</a:t>
            </a:r>
            <a:r>
              <a:rPr lang="en-US" i="1" dirty="0" err="1"/>
              <a:t>Es</a:t>
            </a:r>
            <a:r>
              <a:rPr lang="en-US" i="1" dirty="0"/>
              <a:t> </a:t>
            </a:r>
            <a:r>
              <a:rPr lang="en-US" i="1" dirty="0" err="1"/>
              <a:t>gibt</a:t>
            </a:r>
            <a:r>
              <a:rPr lang="en-US" i="1" dirty="0"/>
              <a:t> </a:t>
            </a:r>
            <a:r>
              <a:rPr lang="en-US" i="1" dirty="0" err="1"/>
              <a:t>kein</a:t>
            </a:r>
            <a:r>
              <a:rPr lang="en-US" i="1" dirty="0"/>
              <a:t> </a:t>
            </a:r>
            <a:r>
              <a:rPr lang="en-US" i="1" dirty="0" err="1"/>
              <a:t>richtiges</a:t>
            </a:r>
            <a:r>
              <a:rPr lang="en-US" i="1" dirty="0"/>
              <a:t> </a:t>
            </a:r>
            <a:r>
              <a:rPr lang="en-US" i="1" dirty="0" err="1" smtClean="0"/>
              <a:t>Leben</a:t>
            </a:r>
            <a:r>
              <a:rPr lang="en-US" i="1" dirty="0"/>
              <a:t> </a:t>
            </a:r>
            <a:r>
              <a:rPr lang="en-US" i="1" dirty="0" err="1" smtClean="0"/>
              <a:t>im</a:t>
            </a:r>
            <a:r>
              <a:rPr lang="en-US" i="1" dirty="0" smtClean="0"/>
              <a:t> </a:t>
            </a:r>
            <a:r>
              <a:rPr lang="en-US" i="1" dirty="0" err="1"/>
              <a:t>falschen</a:t>
            </a:r>
            <a:r>
              <a:rPr lang="en-US" dirty="0" smtClean="0"/>
              <a:t>’</a:t>
            </a:r>
          </a:p>
          <a:p>
            <a:pPr algn="ctr"/>
            <a:r>
              <a:rPr lang="en-US" dirty="0" smtClean="0"/>
              <a:t> </a:t>
            </a:r>
            <a:r>
              <a:rPr lang="en-US" dirty="0"/>
              <a:t>(‘</a:t>
            </a:r>
            <a:r>
              <a:rPr lang="en-US" b="1" dirty="0">
                <a:solidFill>
                  <a:srgbClr val="FFFF00"/>
                </a:solidFill>
              </a:rPr>
              <a:t>Wrong life cannot be lived </a:t>
            </a:r>
            <a:r>
              <a:rPr lang="en-US" b="1" dirty="0" smtClean="0">
                <a:solidFill>
                  <a:srgbClr val="FFFF00"/>
                </a:solidFill>
              </a:rPr>
              <a:t>rightly</a:t>
            </a:r>
            <a:r>
              <a:rPr lang="en-US" dirty="0" smtClean="0"/>
              <a:t>’)</a:t>
            </a:r>
            <a:endParaRPr lang="en-US" dirty="0"/>
          </a:p>
        </p:txBody>
      </p:sp>
      <p:pic>
        <p:nvPicPr>
          <p:cNvPr id="6" name="Picture 5"/>
          <p:cNvPicPr>
            <a:picLocks noChangeAspect="1"/>
          </p:cNvPicPr>
          <p:nvPr/>
        </p:nvPicPr>
        <p:blipFill>
          <a:blip r:embed="rId4"/>
          <a:stretch>
            <a:fillRect/>
          </a:stretch>
        </p:blipFill>
        <p:spPr>
          <a:xfrm>
            <a:off x="1000125" y="1747561"/>
            <a:ext cx="5343525" cy="3836377"/>
          </a:xfrm>
          <a:prstGeom prst="rect">
            <a:avLst/>
          </a:prstGeom>
        </p:spPr>
      </p:pic>
      <p:sp>
        <p:nvSpPr>
          <p:cNvPr id="5" name="TextBox 4"/>
          <p:cNvSpPr txBox="1"/>
          <p:nvPr/>
        </p:nvSpPr>
        <p:spPr>
          <a:xfrm>
            <a:off x="1000125" y="4821995"/>
            <a:ext cx="5343525" cy="523220"/>
          </a:xfrm>
          <a:prstGeom prst="rect">
            <a:avLst/>
          </a:prstGeom>
          <a:noFill/>
        </p:spPr>
        <p:txBody>
          <a:bodyPr wrap="square" rtlCol="0">
            <a:spAutoFit/>
          </a:bodyPr>
          <a:lstStyle/>
          <a:p>
            <a:r>
              <a:rPr lang="en-US" sz="2800" b="1" dirty="0" smtClean="0"/>
              <a:t>https://davidboje.com/Aalborg</a:t>
            </a:r>
            <a:endParaRPr lang="en-US" sz="2800" b="1" dirty="0"/>
          </a:p>
        </p:txBody>
      </p:sp>
      <p:pic>
        <p:nvPicPr>
          <p:cNvPr id="7" name="Picture 6"/>
          <p:cNvPicPr>
            <a:picLocks noChangeAspect="1"/>
          </p:cNvPicPr>
          <p:nvPr/>
        </p:nvPicPr>
        <p:blipFill>
          <a:blip r:embed="rId5"/>
          <a:stretch>
            <a:fillRect/>
          </a:stretch>
        </p:blipFill>
        <p:spPr>
          <a:xfrm rot="207583">
            <a:off x="504336" y="1794697"/>
            <a:ext cx="1610821" cy="1610821"/>
          </a:xfrm>
          <a:prstGeom prst="rect">
            <a:avLst/>
          </a:prstGeom>
        </p:spPr>
      </p:pic>
      <p:sp>
        <p:nvSpPr>
          <p:cNvPr id="8" name="Slide Number Placeholder 7"/>
          <p:cNvSpPr>
            <a:spLocks noGrp="1"/>
          </p:cNvSpPr>
          <p:nvPr>
            <p:ph type="sldNum" sz="quarter" idx="12"/>
          </p:nvPr>
        </p:nvSpPr>
        <p:spPr/>
        <p:txBody>
          <a:bodyPr/>
          <a:lstStyle/>
          <a:p>
            <a:fld id="{651FC063-5EA9-49AF-AFAF-D68C9E82B23B}" type="slidenum">
              <a:rPr lang="en-US" smtClean="0"/>
              <a:pPr/>
              <a:t>1</a:t>
            </a:fld>
            <a:endParaRPr lang="en-US"/>
          </a:p>
        </p:txBody>
      </p:sp>
    </p:spTree>
    <p:custDataLst>
      <p:tags r:id="rId1"/>
    </p:custDataLst>
    <p:extLst>
      <p:ext uri="{BB962C8B-B14F-4D97-AF65-F5344CB8AC3E}">
        <p14:creationId xmlns:p14="http://schemas.microsoft.com/office/powerpoint/2010/main" val="138762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4261" y="402167"/>
            <a:ext cx="8431777" cy="6138333"/>
          </a:xfrm>
          <a:prstGeom prst="rect">
            <a:avLst/>
          </a:prstGeom>
        </p:spPr>
      </p:pic>
      <p:sp>
        <p:nvSpPr>
          <p:cNvPr id="5" name="Slide Number Placeholder 4"/>
          <p:cNvSpPr>
            <a:spLocks noGrp="1"/>
          </p:cNvSpPr>
          <p:nvPr>
            <p:ph type="sldNum" sz="quarter" idx="12"/>
          </p:nvPr>
        </p:nvSpPr>
        <p:spPr/>
        <p:txBody>
          <a:bodyPr/>
          <a:lstStyle/>
          <a:p>
            <a:fld id="{651FC063-5EA9-49AF-AFAF-D68C9E82B23B}" type="slidenum">
              <a:rPr lang="en-US" smtClean="0"/>
              <a:pPr/>
              <a:t>10</a:t>
            </a:fld>
            <a:endParaRPr lang="en-US"/>
          </a:p>
        </p:txBody>
      </p:sp>
    </p:spTree>
    <p:extLst>
      <p:ext uri="{BB962C8B-B14F-4D97-AF65-F5344CB8AC3E}">
        <p14:creationId xmlns:p14="http://schemas.microsoft.com/office/powerpoint/2010/main" val="34801094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5-06 at 4.26.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9144000" cy="6756400"/>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11</a:t>
            </a:fld>
            <a:endParaRPr lang="en-US"/>
          </a:p>
        </p:txBody>
      </p:sp>
    </p:spTree>
    <p:extLst>
      <p:ext uri="{BB962C8B-B14F-4D97-AF65-F5344CB8AC3E}">
        <p14:creationId xmlns:p14="http://schemas.microsoft.com/office/powerpoint/2010/main" val="7383081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51FC063-5EA9-49AF-AFAF-D68C9E82B23B}" type="slidenum">
              <a:rPr lang="en-US" smtClean="0"/>
              <a:pPr/>
              <a:t>12</a:t>
            </a:fld>
            <a:endParaRPr lang="en-US"/>
          </a:p>
        </p:txBody>
      </p:sp>
      <p:pic>
        <p:nvPicPr>
          <p:cNvPr id="4" name="Picture 3" descr="Screen Shot 2019-05-07 at 12.08.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963" y="-1"/>
            <a:ext cx="7115141" cy="6787189"/>
          </a:xfrm>
          <a:prstGeom prst="rect">
            <a:avLst/>
          </a:prstGeom>
        </p:spPr>
      </p:pic>
    </p:spTree>
    <p:extLst>
      <p:ext uri="{BB962C8B-B14F-4D97-AF65-F5344CB8AC3E}">
        <p14:creationId xmlns:p14="http://schemas.microsoft.com/office/powerpoint/2010/main" val="8551949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51FC063-5EA9-49AF-AFAF-D68C9E82B23B}" type="slidenum">
              <a:rPr lang="en-US" smtClean="0"/>
              <a:pPr/>
              <a:t>13</a:t>
            </a:fld>
            <a:endParaRPr lang="en-US"/>
          </a:p>
        </p:txBody>
      </p:sp>
      <p:pic>
        <p:nvPicPr>
          <p:cNvPr id="4" name="Picture 3" descr="Screen Shot 2019-05-07 at 12.1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794500"/>
          </a:xfrm>
          <a:prstGeom prst="rect">
            <a:avLst/>
          </a:prstGeom>
        </p:spPr>
      </p:pic>
    </p:spTree>
    <p:extLst>
      <p:ext uri="{BB962C8B-B14F-4D97-AF65-F5344CB8AC3E}">
        <p14:creationId xmlns:p14="http://schemas.microsoft.com/office/powerpoint/2010/main" val="21962848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8835" y="45381"/>
            <a:ext cx="2815164" cy="1821562"/>
          </a:xfrm>
        </p:spPr>
        <p:txBody>
          <a:bodyPr>
            <a:normAutofit/>
          </a:bodyPr>
          <a:lstStyle/>
          <a:p>
            <a:pPr algn="ctr"/>
            <a:r>
              <a:rPr lang="en-US" sz="3600" b="1" dirty="0" smtClean="0">
                <a:solidFill>
                  <a:srgbClr val="FFFF00"/>
                </a:solidFill>
              </a:rPr>
              <a:t>6 B’s of </a:t>
            </a:r>
            <a:r>
              <a:rPr lang="en-US" sz="2800" b="1" dirty="0" smtClean="0">
                <a:solidFill>
                  <a:srgbClr val="FFFF00"/>
                </a:solidFill>
              </a:rPr>
              <a:t>Antenarrative</a:t>
            </a:r>
            <a:endParaRPr lang="en-US" sz="3600" b="1" dirty="0">
              <a:solidFill>
                <a:srgbClr val="FFFF00"/>
              </a:solidFill>
            </a:endParaRPr>
          </a:p>
        </p:txBody>
      </p:sp>
      <p:sp>
        <p:nvSpPr>
          <p:cNvPr id="4" name="Content Placeholder 3"/>
          <p:cNvSpPr>
            <a:spLocks noGrp="1"/>
          </p:cNvSpPr>
          <p:nvPr>
            <p:ph idx="1"/>
          </p:nvPr>
        </p:nvSpPr>
        <p:spPr>
          <a:xfrm>
            <a:off x="0" y="1861263"/>
            <a:ext cx="9143999" cy="4769985"/>
          </a:xfrm>
        </p:spPr>
        <p:txBody>
          <a:bodyPr>
            <a:noAutofit/>
          </a:bodyPr>
          <a:lstStyle/>
          <a:p>
            <a:pPr marL="228600" indent="-228600">
              <a:buAutoNum type="arabicPeriod"/>
            </a:pPr>
            <a:r>
              <a:rPr lang="en-US" sz="2400" b="1" dirty="0">
                <a:solidFill>
                  <a:srgbClr val="FFFF00"/>
                </a:solidFill>
              </a:rPr>
              <a:t>Before</a:t>
            </a:r>
            <a:r>
              <a:rPr lang="en-US" sz="2400" dirty="0"/>
              <a:t> </a:t>
            </a:r>
            <a:r>
              <a:rPr lang="mr-IN" sz="2400" dirty="0"/>
              <a:t>–</a:t>
            </a:r>
            <a:r>
              <a:rPr lang="en-US" sz="2400" dirty="0"/>
              <a:t> Water was commodified and </a:t>
            </a:r>
            <a:r>
              <a:rPr lang="en-US" sz="2400" dirty="0" smtClean="0"/>
              <a:t>privatized </a:t>
            </a:r>
            <a:r>
              <a:rPr lang="en-US" sz="2400" dirty="0"/>
              <a:t>the Business </a:t>
            </a:r>
            <a:r>
              <a:rPr lang="en-US" sz="2400" dirty="0" smtClean="0"/>
              <a:t>Model </a:t>
            </a:r>
            <a:r>
              <a:rPr lang="en-US" sz="2400" dirty="0"/>
              <a:t>was WATER=PUBLIC GOOD</a:t>
            </a:r>
          </a:p>
          <a:p>
            <a:pPr marL="228600" indent="-228600">
              <a:buAutoNum type="arabicPeriod"/>
            </a:pPr>
            <a:r>
              <a:rPr lang="en-US" sz="2400" b="1" dirty="0">
                <a:solidFill>
                  <a:srgbClr val="FFFF00"/>
                </a:solidFill>
              </a:rPr>
              <a:t>Beyond</a:t>
            </a:r>
            <a:r>
              <a:rPr lang="en-US" sz="2400" dirty="0">
                <a:solidFill>
                  <a:srgbClr val="FFFF00"/>
                </a:solidFill>
              </a:rPr>
              <a:t> </a:t>
            </a:r>
            <a:r>
              <a:rPr lang="mr-IN" sz="2400" dirty="0"/>
              <a:t>–</a:t>
            </a:r>
            <a:r>
              <a:rPr lang="en-US" sz="2400" dirty="0"/>
              <a:t> In EMBODIMENT pre-conscious intuited WATER=LIFE </a:t>
            </a:r>
            <a:r>
              <a:rPr lang="en-US" sz="2400" dirty="0" smtClean="0"/>
              <a:t>ITSELF in Business Model (taken for granted)</a:t>
            </a:r>
          </a:p>
          <a:p>
            <a:pPr marL="228600" indent="-228600">
              <a:buAutoNum type="arabicPeriod"/>
            </a:pPr>
            <a:r>
              <a:rPr lang="en-US" sz="2400" b="1" dirty="0" smtClean="0">
                <a:solidFill>
                  <a:srgbClr val="FFFF00"/>
                </a:solidFill>
              </a:rPr>
              <a:t>Becoming</a:t>
            </a:r>
            <a:r>
              <a:rPr lang="en-US" sz="2400" dirty="0" smtClean="0">
                <a:solidFill>
                  <a:srgbClr val="FFFF00"/>
                </a:solidFill>
              </a:rPr>
              <a:t> </a:t>
            </a:r>
            <a:r>
              <a:rPr lang="mr-IN" sz="2400" dirty="0" smtClean="0"/>
              <a:t>–</a:t>
            </a:r>
            <a:r>
              <a:rPr lang="en-US" sz="2400" dirty="0" smtClean="0"/>
              <a:t> Scarcity Business Model (Demand &gt; Supply)</a:t>
            </a:r>
            <a:endParaRPr lang="en-US" sz="2400" dirty="0"/>
          </a:p>
          <a:p>
            <a:pPr marL="228600" indent="-228600">
              <a:buAutoNum type="arabicPeriod"/>
            </a:pPr>
            <a:r>
              <a:rPr lang="en-US" sz="2400" b="1" dirty="0">
                <a:solidFill>
                  <a:srgbClr val="FFFF00"/>
                </a:solidFill>
              </a:rPr>
              <a:t>Beneath</a:t>
            </a:r>
            <a:r>
              <a:rPr lang="en-US" sz="2400" dirty="0">
                <a:solidFill>
                  <a:srgbClr val="FFFF00"/>
                </a:solidFill>
              </a:rPr>
              <a:t> </a:t>
            </a:r>
            <a:r>
              <a:rPr lang="mr-IN" sz="2400" dirty="0"/>
              <a:t>–</a:t>
            </a:r>
            <a:r>
              <a:rPr lang="en-US" sz="2400" dirty="0"/>
              <a:t> Search for conceptions, language, symbols, gestures WATER=PRE-CONCEPTION (1</a:t>
            </a:r>
            <a:r>
              <a:rPr lang="en-US" sz="2400" baseline="30000" dirty="0"/>
              <a:t>st</a:t>
            </a:r>
            <a:r>
              <a:rPr lang="en-US" sz="2400" dirty="0"/>
              <a:t> Mimesis, Ricoeur)</a:t>
            </a:r>
          </a:p>
          <a:p>
            <a:pPr marL="228600" indent="-228600">
              <a:buAutoNum type="arabicPeriod"/>
            </a:pPr>
            <a:r>
              <a:rPr lang="en-US" sz="2400" b="1" dirty="0">
                <a:solidFill>
                  <a:srgbClr val="FFFF00"/>
                </a:solidFill>
              </a:rPr>
              <a:t>Between</a:t>
            </a:r>
            <a:r>
              <a:rPr lang="en-US" sz="2400" dirty="0">
                <a:solidFill>
                  <a:srgbClr val="FFFF00"/>
                </a:solidFill>
              </a:rPr>
              <a:t> </a:t>
            </a:r>
            <a:r>
              <a:rPr lang="mr-IN" sz="2400" dirty="0"/>
              <a:t>–</a:t>
            </a:r>
            <a:r>
              <a:rPr lang="en-US" sz="2400" dirty="0"/>
              <a:t> In-between is getting and supplying WATER=INFRASTRCTURE </a:t>
            </a:r>
            <a:r>
              <a:rPr lang="en-US" sz="2400" dirty="0" smtClean="0"/>
              <a:t>SPACETIMEMATTERING of upstream vs. downstream Business Model </a:t>
            </a:r>
            <a:r>
              <a:rPr lang="en-US" sz="2400" dirty="0"/>
              <a:t>(Barad, Strand)</a:t>
            </a:r>
          </a:p>
          <a:p>
            <a:pPr marL="228600" indent="-228600">
              <a:buAutoNum type="arabicPeriod"/>
            </a:pPr>
            <a:r>
              <a:rPr lang="en-US" sz="2400" b="1" dirty="0">
                <a:solidFill>
                  <a:srgbClr val="FFFF00"/>
                </a:solidFill>
              </a:rPr>
              <a:t>Bets</a:t>
            </a:r>
            <a:r>
              <a:rPr lang="en-US" sz="2400" dirty="0">
                <a:solidFill>
                  <a:srgbClr val="FFFF00"/>
                </a:solidFill>
              </a:rPr>
              <a:t> </a:t>
            </a:r>
            <a:r>
              <a:rPr lang="mr-IN" sz="2400" dirty="0"/>
              <a:t>–</a:t>
            </a:r>
            <a:r>
              <a:rPr lang="en-US" sz="2400" dirty="0"/>
              <a:t> Multiple ‘Bets On the Future’ WATER=ENSEMBLE OF BUSINESS MODELS </a:t>
            </a:r>
            <a:r>
              <a:rPr lang="en-US" sz="2400" dirty="0" smtClean="0"/>
              <a:t>along differentiations- value chain players</a:t>
            </a:r>
            <a:endParaRPr lang="en-US" sz="2400" dirty="0"/>
          </a:p>
        </p:txBody>
      </p:sp>
      <p:sp>
        <p:nvSpPr>
          <p:cNvPr id="5" name="TextBox 4"/>
          <p:cNvSpPr txBox="1"/>
          <p:nvPr/>
        </p:nvSpPr>
        <p:spPr>
          <a:xfrm>
            <a:off x="0" y="51061"/>
            <a:ext cx="3809790" cy="1692771"/>
          </a:xfrm>
          <a:prstGeom prst="rect">
            <a:avLst/>
          </a:prstGeom>
          <a:solidFill>
            <a:schemeClr val="accent2">
              <a:lumMod val="20000"/>
              <a:lumOff val="80000"/>
            </a:schemeClr>
          </a:solidFill>
        </p:spPr>
        <p:txBody>
          <a:bodyPr wrap="square" rtlCol="0">
            <a:spAutoFit/>
          </a:bodyPr>
          <a:lstStyle/>
          <a:p>
            <a:pPr algn="ctr"/>
            <a:r>
              <a:rPr lang="en-US" sz="2800" b="1" dirty="0" smtClean="0">
                <a:solidFill>
                  <a:srgbClr val="3366FF"/>
                </a:solidFill>
              </a:rPr>
              <a:t>WATER’s BUSINESS MODEL</a:t>
            </a:r>
          </a:p>
          <a:p>
            <a:pPr algn="r"/>
            <a:r>
              <a:rPr lang="en-US" sz="2800" b="1" dirty="0" smtClean="0">
                <a:solidFill>
                  <a:srgbClr val="3366FF"/>
                </a:solidFill>
              </a:rPr>
              <a:t> </a:t>
            </a:r>
            <a:r>
              <a:rPr lang="en-US" sz="4800" b="1" dirty="0" smtClean="0">
                <a:solidFill>
                  <a:srgbClr val="3366FF"/>
                </a:solidFill>
              </a:rPr>
              <a:t>example</a:t>
            </a:r>
            <a:endParaRPr lang="en-US" sz="2800" b="1" dirty="0">
              <a:solidFill>
                <a:srgbClr val="3366FF"/>
              </a:solidFill>
            </a:endParaRPr>
          </a:p>
        </p:txBody>
      </p:sp>
      <p:pic>
        <p:nvPicPr>
          <p:cNvPr id="6" name="Picture 5"/>
          <p:cNvPicPr>
            <a:picLocks noChangeAspect="1"/>
          </p:cNvPicPr>
          <p:nvPr/>
        </p:nvPicPr>
        <p:blipFill>
          <a:blip r:embed="rId3"/>
          <a:stretch>
            <a:fillRect/>
          </a:stretch>
        </p:blipFill>
        <p:spPr>
          <a:xfrm rot="207583">
            <a:off x="248611" y="512841"/>
            <a:ext cx="960826" cy="1259841"/>
          </a:xfrm>
          <a:prstGeom prst="rect">
            <a:avLst/>
          </a:prstGeom>
        </p:spPr>
      </p:pic>
      <p:pic>
        <p:nvPicPr>
          <p:cNvPr id="8" name="Picture 7" descr="Screen Shot 2019-05-05 at 8.29.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7252" y="-72529"/>
            <a:ext cx="2101582" cy="2127086"/>
          </a:xfrm>
          <a:prstGeom prst="ellipse">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14</a:t>
            </a:fld>
            <a:endParaRPr lang="en-US"/>
          </a:p>
        </p:txBody>
      </p:sp>
    </p:spTree>
    <p:extLst>
      <p:ext uri="{BB962C8B-B14F-4D97-AF65-F5344CB8AC3E}">
        <p14:creationId xmlns:p14="http://schemas.microsoft.com/office/powerpoint/2010/main" val="639467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58221" y="0"/>
            <a:ext cx="6467611" cy="6449846"/>
          </a:xfrm>
          <a:prstGeom prst="rect">
            <a:avLst/>
          </a:prstGeom>
        </p:spPr>
      </p:pic>
      <p:sp>
        <p:nvSpPr>
          <p:cNvPr id="2" name="Rectangle 1"/>
          <p:cNvSpPr/>
          <p:nvPr/>
        </p:nvSpPr>
        <p:spPr>
          <a:xfrm>
            <a:off x="0" y="6183069"/>
            <a:ext cx="9144000" cy="646331"/>
          </a:xfrm>
          <a:prstGeom prst="rect">
            <a:avLst/>
          </a:prstGeom>
        </p:spPr>
        <p:txBody>
          <a:bodyPr wrap="square">
            <a:spAutoFit/>
          </a:bodyPr>
          <a:lstStyle/>
          <a:p>
            <a:pPr algn="ctr"/>
            <a:r>
              <a:rPr lang="en-US" dirty="0" smtClean="0"/>
              <a:t>Christian </a:t>
            </a:r>
            <a:r>
              <a:rPr lang="en-US" dirty="0"/>
              <a:t>Nielsen, Morten Lund, Marco </a:t>
            </a:r>
            <a:r>
              <a:rPr lang="en-US" dirty="0" err="1"/>
              <a:t>Montemari</a:t>
            </a:r>
            <a:r>
              <a:rPr lang="en-US" dirty="0"/>
              <a:t>, Francesco </a:t>
            </a:r>
            <a:r>
              <a:rPr lang="en-US" dirty="0" err="1"/>
              <a:t>Paolone</a:t>
            </a:r>
            <a:r>
              <a:rPr lang="en-US" dirty="0"/>
              <a:t>, Maurizio </a:t>
            </a:r>
            <a:r>
              <a:rPr lang="en-US" dirty="0" err="1"/>
              <a:t>Massaro</a:t>
            </a:r>
            <a:r>
              <a:rPr lang="en-US" dirty="0"/>
              <a:t> and John </a:t>
            </a:r>
            <a:r>
              <a:rPr lang="en-US" dirty="0" err="1" smtClean="0"/>
              <a:t>Dumay</a:t>
            </a:r>
            <a:r>
              <a:rPr lang="en-US" dirty="0" smtClean="0"/>
              <a:t> </a:t>
            </a:r>
            <a:r>
              <a:rPr lang="en-US" dirty="0"/>
              <a:t>(2019</a:t>
            </a:r>
            <a:r>
              <a:rPr lang="en-US" b="1" dirty="0"/>
              <a:t>) Business Models</a:t>
            </a:r>
            <a:endParaRPr lang="en-US" dirty="0"/>
          </a:p>
        </p:txBody>
      </p:sp>
      <p:pic>
        <p:nvPicPr>
          <p:cNvPr id="10" name="Picture 9" descr="Screen Shot 2019-05-05 at 8.29.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1588" y="1224382"/>
            <a:ext cx="3955778" cy="4003785"/>
          </a:xfrm>
          <a:prstGeom prst="ellipse">
            <a:avLst/>
          </a:prstGeom>
        </p:spPr>
      </p:pic>
      <p:pic>
        <p:nvPicPr>
          <p:cNvPr id="12" name="Picture 11"/>
          <p:cNvPicPr>
            <a:picLocks noChangeAspect="1"/>
          </p:cNvPicPr>
          <p:nvPr/>
        </p:nvPicPr>
        <p:blipFill>
          <a:blip r:embed="rId5"/>
          <a:stretch>
            <a:fillRect/>
          </a:stretch>
        </p:blipFill>
        <p:spPr>
          <a:xfrm rot="207583">
            <a:off x="47136" y="4525112"/>
            <a:ext cx="1610821" cy="1610821"/>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15</a:t>
            </a:fld>
            <a:endParaRPr lang="en-US"/>
          </a:p>
        </p:txBody>
      </p:sp>
    </p:spTree>
    <p:extLst>
      <p:ext uri="{BB962C8B-B14F-4D97-AF65-F5344CB8AC3E}">
        <p14:creationId xmlns:p14="http://schemas.microsoft.com/office/powerpoint/2010/main" val="2555958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83069"/>
            <a:ext cx="9144000" cy="646331"/>
          </a:xfrm>
          <a:prstGeom prst="rect">
            <a:avLst/>
          </a:prstGeom>
        </p:spPr>
        <p:txBody>
          <a:bodyPr wrap="square">
            <a:spAutoFit/>
          </a:bodyPr>
          <a:lstStyle/>
          <a:p>
            <a:pPr algn="ctr"/>
            <a:r>
              <a:rPr lang="en-US" dirty="0" smtClean="0"/>
              <a:t>Christian </a:t>
            </a:r>
            <a:r>
              <a:rPr lang="en-US" dirty="0"/>
              <a:t>Nielsen, Morten Lund, Marco </a:t>
            </a:r>
            <a:r>
              <a:rPr lang="en-US" dirty="0" err="1"/>
              <a:t>Montemari</a:t>
            </a:r>
            <a:r>
              <a:rPr lang="en-US" dirty="0"/>
              <a:t>, Francesco </a:t>
            </a:r>
            <a:r>
              <a:rPr lang="en-US" dirty="0" err="1"/>
              <a:t>Paolone</a:t>
            </a:r>
            <a:r>
              <a:rPr lang="en-US" dirty="0"/>
              <a:t>, Maurizio </a:t>
            </a:r>
            <a:r>
              <a:rPr lang="en-US" dirty="0" err="1"/>
              <a:t>Massaro</a:t>
            </a:r>
            <a:r>
              <a:rPr lang="en-US" dirty="0"/>
              <a:t> and John </a:t>
            </a:r>
            <a:r>
              <a:rPr lang="en-US" dirty="0" err="1" smtClean="0"/>
              <a:t>Dumay</a:t>
            </a:r>
            <a:r>
              <a:rPr lang="en-US" b="1" dirty="0" smtClean="0"/>
              <a:t> </a:t>
            </a:r>
            <a:r>
              <a:rPr lang="en-US" dirty="0"/>
              <a:t>(2019)</a:t>
            </a:r>
            <a:r>
              <a:rPr lang="en-US" b="1" dirty="0"/>
              <a:t> Business Models</a:t>
            </a:r>
            <a:endParaRPr lang="en-US" dirty="0"/>
          </a:p>
        </p:txBody>
      </p:sp>
      <p:pic>
        <p:nvPicPr>
          <p:cNvPr id="7" name="Picture 6"/>
          <p:cNvPicPr>
            <a:picLocks noChangeAspect="1"/>
          </p:cNvPicPr>
          <p:nvPr/>
        </p:nvPicPr>
        <p:blipFill>
          <a:blip r:embed="rId3"/>
          <a:stretch>
            <a:fillRect/>
          </a:stretch>
        </p:blipFill>
        <p:spPr>
          <a:xfrm rot="207583">
            <a:off x="47136" y="4525112"/>
            <a:ext cx="1610821" cy="1610821"/>
          </a:xfrm>
          <a:prstGeom prst="rect">
            <a:avLst/>
          </a:prstGeom>
        </p:spPr>
      </p:pic>
      <p:pic>
        <p:nvPicPr>
          <p:cNvPr id="8" name="Picture 7" descr="Screen Shot 2019-05-05 at 8.29.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6252" y="2054557"/>
            <a:ext cx="2101582" cy="2127086"/>
          </a:xfrm>
          <a:prstGeom prst="ellipse">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16</a:t>
            </a:fld>
            <a:endParaRPr lang="en-US"/>
          </a:p>
        </p:txBody>
      </p:sp>
      <p:pic>
        <p:nvPicPr>
          <p:cNvPr id="5" name="Picture 4" descr="fig7 edit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400" y="-174999"/>
            <a:ext cx="6477000" cy="6477000"/>
          </a:xfrm>
          <a:prstGeom prst="rect">
            <a:avLst/>
          </a:prstGeom>
        </p:spPr>
      </p:pic>
    </p:spTree>
    <p:extLst>
      <p:ext uri="{BB962C8B-B14F-4D97-AF65-F5344CB8AC3E}">
        <p14:creationId xmlns:p14="http://schemas.microsoft.com/office/powerpoint/2010/main" val="8103722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487568"/>
            <a:ext cx="9144000" cy="5370432"/>
          </a:xfrm>
          <a:prstGeom prst="rect">
            <a:avLst/>
          </a:prstGeom>
        </p:spPr>
      </p:pic>
      <p:sp>
        <p:nvSpPr>
          <p:cNvPr id="5" name="Title 4"/>
          <p:cNvSpPr>
            <a:spLocks noGrp="1"/>
          </p:cNvSpPr>
          <p:nvPr>
            <p:ph type="title"/>
          </p:nvPr>
        </p:nvSpPr>
        <p:spPr>
          <a:xfrm>
            <a:off x="0" y="122774"/>
            <a:ext cx="9144000" cy="1364793"/>
          </a:xfrm>
        </p:spPr>
        <p:txBody>
          <a:bodyPr>
            <a:noAutofit/>
          </a:bodyPr>
          <a:lstStyle/>
          <a:p>
            <a:r>
              <a:rPr lang="en-US" sz="2400" b="1" dirty="0" smtClean="0">
                <a:solidFill>
                  <a:srgbClr val="FF0000"/>
                </a:solidFill>
              </a:rPr>
              <a:t>TRUE STORYTELLING: </a:t>
            </a:r>
            <a:r>
              <a:rPr lang="en-US" sz="3200" dirty="0" smtClean="0"/>
              <a:t>2.8 Billion people are in Water Stress</a:t>
            </a:r>
            <a:r>
              <a:rPr lang="en-US" sz="3600" dirty="0" smtClean="0"/>
              <a:t/>
            </a:r>
            <a:br>
              <a:rPr lang="en-US" sz="3600" dirty="0" smtClean="0"/>
            </a:br>
            <a:r>
              <a:rPr lang="en-US" sz="2800" dirty="0" smtClean="0"/>
              <a:t>Defined as below 1000 cubic meters per person per yea</a:t>
            </a:r>
            <a:r>
              <a:rPr lang="en-US" sz="2400" dirty="0" smtClean="0"/>
              <a:t>r</a:t>
            </a:r>
            <a:endParaRPr lang="en-US" sz="2400" dirty="0"/>
          </a:p>
        </p:txBody>
      </p:sp>
    </p:spTree>
    <p:extLst>
      <p:ext uri="{BB962C8B-B14F-4D97-AF65-F5344CB8AC3E}">
        <p14:creationId xmlns:p14="http://schemas.microsoft.com/office/powerpoint/2010/main" val="1357988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FF00"/>
                </a:solidFill>
              </a:rPr>
              <a:t>Antenarrative &amp; Business Models</a:t>
            </a:r>
            <a:endParaRPr lang="en-US" b="1" dirty="0">
              <a:solidFill>
                <a:srgbClr val="FFFF00"/>
              </a:solidFill>
            </a:endParaRPr>
          </a:p>
        </p:txBody>
      </p:sp>
      <p:sp>
        <p:nvSpPr>
          <p:cNvPr id="3" name="Content Placeholder 2"/>
          <p:cNvSpPr>
            <a:spLocks noGrp="1"/>
          </p:cNvSpPr>
          <p:nvPr>
            <p:ph idx="1"/>
          </p:nvPr>
        </p:nvSpPr>
        <p:spPr/>
        <p:txBody>
          <a:bodyPr/>
          <a:lstStyle/>
          <a:p>
            <a:r>
              <a:rPr lang="en-US" dirty="0" smtClean="0"/>
              <a:t>In ‘dangerous’ Business Models, ‘True Storytelling’ is no longer at stake</a:t>
            </a:r>
          </a:p>
          <a:p>
            <a:r>
              <a:rPr lang="en-US" dirty="0" smtClean="0"/>
              <a:t>Can we investigate a ‘True Storytelling’ of the ‘</a:t>
            </a:r>
            <a:r>
              <a:rPr lang="en-US"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Virtual Water</a:t>
            </a:r>
            <a:r>
              <a:rPr lang="en-US" dirty="0" smtClean="0"/>
              <a:t>’ Footprint of Business Models?</a:t>
            </a:r>
          </a:p>
          <a:p>
            <a:r>
              <a:rPr lang="en-US" dirty="0" smtClean="0"/>
              <a:t>WHY? To develop SUSTAINABLE </a:t>
            </a:r>
            <a:r>
              <a:rPr lang="en-US" dirty="0"/>
              <a:t>‘</a:t>
            </a:r>
            <a:r>
              <a:rPr lang="en-US"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Virtual Water</a:t>
            </a:r>
            <a:r>
              <a:rPr lang="en-US" dirty="0"/>
              <a:t>’ </a:t>
            </a:r>
            <a:r>
              <a:rPr lang="en-US" dirty="0" smtClean="0"/>
              <a:t>business modeling</a:t>
            </a:r>
            <a:endParaRPr lang="en-US" dirty="0"/>
          </a:p>
        </p:txBody>
      </p:sp>
      <p:pic>
        <p:nvPicPr>
          <p:cNvPr id="4" name="Picture 3"/>
          <p:cNvPicPr>
            <a:picLocks noChangeAspect="1"/>
          </p:cNvPicPr>
          <p:nvPr/>
        </p:nvPicPr>
        <p:blipFill>
          <a:blip r:embed="rId2"/>
          <a:stretch>
            <a:fillRect/>
          </a:stretch>
        </p:blipFill>
        <p:spPr>
          <a:xfrm rot="207583">
            <a:off x="3073969" y="5200043"/>
            <a:ext cx="1610821" cy="1610821"/>
          </a:xfrm>
          <a:prstGeom prst="rect">
            <a:avLst/>
          </a:prstGeom>
        </p:spPr>
      </p:pic>
      <p:sp>
        <p:nvSpPr>
          <p:cNvPr id="5" name="Slide Number Placeholder 4"/>
          <p:cNvSpPr>
            <a:spLocks noGrp="1"/>
          </p:cNvSpPr>
          <p:nvPr>
            <p:ph type="sldNum" sz="quarter" idx="12"/>
          </p:nvPr>
        </p:nvSpPr>
        <p:spPr/>
        <p:txBody>
          <a:bodyPr/>
          <a:lstStyle/>
          <a:p>
            <a:fld id="{651FC063-5EA9-49AF-AFAF-D68C9E82B23B}" type="slidenum">
              <a:rPr lang="en-US" smtClean="0"/>
              <a:pPr/>
              <a:t>18</a:t>
            </a:fld>
            <a:endParaRPr lang="en-US"/>
          </a:p>
        </p:txBody>
      </p:sp>
    </p:spTree>
    <p:extLst>
      <p:ext uri="{BB962C8B-B14F-4D97-AF65-F5344CB8AC3E}">
        <p14:creationId xmlns:p14="http://schemas.microsoft.com/office/powerpoint/2010/main" val="306069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13655" y="355600"/>
            <a:ext cx="8362154" cy="6273800"/>
          </a:xfrm>
          <a:prstGeom prst="rect">
            <a:avLst/>
          </a:prstGeom>
        </p:spPr>
      </p:pic>
      <p:sp>
        <p:nvSpPr>
          <p:cNvPr id="4" name="Rectangle 3"/>
          <p:cNvSpPr/>
          <p:nvPr/>
        </p:nvSpPr>
        <p:spPr>
          <a:xfrm>
            <a:off x="6736067" y="3826472"/>
            <a:ext cx="2237011" cy="1261884"/>
          </a:xfrm>
          <a:prstGeom prst="rect">
            <a:avLst/>
          </a:prstGeom>
        </p:spPr>
        <p:style>
          <a:lnRef idx="3">
            <a:schemeClr val="lt1"/>
          </a:lnRef>
          <a:fillRef idx="1">
            <a:schemeClr val="accent4"/>
          </a:fillRef>
          <a:effectRef idx="1">
            <a:schemeClr val="accent4"/>
          </a:effectRef>
          <a:fontRef idx="minor">
            <a:schemeClr val="lt1"/>
          </a:fontRef>
        </p:style>
        <p:txBody>
          <a:bodyPr wrap="none" lIns="91440" tIns="45720" rIns="91440" bIns="45720">
            <a:spAutoFit/>
          </a:bodyP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Petrified </a:t>
            </a:r>
          </a:p>
          <a:p>
            <a:pPr algn="ct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Narrative</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ectangle 5"/>
          <p:cNvSpPr/>
          <p:nvPr/>
        </p:nvSpPr>
        <p:spPr>
          <a:xfrm>
            <a:off x="5494570" y="1329036"/>
            <a:ext cx="3241843"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91440" tIns="45720" rIns="91440" bIns="45720">
            <a:spAutoFit/>
          </a:bodyPr>
          <a:lstStyle/>
          <a:p>
            <a:pPr algn="ctr"/>
            <a:r>
              <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Customers</a:t>
            </a:r>
          </a:p>
          <a:p>
            <a:pPr algn="ctr"/>
            <a:r>
              <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Living Stories</a:t>
            </a:r>
            <a:endParaRPr lang="en-US"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941091" y="6091535"/>
            <a:ext cx="5794976" cy="5847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ANTENARRATIVE Processes</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a:off x="192763" y="3450685"/>
            <a:ext cx="1934945" cy="1077218"/>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VIRTUAL </a:t>
            </a:r>
          </a:p>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Water</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 name="Picture 8"/>
          <p:cNvPicPr>
            <a:picLocks noChangeAspect="1"/>
          </p:cNvPicPr>
          <p:nvPr/>
        </p:nvPicPr>
        <p:blipFill>
          <a:blip r:embed="rId4"/>
          <a:stretch>
            <a:fillRect/>
          </a:stretch>
        </p:blipFill>
        <p:spPr>
          <a:xfrm rot="207583">
            <a:off x="239899" y="1723954"/>
            <a:ext cx="1610821" cy="1610821"/>
          </a:xfrm>
          <a:prstGeom prst="rect">
            <a:avLst/>
          </a:prstGeom>
        </p:spPr>
      </p:pic>
      <p:sp>
        <p:nvSpPr>
          <p:cNvPr id="2" name="TextBox 1"/>
          <p:cNvSpPr txBox="1"/>
          <p:nvPr/>
        </p:nvSpPr>
        <p:spPr>
          <a:xfrm>
            <a:off x="2351438" y="380393"/>
            <a:ext cx="5046148" cy="707886"/>
          </a:xfrm>
          <a:prstGeom prst="rect">
            <a:avLst/>
          </a:prstGeom>
          <a:noFill/>
        </p:spPr>
        <p:txBody>
          <a:bodyPr wrap="square" rtlCol="0">
            <a:spAutoFit/>
          </a:bodyPr>
          <a:lstStyle/>
          <a:p>
            <a:r>
              <a:rPr lang="en-US" sz="4000" dirty="0" smtClean="0">
                <a:solidFill>
                  <a:schemeClr val="bg1"/>
                </a:solidFill>
              </a:rPr>
              <a:t>“                            ”</a:t>
            </a:r>
            <a:endParaRPr lang="en-US" sz="4000" dirty="0">
              <a:solidFill>
                <a:schemeClr val="bg1"/>
              </a:solidFill>
            </a:endParaRPr>
          </a:p>
        </p:txBody>
      </p:sp>
      <p:sp>
        <p:nvSpPr>
          <p:cNvPr id="5" name="Slide Number Placeholder 4"/>
          <p:cNvSpPr>
            <a:spLocks noGrp="1"/>
          </p:cNvSpPr>
          <p:nvPr>
            <p:ph type="sldNum" sz="quarter" idx="11"/>
          </p:nvPr>
        </p:nvSpPr>
        <p:spPr/>
        <p:txBody>
          <a:bodyPr/>
          <a:lstStyle/>
          <a:p>
            <a:fld id="{651FC063-5EA9-49AF-AFAF-D68C9E82B23B}" type="slidenum">
              <a:rPr lang="en-US" smtClean="0"/>
              <a:pPr/>
              <a:t>19</a:t>
            </a:fld>
            <a:endParaRPr lang="en-US"/>
          </a:p>
        </p:txBody>
      </p:sp>
    </p:spTree>
    <p:extLst>
      <p:ext uri="{BB962C8B-B14F-4D97-AF65-F5344CB8AC3E}">
        <p14:creationId xmlns:p14="http://schemas.microsoft.com/office/powerpoint/2010/main" val="1659987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39456" y="0"/>
            <a:ext cx="6000430" cy="6000430"/>
          </a:xfrm>
          <a:prstGeom prst="rect">
            <a:avLst/>
          </a:prstGeom>
        </p:spPr>
      </p:pic>
      <p:sp>
        <p:nvSpPr>
          <p:cNvPr id="2" name="Rectangle 1"/>
          <p:cNvSpPr/>
          <p:nvPr/>
        </p:nvSpPr>
        <p:spPr>
          <a:xfrm>
            <a:off x="0" y="5944841"/>
            <a:ext cx="9144000" cy="830997"/>
          </a:xfrm>
          <a:prstGeom prst="rect">
            <a:avLst/>
          </a:prstGeom>
        </p:spPr>
        <p:txBody>
          <a:bodyPr wrap="square">
            <a:spAutoFit/>
          </a:bodyPr>
          <a:lstStyle/>
          <a:p>
            <a:pPr algn="ctr"/>
            <a:r>
              <a:rPr lang="en-US" sz="2400" b="1" dirty="0"/>
              <a:t>Scabby Round Robe </a:t>
            </a:r>
            <a:r>
              <a:rPr lang="en-US" sz="2400" b="1" dirty="0" smtClean="0"/>
              <a:t> &amp; Salamander</a:t>
            </a:r>
          </a:p>
          <a:p>
            <a:pPr algn="ctr"/>
            <a:r>
              <a:rPr lang="en-US" sz="2400" b="1" dirty="0" smtClean="0"/>
              <a:t>Quantum Storytelling </a:t>
            </a:r>
            <a:r>
              <a:rPr lang="en-US" sz="2400" b="1" dirty="0"/>
              <a:t>by Don Pepion</a:t>
            </a:r>
          </a:p>
        </p:txBody>
      </p:sp>
      <p:pic>
        <p:nvPicPr>
          <p:cNvPr id="4" name="Picture 3"/>
          <p:cNvPicPr>
            <a:picLocks noChangeAspect="1"/>
          </p:cNvPicPr>
          <p:nvPr/>
        </p:nvPicPr>
        <p:blipFill>
          <a:blip r:embed="rId4"/>
          <a:stretch>
            <a:fillRect/>
          </a:stretch>
        </p:blipFill>
        <p:spPr>
          <a:xfrm>
            <a:off x="6497883" y="2170698"/>
            <a:ext cx="2412377" cy="1182653"/>
          </a:xfrm>
          <a:prstGeom prst="rect">
            <a:avLst/>
          </a:prstGeom>
        </p:spPr>
      </p:pic>
    </p:spTree>
    <p:extLst>
      <p:ext uri="{BB962C8B-B14F-4D97-AF65-F5344CB8AC3E}">
        <p14:creationId xmlns:p14="http://schemas.microsoft.com/office/powerpoint/2010/main" val="25717823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Virtual water balance per country and direction of gross virtual water flows related to trade in agricultural and industrial products over the period 1996–2005.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00" y="6002550"/>
            <a:ext cx="1991520" cy="633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 y="158740"/>
            <a:ext cx="9057843" cy="5496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1040" y="5972307"/>
            <a:ext cx="3918240"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Arjen Y. Hoekstra, and Mesfin M. Mekonnen PNAS 2012;109:9:3232-3237</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©2012 by National Academy of Sciences</a:t>
            </a:r>
          </a:p>
        </p:txBody>
      </p:sp>
    </p:spTree>
    <p:extLst>
      <p:ext uri="{BB962C8B-B14F-4D97-AF65-F5344CB8AC3E}">
        <p14:creationId xmlns:p14="http://schemas.microsoft.com/office/powerpoint/2010/main" val="6804006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5725" y="812800"/>
            <a:ext cx="6515100" cy="4383708"/>
          </a:xfrm>
          <a:prstGeom prst="rect">
            <a:avLst/>
          </a:prstGeom>
        </p:spPr>
      </p:pic>
      <p:sp>
        <p:nvSpPr>
          <p:cNvPr id="5" name="Rectangle 4"/>
          <p:cNvSpPr/>
          <p:nvPr/>
        </p:nvSpPr>
        <p:spPr>
          <a:xfrm>
            <a:off x="78851" y="5266035"/>
            <a:ext cx="6395501"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Petrified Narrative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ectangle 5"/>
          <p:cNvSpPr/>
          <p:nvPr/>
        </p:nvSpPr>
        <p:spPr>
          <a:xfrm>
            <a:off x="6591300" y="1544935"/>
            <a:ext cx="2638425" cy="3231654"/>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en-US"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Antenarrative</a:t>
            </a:r>
            <a:endPar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New ‘Bets on the Future’</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Striped Right Arrow 6"/>
          <p:cNvSpPr/>
          <p:nvPr/>
        </p:nvSpPr>
        <p:spPr>
          <a:xfrm rot="17763765">
            <a:off x="921430" y="4273735"/>
            <a:ext cx="1569927" cy="470248"/>
          </a:xfrm>
          <a:prstGeom prst="striped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Striped Right Arrow 7"/>
          <p:cNvSpPr/>
          <p:nvPr/>
        </p:nvSpPr>
        <p:spPr>
          <a:xfrm flipH="1">
            <a:off x="6305019" y="2042729"/>
            <a:ext cx="933069" cy="577047"/>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triped Right Arrow 8"/>
          <p:cNvSpPr/>
          <p:nvPr/>
        </p:nvSpPr>
        <p:spPr>
          <a:xfrm flipH="1">
            <a:off x="5743956" y="3479800"/>
            <a:ext cx="933069" cy="7386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rot="512457">
            <a:off x="6724161" y="5175122"/>
            <a:ext cx="1610821" cy="1610821"/>
          </a:xfrm>
          <a:prstGeom prst="rect">
            <a:avLst/>
          </a:prstGeom>
        </p:spPr>
      </p:pic>
      <p:sp>
        <p:nvSpPr>
          <p:cNvPr id="2" name="Rectangle 1"/>
          <p:cNvSpPr/>
          <p:nvPr/>
        </p:nvSpPr>
        <p:spPr>
          <a:xfrm>
            <a:off x="4318000" y="1377146"/>
            <a:ext cx="1987019" cy="954107"/>
          </a:xfrm>
          <a:prstGeom prst="rect">
            <a:avLst/>
          </a:prstGeom>
          <a:solidFill>
            <a:srgbClr val="3366FF"/>
          </a:solidFill>
          <a:ln>
            <a:solidFill>
              <a:srgbClr val="FFFF00"/>
            </a:solidFill>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bodyPr>
          <a:lstStyle/>
          <a:p>
            <a:pPr algn="ctr"/>
            <a:r>
              <a:rPr lang="en-US"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Blue Space</a:t>
            </a:r>
            <a:endParaRPr lang="en-US"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Slide Number Placeholder 2"/>
          <p:cNvSpPr>
            <a:spLocks noGrp="1"/>
          </p:cNvSpPr>
          <p:nvPr>
            <p:ph type="sldNum" sz="quarter" idx="12"/>
          </p:nvPr>
        </p:nvSpPr>
        <p:spPr/>
        <p:txBody>
          <a:bodyPr/>
          <a:lstStyle/>
          <a:p>
            <a:fld id="{651FC063-5EA9-49AF-AFAF-D68C9E82B23B}" type="slidenum">
              <a:rPr lang="en-US" smtClean="0"/>
              <a:pPr/>
              <a:t>21</a:t>
            </a:fld>
            <a:endParaRPr lang="en-US"/>
          </a:p>
        </p:txBody>
      </p:sp>
    </p:spTree>
    <p:extLst>
      <p:ext uri="{BB962C8B-B14F-4D97-AF65-F5344CB8AC3E}">
        <p14:creationId xmlns:p14="http://schemas.microsoft.com/office/powerpoint/2010/main" val="2227888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8" grpId="1" animBg="1"/>
      <p:bldP spid="9"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5-03 at 7.39.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68"/>
            <a:ext cx="9144000" cy="5947832"/>
          </a:xfrm>
          <a:prstGeom prst="rect">
            <a:avLst/>
          </a:prstGeom>
        </p:spPr>
      </p:pic>
      <p:sp>
        <p:nvSpPr>
          <p:cNvPr id="5" name="Title 4"/>
          <p:cNvSpPr>
            <a:spLocks noGrp="1"/>
          </p:cNvSpPr>
          <p:nvPr>
            <p:ph type="title"/>
          </p:nvPr>
        </p:nvSpPr>
        <p:spPr>
          <a:xfrm>
            <a:off x="457200" y="274320"/>
            <a:ext cx="7470648" cy="635847"/>
          </a:xfrm>
        </p:spPr>
        <p:txBody>
          <a:bodyPr>
            <a:normAutofit fontScale="90000"/>
          </a:bodyPr>
          <a:lstStyle/>
          <a:p>
            <a:r>
              <a:rPr lang="en-US" b="1" dirty="0" smtClean="0">
                <a:solidFill>
                  <a:srgbClr val="FFFF00"/>
                </a:solidFill>
              </a:rPr>
              <a:t>KPMG W</a:t>
            </a:r>
            <a:r>
              <a:rPr lang="en-US" dirty="0" smtClean="0">
                <a:solidFill>
                  <a:srgbClr val="FFFF00"/>
                </a:solidFill>
              </a:rPr>
              <a:t>ater Business Models</a:t>
            </a:r>
            <a:endParaRPr lang="en-US" b="1" dirty="0">
              <a:solidFill>
                <a:srgbClr val="FFFF00"/>
              </a:solidFill>
            </a:endParaRPr>
          </a:p>
        </p:txBody>
      </p:sp>
      <p:sp>
        <p:nvSpPr>
          <p:cNvPr id="2" name="Rectangle 1"/>
          <p:cNvSpPr/>
          <p:nvPr/>
        </p:nvSpPr>
        <p:spPr>
          <a:xfrm>
            <a:off x="4838412" y="5316835"/>
            <a:ext cx="2007180" cy="338554"/>
          </a:xfrm>
          <a:prstGeom prst="rect">
            <a:avLst/>
          </a:prstGeom>
          <a:noFill/>
        </p:spPr>
        <p:txBody>
          <a:bodyPr wrap="none" lIns="91440" tIns="45720" rIns="91440" bIns="45720">
            <a:spAutoFit/>
          </a:bodyPr>
          <a:lstStyle/>
          <a:p>
            <a:pPr algn="ctr"/>
            <a:r>
              <a:rPr lang="en-US"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 = Water Trading</a:t>
            </a:r>
            <a:endParaRPr lang="en-US" sz="1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Slide Number Placeholder 2"/>
          <p:cNvSpPr>
            <a:spLocks noGrp="1"/>
          </p:cNvSpPr>
          <p:nvPr>
            <p:ph type="sldNum" sz="quarter" idx="11"/>
          </p:nvPr>
        </p:nvSpPr>
        <p:spPr/>
        <p:txBody>
          <a:bodyPr/>
          <a:lstStyle/>
          <a:p>
            <a:fld id="{651FC063-5EA9-49AF-AFAF-D68C9E82B23B}" type="slidenum">
              <a:rPr lang="en-US" smtClean="0"/>
              <a:pPr/>
              <a:t>22</a:t>
            </a:fld>
            <a:endParaRPr lang="en-US"/>
          </a:p>
        </p:txBody>
      </p:sp>
      <p:sp>
        <p:nvSpPr>
          <p:cNvPr id="7" name="Rectangle 6"/>
          <p:cNvSpPr/>
          <p:nvPr/>
        </p:nvSpPr>
        <p:spPr>
          <a:xfrm>
            <a:off x="2286000" y="1859340"/>
            <a:ext cx="4572000" cy="369332"/>
          </a:xfrm>
          <a:prstGeom prst="rect">
            <a:avLst/>
          </a:prstGeom>
        </p:spPr>
        <p:txBody>
          <a:bodyPr>
            <a:spAutoFit/>
          </a:bodyPr>
          <a:lstStyle/>
          <a:p>
            <a:endParaRPr lang="en-US" dirty="0"/>
          </a:p>
        </p:txBody>
      </p:sp>
      <p:sp>
        <p:nvSpPr>
          <p:cNvPr id="8" name="Rectangle 7"/>
          <p:cNvSpPr/>
          <p:nvPr/>
        </p:nvSpPr>
        <p:spPr>
          <a:xfrm>
            <a:off x="2286000" y="2690336"/>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7564880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rgbClr val="FFFF00"/>
                </a:solidFill>
              </a:rPr>
              <a:t>How to Develop a New </a:t>
            </a:r>
            <a:r>
              <a:rPr lang="en-US" sz="4000" b="1" dirty="0" smtClean="0">
                <a:solidFill>
                  <a:srgbClr val="0000FF"/>
                </a:solidFill>
              </a:rPr>
              <a:t>BLUE</a:t>
            </a:r>
            <a:r>
              <a:rPr lang="en-US" sz="3600" b="1" dirty="0" smtClean="0">
                <a:solidFill>
                  <a:srgbClr val="FFFF00"/>
                </a:solidFill>
              </a:rPr>
              <a:t> Business Model-Dispositif about Water in Denmark?</a:t>
            </a:r>
            <a:endParaRPr lang="en-US" sz="3600" b="1" dirty="0">
              <a:solidFill>
                <a:srgbClr val="FFFF00"/>
              </a:solidFill>
            </a:endParaRPr>
          </a:p>
        </p:txBody>
      </p:sp>
      <p:sp>
        <p:nvSpPr>
          <p:cNvPr id="3" name="Content Placeholder 2"/>
          <p:cNvSpPr>
            <a:spLocks noGrp="1"/>
          </p:cNvSpPr>
          <p:nvPr>
            <p:ph idx="1"/>
          </p:nvPr>
        </p:nvSpPr>
        <p:spPr>
          <a:xfrm>
            <a:off x="457200" y="4868333"/>
            <a:ext cx="7467600" cy="1744663"/>
          </a:xfrm>
        </p:spPr>
        <p:txBody>
          <a:bodyPr>
            <a:normAutofit fontScale="77500" lnSpcReduction="20000"/>
          </a:bodyPr>
          <a:lstStyle/>
          <a:p>
            <a:pPr marL="0" indent="0">
              <a:buNone/>
            </a:pPr>
            <a:endParaRPr lang="en-US" dirty="0" smtClean="0"/>
          </a:p>
          <a:p>
            <a:pPr marL="0" indent="0">
              <a:buNone/>
            </a:pPr>
            <a:r>
              <a:rPr lang="en-US" dirty="0" smtClean="0"/>
              <a:t>See” </a:t>
            </a:r>
            <a:r>
              <a:rPr lang="en-US" b="1" i="1" dirty="0" smtClean="0"/>
              <a:t>REINVENT YOUR BUSINESS MODEL: How to Seize the White Space for Transformative Growth </a:t>
            </a:r>
            <a:r>
              <a:rPr lang="en-US" dirty="0" smtClean="0"/>
              <a:t> Mark W. Johnson (Boston, MA: Harvard Business Review Press).</a:t>
            </a:r>
            <a:endParaRPr lang="en-US" dirty="0"/>
          </a:p>
        </p:txBody>
      </p:sp>
      <p:pic>
        <p:nvPicPr>
          <p:cNvPr id="4" name="Picture 3"/>
          <p:cNvPicPr>
            <a:picLocks noChangeAspect="1"/>
          </p:cNvPicPr>
          <p:nvPr/>
        </p:nvPicPr>
        <p:blipFill>
          <a:blip r:embed="rId3"/>
          <a:stretch>
            <a:fillRect/>
          </a:stretch>
        </p:blipFill>
        <p:spPr>
          <a:xfrm rot="207583">
            <a:off x="7286136" y="5200042"/>
            <a:ext cx="1610821" cy="1610821"/>
          </a:xfrm>
          <a:prstGeom prst="rect">
            <a:avLst/>
          </a:prstGeom>
        </p:spPr>
      </p:pic>
      <p:sp>
        <p:nvSpPr>
          <p:cNvPr id="5" name="TextBox 4"/>
          <p:cNvSpPr txBox="1"/>
          <p:nvPr/>
        </p:nvSpPr>
        <p:spPr>
          <a:xfrm>
            <a:off x="457200" y="1735667"/>
            <a:ext cx="8686799" cy="3293210"/>
          </a:xfrm>
          <a:prstGeom prst="rect">
            <a:avLst/>
          </a:prstGeom>
          <a:noFill/>
        </p:spPr>
        <p:txBody>
          <a:bodyPr wrap="square" rtlCol="0">
            <a:spAutoFit/>
          </a:bodyPr>
          <a:lstStyle/>
          <a:p>
            <a:r>
              <a:rPr lang="en-US" dirty="0" smtClean="0"/>
              <a:t>Deconstruct </a:t>
            </a:r>
            <a:r>
              <a:rPr lang="en-US" dirty="0" err="1" smtClean="0"/>
              <a:t>UNSUSTAINABLEof</a:t>
            </a:r>
            <a:r>
              <a:rPr lang="en-US" dirty="0" smtClean="0"/>
              <a:t> PETRIFIED NARRATIVE: BUSINESS MODEL</a:t>
            </a:r>
          </a:p>
          <a:p>
            <a:endParaRPr lang="en-US" dirty="0" smtClean="0"/>
          </a:p>
          <a:p>
            <a:r>
              <a:rPr lang="en-US" dirty="0" smtClean="0"/>
              <a:t>Critical Accounting of VIRTUAL WATER</a:t>
            </a:r>
          </a:p>
          <a:p>
            <a:endParaRPr lang="en-US" dirty="0"/>
          </a:p>
          <a:p>
            <a:r>
              <a:rPr lang="en-US" dirty="0" smtClean="0"/>
              <a:t>Do STORYTELLING SELF-CORRECTING METHOD to reset CORE  Values</a:t>
            </a:r>
          </a:p>
          <a:p>
            <a:endParaRPr lang="en-US" dirty="0"/>
          </a:p>
          <a:p>
            <a:r>
              <a:rPr lang="en-US" dirty="0" smtClean="0"/>
              <a:t>EXPERIMENTS with </a:t>
            </a:r>
            <a:r>
              <a:rPr lang="en-US" sz="2800" b="1" dirty="0" smtClean="0">
                <a:solidFill>
                  <a:srgbClr val="0000FF"/>
                </a:solidFill>
              </a:rPr>
              <a:t>BLUE SPACE </a:t>
            </a:r>
            <a:r>
              <a:rPr lang="en-US" dirty="0" smtClean="0"/>
              <a:t>BUSINESS MODEL</a:t>
            </a:r>
          </a:p>
          <a:p>
            <a:endParaRPr lang="en-US" dirty="0"/>
          </a:p>
          <a:p>
            <a:endParaRPr lang="en-US" dirty="0" smtClean="0"/>
          </a:p>
          <a:p>
            <a:endParaRPr lang="en-US" dirty="0" smtClean="0"/>
          </a:p>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23</a:t>
            </a:fld>
            <a:endParaRPr lang="en-US"/>
          </a:p>
        </p:txBody>
      </p:sp>
    </p:spTree>
    <p:extLst>
      <p:ext uri="{BB962C8B-B14F-4D97-AF65-F5344CB8AC3E}">
        <p14:creationId xmlns:p14="http://schemas.microsoft.com/office/powerpoint/2010/main" val="26723708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5405" y="475108"/>
            <a:ext cx="3619265" cy="4825687"/>
          </a:xfrm>
          <a:prstGeom prst="rect">
            <a:avLst/>
          </a:prstGeom>
        </p:spPr>
      </p:pic>
      <p:sp>
        <p:nvSpPr>
          <p:cNvPr id="2" name="Title 1"/>
          <p:cNvSpPr>
            <a:spLocks noGrp="1"/>
          </p:cNvSpPr>
          <p:nvPr>
            <p:ph type="title"/>
          </p:nvPr>
        </p:nvSpPr>
        <p:spPr>
          <a:xfrm>
            <a:off x="457199" y="274319"/>
            <a:ext cx="2908301" cy="2689014"/>
          </a:xfrm>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How does Business Model Respond?</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6" name="Picture 5"/>
          <p:cNvPicPr>
            <a:picLocks noChangeAspect="1"/>
          </p:cNvPicPr>
          <p:nvPr/>
        </p:nvPicPr>
        <p:blipFill>
          <a:blip r:embed="rId4"/>
          <a:stretch>
            <a:fillRect/>
          </a:stretch>
        </p:blipFill>
        <p:spPr>
          <a:xfrm rot="207583">
            <a:off x="3078926" y="3625031"/>
            <a:ext cx="2258365" cy="2258365"/>
          </a:xfrm>
          <a:prstGeom prst="rect">
            <a:avLst/>
          </a:prstGeom>
        </p:spPr>
      </p:pic>
      <p:sp>
        <p:nvSpPr>
          <p:cNvPr id="4" name="Slide Number Placeholder 3"/>
          <p:cNvSpPr>
            <a:spLocks noGrp="1"/>
          </p:cNvSpPr>
          <p:nvPr>
            <p:ph type="sldNum" sz="quarter" idx="11"/>
          </p:nvPr>
        </p:nvSpPr>
        <p:spPr/>
        <p:txBody>
          <a:bodyPr/>
          <a:lstStyle/>
          <a:p>
            <a:fld id="{651FC063-5EA9-49AF-AFAF-D68C9E82B23B}" type="slidenum">
              <a:rPr lang="en-US" smtClean="0"/>
              <a:pPr/>
              <a:t>24</a:t>
            </a:fld>
            <a:endParaRPr lang="en-US"/>
          </a:p>
        </p:txBody>
      </p:sp>
      <p:sp>
        <p:nvSpPr>
          <p:cNvPr id="5" name="Rectangle 4"/>
          <p:cNvSpPr/>
          <p:nvPr/>
        </p:nvSpPr>
        <p:spPr>
          <a:xfrm>
            <a:off x="0" y="5949481"/>
            <a:ext cx="8915399" cy="461665"/>
          </a:xfrm>
          <a:prstGeom prst="rect">
            <a:avLst/>
          </a:prstGeom>
        </p:spPr>
        <p:txBody>
          <a:bodyPr wrap="square">
            <a:spAutoFit/>
          </a:bodyPr>
          <a:lstStyle/>
          <a:p>
            <a:r>
              <a:rPr lang="en-US" sz="2400" dirty="0">
                <a:hlinkClick r:id="rId5"/>
              </a:rPr>
              <a:t>https://nutritionfacts.org/video/are-the-bpa-free-alternatives-safe</a:t>
            </a:r>
            <a:r>
              <a:rPr lang="en-US" sz="2400" dirty="0" smtClean="0">
                <a:hlinkClick r:id="rId5"/>
              </a:rPr>
              <a:t>/</a:t>
            </a:r>
            <a:r>
              <a:rPr lang="en-US" sz="2400" dirty="0" smtClean="0"/>
              <a:t> </a:t>
            </a:r>
            <a:endParaRPr lang="en-US" sz="2400" dirty="0"/>
          </a:p>
        </p:txBody>
      </p:sp>
      <p:sp>
        <p:nvSpPr>
          <p:cNvPr id="7" name="Rectangle 6"/>
          <p:cNvSpPr/>
          <p:nvPr/>
        </p:nvSpPr>
        <p:spPr>
          <a:xfrm>
            <a:off x="2286000" y="2551837"/>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1783815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9-04-15 at 9.41.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1" y="0"/>
            <a:ext cx="8818848" cy="6739930"/>
          </a:xfrm>
          <a:prstGeom prst="rect">
            <a:avLst/>
          </a:prstGeom>
        </p:spPr>
      </p:pic>
      <p:sp>
        <p:nvSpPr>
          <p:cNvPr id="4" name="TextBox 3"/>
          <p:cNvSpPr txBox="1"/>
          <p:nvPr/>
        </p:nvSpPr>
        <p:spPr>
          <a:xfrm>
            <a:off x="685800" y="5816600"/>
            <a:ext cx="7172325" cy="923330"/>
          </a:xfrm>
          <a:prstGeom prst="rect">
            <a:avLst/>
          </a:prstGeom>
          <a:noFill/>
        </p:spPr>
        <p:txBody>
          <a:bodyPr wrap="square" rtlCol="0">
            <a:spAutoFit/>
          </a:bodyPr>
          <a:lstStyle/>
          <a:p>
            <a:pPr algn="ctr"/>
            <a:r>
              <a:rPr lang="en-US" b="1" dirty="0" smtClean="0">
                <a:solidFill>
                  <a:srgbClr val="FFFF00"/>
                </a:solidFill>
              </a:rPr>
              <a:t>QUESTION: How to pursue </a:t>
            </a:r>
            <a:r>
              <a:rPr lang="en-US" b="1" dirty="0">
                <a:solidFill>
                  <a:srgbClr val="FFFF00"/>
                </a:solidFill>
              </a:rPr>
              <a:t>a good life for oneself, as oneself, </a:t>
            </a:r>
            <a:r>
              <a:rPr lang="en-US" b="1" dirty="0" smtClean="0">
                <a:solidFill>
                  <a:srgbClr val="FFFF00"/>
                </a:solidFill>
              </a:rPr>
              <a:t>in the </a:t>
            </a:r>
            <a:r>
              <a:rPr lang="en-US" b="1" dirty="0">
                <a:solidFill>
                  <a:srgbClr val="FFFF00"/>
                </a:solidFill>
              </a:rPr>
              <a:t>context of a broader world that is structured </a:t>
            </a:r>
            <a:r>
              <a:rPr lang="en-US" b="1" dirty="0" smtClean="0">
                <a:solidFill>
                  <a:srgbClr val="FFFF00"/>
                </a:solidFill>
              </a:rPr>
              <a:t>by inequality</a:t>
            </a:r>
            <a:r>
              <a:rPr lang="en-US" b="1" dirty="0">
                <a:solidFill>
                  <a:srgbClr val="FFFF00"/>
                </a:solidFill>
              </a:rPr>
              <a:t>, exploitation and forms of </a:t>
            </a:r>
            <a:r>
              <a:rPr lang="en-US" b="1" dirty="0" smtClean="0">
                <a:solidFill>
                  <a:srgbClr val="FFFF00"/>
                </a:solidFill>
              </a:rPr>
              <a:t>effacement </a:t>
            </a:r>
            <a:r>
              <a:rPr lang="mr-IN" b="1" dirty="0" smtClean="0">
                <a:solidFill>
                  <a:srgbClr val="FFFF00"/>
                </a:solidFill>
              </a:rPr>
              <a:t>–</a:t>
            </a:r>
            <a:r>
              <a:rPr lang="en-US" b="1" dirty="0" smtClean="0">
                <a:solidFill>
                  <a:srgbClr val="FFFF00"/>
                </a:solidFill>
              </a:rPr>
              <a:t> Hannah Arendt </a:t>
            </a:r>
            <a:endParaRPr lang="en-US" b="1" dirty="0">
              <a:solidFill>
                <a:srgbClr val="FFFF00"/>
              </a:solidFill>
            </a:endParaRPr>
          </a:p>
        </p:txBody>
      </p:sp>
      <p:pic>
        <p:nvPicPr>
          <p:cNvPr id="6" name="Picture 5"/>
          <p:cNvPicPr>
            <a:picLocks noChangeAspect="1"/>
          </p:cNvPicPr>
          <p:nvPr/>
        </p:nvPicPr>
        <p:blipFill>
          <a:blip r:embed="rId4"/>
          <a:stretch>
            <a:fillRect/>
          </a:stretch>
        </p:blipFill>
        <p:spPr>
          <a:xfrm rot="207583">
            <a:off x="5296560" y="891683"/>
            <a:ext cx="2261722" cy="2261722"/>
          </a:xfrm>
          <a:prstGeom prst="rect">
            <a:avLst/>
          </a:prstGeom>
        </p:spPr>
      </p:pic>
      <p:sp>
        <p:nvSpPr>
          <p:cNvPr id="2" name="Slide Number Placeholder 1"/>
          <p:cNvSpPr>
            <a:spLocks noGrp="1"/>
          </p:cNvSpPr>
          <p:nvPr>
            <p:ph type="sldNum" sz="quarter" idx="11"/>
          </p:nvPr>
        </p:nvSpPr>
        <p:spPr/>
        <p:txBody>
          <a:bodyPr/>
          <a:lstStyle/>
          <a:p>
            <a:fld id="{651FC063-5EA9-49AF-AFAF-D68C9E82B23B}" type="slidenum">
              <a:rPr lang="en-US" smtClean="0"/>
              <a:pPr/>
              <a:t>25</a:t>
            </a:fld>
            <a:endParaRPr lang="en-US"/>
          </a:p>
        </p:txBody>
      </p:sp>
    </p:spTree>
    <p:extLst>
      <p:ext uri="{BB962C8B-B14F-4D97-AF65-F5344CB8AC3E}">
        <p14:creationId xmlns:p14="http://schemas.microsoft.com/office/powerpoint/2010/main" val="1783815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26172"/>
            <a:ext cx="2031999" cy="3785652"/>
          </a:xfrm>
          <a:prstGeom prst="rect">
            <a:avLst/>
          </a:prstGeom>
          <a:noFill/>
        </p:spPr>
        <p:txBody>
          <a:bodyPr wrap="square" rtlCol="0">
            <a:spAutoFit/>
          </a:bodyPr>
          <a:lstStyle/>
          <a:p>
            <a:pPr algn="ctr"/>
            <a:r>
              <a:rPr lang="en-US" sz="2800" b="1" dirty="0" smtClean="0">
                <a:solidFill>
                  <a:srgbClr val="3366FF"/>
                </a:solidFill>
              </a:rPr>
              <a:t>Water Scarcity Affects all 17 United Nations </a:t>
            </a:r>
            <a:r>
              <a:rPr lang="en-US" sz="2400" b="1" dirty="0" smtClean="0">
                <a:solidFill>
                  <a:srgbClr val="3366FF"/>
                </a:solidFill>
              </a:rPr>
              <a:t>Sustainable </a:t>
            </a:r>
            <a:r>
              <a:rPr lang="en-US" sz="2000" b="1" dirty="0" smtClean="0">
                <a:solidFill>
                  <a:srgbClr val="3366FF"/>
                </a:solidFill>
              </a:rPr>
              <a:t>Development </a:t>
            </a:r>
            <a:r>
              <a:rPr lang="en-US" sz="2800" b="1" dirty="0" smtClean="0">
                <a:solidFill>
                  <a:srgbClr val="3366FF"/>
                </a:solidFill>
              </a:rPr>
              <a:t>Goals</a:t>
            </a:r>
          </a:p>
          <a:p>
            <a:pPr algn="ctr"/>
            <a:endParaRPr lang="en-US" sz="2800" b="1" dirty="0">
              <a:solidFill>
                <a:srgbClr val="3366FF"/>
              </a:solidFill>
            </a:endParaRPr>
          </a:p>
        </p:txBody>
      </p:sp>
      <p:pic>
        <p:nvPicPr>
          <p:cNvPr id="5" name="Picture 4"/>
          <p:cNvPicPr>
            <a:picLocks noChangeAspect="1"/>
          </p:cNvPicPr>
          <p:nvPr/>
        </p:nvPicPr>
        <p:blipFill>
          <a:blip r:embed="rId2"/>
          <a:stretch>
            <a:fillRect/>
          </a:stretch>
        </p:blipFill>
        <p:spPr>
          <a:xfrm>
            <a:off x="2031999" y="0"/>
            <a:ext cx="6792425" cy="6858000"/>
          </a:xfrm>
          <a:prstGeom prst="rect">
            <a:avLst/>
          </a:prstGeom>
        </p:spPr>
      </p:pic>
      <p:sp>
        <p:nvSpPr>
          <p:cNvPr id="8" name="Rectangle 7"/>
          <p:cNvSpPr/>
          <p:nvPr/>
        </p:nvSpPr>
        <p:spPr>
          <a:xfrm>
            <a:off x="16062" y="6204003"/>
            <a:ext cx="4031873" cy="461665"/>
          </a:xfrm>
          <a:prstGeom prst="rect">
            <a:avLst/>
          </a:prstGeom>
        </p:spPr>
        <p:txBody>
          <a:bodyPr wrap="none">
            <a:spAutoFit/>
          </a:bodyPr>
          <a:lstStyle/>
          <a:p>
            <a:pPr algn="ctr"/>
            <a:r>
              <a:rPr lang="en-US" sz="2400" b="1" dirty="0">
                <a:solidFill>
                  <a:srgbClr val="3366FF"/>
                </a:solidFill>
                <a:hlinkClick r:id="rId3"/>
              </a:rPr>
              <a:t>https:</a:t>
            </a:r>
            <a:r>
              <a:rPr lang="en-US" sz="2400" b="1" dirty="0" smtClean="0">
                <a:solidFill>
                  <a:srgbClr val="3366FF"/>
                </a:solidFill>
                <a:hlinkClick r:id="rId3"/>
              </a:rPr>
              <a:t>//truestorytelling.org</a:t>
            </a:r>
            <a:r>
              <a:rPr lang="en-US" sz="2400" b="1" dirty="0" smtClean="0">
                <a:solidFill>
                  <a:srgbClr val="3366FF"/>
                </a:solidFill>
              </a:rPr>
              <a:t>  </a:t>
            </a:r>
            <a:endParaRPr lang="en-US" sz="2400" b="1" dirty="0">
              <a:solidFill>
                <a:srgbClr val="3366FF"/>
              </a:solidFill>
            </a:endParaRPr>
          </a:p>
        </p:txBody>
      </p:sp>
      <p:pic>
        <p:nvPicPr>
          <p:cNvPr id="9" name="Picture 8" descr="Screen Shot 2019-05-05 at 8.29.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0702" y="1126172"/>
            <a:ext cx="4564184" cy="4619574"/>
          </a:xfrm>
          <a:prstGeom prst="ellipse">
            <a:avLst/>
          </a:prstGeom>
        </p:spPr>
      </p:pic>
      <p:pic>
        <p:nvPicPr>
          <p:cNvPr id="7" name="Picture 6"/>
          <p:cNvPicPr>
            <a:picLocks noChangeAspect="1"/>
          </p:cNvPicPr>
          <p:nvPr/>
        </p:nvPicPr>
        <p:blipFill>
          <a:blip r:embed="rId5"/>
          <a:stretch>
            <a:fillRect/>
          </a:stretch>
        </p:blipFill>
        <p:spPr>
          <a:xfrm rot="207583" flipH="1">
            <a:off x="6797541" y="3453130"/>
            <a:ext cx="1225298" cy="1228816"/>
          </a:xfrm>
          <a:prstGeom prst="rect">
            <a:avLst/>
          </a:prstGeom>
        </p:spPr>
      </p:pic>
      <p:sp>
        <p:nvSpPr>
          <p:cNvPr id="2" name="Slide Number Placeholder 1"/>
          <p:cNvSpPr>
            <a:spLocks noGrp="1"/>
          </p:cNvSpPr>
          <p:nvPr>
            <p:ph type="sldNum" sz="quarter" idx="11"/>
          </p:nvPr>
        </p:nvSpPr>
        <p:spPr/>
        <p:txBody>
          <a:bodyPr/>
          <a:lstStyle/>
          <a:p>
            <a:fld id="{651FC063-5EA9-49AF-AFAF-D68C9E82B23B}" type="slidenum">
              <a:rPr lang="en-US" smtClean="0"/>
              <a:pPr/>
              <a:t>26</a:t>
            </a:fld>
            <a:endParaRPr lang="en-US"/>
          </a:p>
        </p:txBody>
      </p:sp>
    </p:spTree>
    <p:extLst>
      <p:ext uri="{BB962C8B-B14F-4D97-AF65-F5344CB8AC3E}">
        <p14:creationId xmlns:p14="http://schemas.microsoft.com/office/powerpoint/2010/main" val="1829747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60988" cy="1417638"/>
          </a:xfrm>
        </p:spPr>
        <p:txBody>
          <a:bodyPr>
            <a:normAutofit fontScale="90000"/>
          </a:bodyPr>
          <a:lstStyle/>
          <a:p>
            <a:pPr algn="ctr"/>
            <a:r>
              <a:rPr lang="en-US" b="1" dirty="0" smtClean="0">
                <a:solidFill>
                  <a:srgbClr val="3366FF"/>
                </a:solidFill>
              </a:rPr>
              <a:t>Water Business Models </a:t>
            </a:r>
            <a:r>
              <a:rPr lang="en-US" b="1" dirty="0">
                <a:solidFill>
                  <a:srgbClr val="FFFF00"/>
                </a:solidFill>
              </a:rPr>
              <a:t>&amp;</a:t>
            </a:r>
            <a:r>
              <a:rPr lang="en-US" b="1" dirty="0" smtClean="0">
                <a:solidFill>
                  <a:srgbClr val="FFFF00"/>
                </a:solidFill>
              </a:rPr>
              <a:t> Immigrant’s </a:t>
            </a:r>
            <a:r>
              <a:rPr lang="en-US" b="1" dirty="0">
                <a:solidFill>
                  <a:srgbClr val="FFFF00"/>
                </a:solidFill>
              </a:rPr>
              <a:t>Subjectification and Desubjectification </a:t>
            </a:r>
          </a:p>
        </p:txBody>
      </p:sp>
      <p:sp>
        <p:nvSpPr>
          <p:cNvPr id="4" name="Rectangle 3"/>
          <p:cNvSpPr/>
          <p:nvPr/>
        </p:nvSpPr>
        <p:spPr>
          <a:xfrm>
            <a:off x="229317" y="1628507"/>
            <a:ext cx="8431795" cy="1384995"/>
          </a:xfrm>
          <a:prstGeom prst="rect">
            <a:avLst/>
          </a:prstGeom>
          <a:solidFill>
            <a:schemeClr val="accent2">
              <a:lumMod val="40000"/>
              <a:lumOff val="60000"/>
            </a:schemeClr>
          </a:solidFill>
        </p:spPr>
        <p:txBody>
          <a:bodyPr wrap="square">
            <a:spAutoFit/>
          </a:bodyPr>
          <a:lstStyle/>
          <a:p>
            <a:r>
              <a:rPr lang="en-US" sz="2800" dirty="0">
                <a:solidFill>
                  <a:srgbClr val="FF0000"/>
                </a:solidFill>
              </a:rPr>
              <a:t>"With migration to Denmark it's our own voters, and our own families, who have paid the highest price" — </a:t>
            </a:r>
            <a:r>
              <a:rPr lang="en-US" sz="2800" dirty="0" err="1">
                <a:solidFill>
                  <a:srgbClr val="FF0000"/>
                </a:solidFill>
              </a:rPr>
              <a:t>Mattias</a:t>
            </a:r>
            <a:r>
              <a:rPr lang="en-US" sz="2800" dirty="0">
                <a:solidFill>
                  <a:srgbClr val="FF0000"/>
                </a:solidFill>
              </a:rPr>
              <a:t> </a:t>
            </a:r>
            <a:r>
              <a:rPr lang="en-US" sz="2800" dirty="0" err="1">
                <a:solidFill>
                  <a:srgbClr val="FF0000"/>
                </a:solidFill>
              </a:rPr>
              <a:t>Tesfaye</a:t>
            </a:r>
            <a:r>
              <a:rPr lang="en-US" sz="2800" dirty="0">
                <a:solidFill>
                  <a:srgbClr val="FF0000"/>
                </a:solidFill>
              </a:rPr>
              <a:t>, Social Democrat spokesman</a:t>
            </a:r>
          </a:p>
        </p:txBody>
      </p:sp>
      <p:sp>
        <p:nvSpPr>
          <p:cNvPr id="7" name="Rectangle 6"/>
          <p:cNvSpPr/>
          <p:nvPr/>
        </p:nvSpPr>
        <p:spPr>
          <a:xfrm>
            <a:off x="0" y="5934670"/>
            <a:ext cx="9144000"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800" dirty="0">
                <a:solidFill>
                  <a:srgbClr val="0000FF"/>
                </a:solidFill>
              </a:rPr>
              <a:t> </a:t>
            </a:r>
            <a:r>
              <a:rPr lang="en-US" sz="2800" dirty="0" smtClean="0">
                <a:solidFill>
                  <a:srgbClr val="0000FF"/>
                </a:solidFill>
              </a:rPr>
              <a:t>Often </a:t>
            </a:r>
            <a:r>
              <a:rPr lang="en-US" sz="2800" dirty="0">
                <a:solidFill>
                  <a:srgbClr val="0000FF"/>
                </a:solidFill>
              </a:rPr>
              <a:t>migration is both the result of and a way to adapt to climate-induced </a:t>
            </a:r>
            <a:r>
              <a:rPr lang="en-US" sz="2800" dirty="0" smtClean="0">
                <a:solidFill>
                  <a:srgbClr val="0000FF"/>
                </a:solidFill>
              </a:rPr>
              <a:t>water scarcity &amp; </a:t>
            </a:r>
            <a:r>
              <a:rPr lang="en-US" sz="2800" dirty="0">
                <a:solidFill>
                  <a:srgbClr val="0000FF"/>
                </a:solidFill>
              </a:rPr>
              <a:t>stresses</a:t>
            </a:r>
          </a:p>
        </p:txBody>
      </p:sp>
      <p:sp>
        <p:nvSpPr>
          <p:cNvPr id="3" name="Slide Number Placeholder 2"/>
          <p:cNvSpPr>
            <a:spLocks noGrp="1"/>
          </p:cNvSpPr>
          <p:nvPr>
            <p:ph type="sldNum" sz="quarter" idx="12"/>
          </p:nvPr>
        </p:nvSpPr>
        <p:spPr/>
        <p:txBody>
          <a:bodyPr/>
          <a:lstStyle/>
          <a:p>
            <a:fld id="{651FC063-5EA9-49AF-AFAF-D68C9E82B23B}" type="slidenum">
              <a:rPr lang="en-US" smtClean="0"/>
              <a:pPr/>
              <a:t>27</a:t>
            </a:fld>
            <a:endParaRPr lang="en-US"/>
          </a:p>
        </p:txBody>
      </p:sp>
    </p:spTree>
    <p:extLst>
      <p:ext uri="{BB962C8B-B14F-4D97-AF65-F5344CB8AC3E}">
        <p14:creationId xmlns:p14="http://schemas.microsoft.com/office/powerpoint/2010/main" val="2816023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9-05-06 at 6.12.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923" y="0"/>
            <a:ext cx="8311207" cy="6858000"/>
          </a:xfrm>
          <a:prstGeom prst="rect">
            <a:avLst/>
          </a:prstGeom>
        </p:spPr>
      </p:pic>
      <p:sp>
        <p:nvSpPr>
          <p:cNvPr id="2" name="Slide Number Placeholder 1"/>
          <p:cNvSpPr>
            <a:spLocks noGrp="1"/>
          </p:cNvSpPr>
          <p:nvPr>
            <p:ph type="sldNum" sz="quarter" idx="12"/>
          </p:nvPr>
        </p:nvSpPr>
        <p:spPr/>
        <p:txBody>
          <a:bodyPr/>
          <a:lstStyle/>
          <a:p>
            <a:fld id="{651FC063-5EA9-49AF-AFAF-D68C9E82B23B}" type="slidenum">
              <a:rPr lang="en-US" smtClean="0"/>
              <a:pPr/>
              <a:t>28</a:t>
            </a:fld>
            <a:endParaRPr lang="en-US"/>
          </a:p>
        </p:txBody>
      </p:sp>
    </p:spTree>
    <p:extLst>
      <p:ext uri="{BB962C8B-B14F-4D97-AF65-F5344CB8AC3E}">
        <p14:creationId xmlns:p14="http://schemas.microsoft.com/office/powerpoint/2010/main" val="20992452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endt double spiral zigzag and negation Apr 22 2019.p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9900" y="114300"/>
            <a:ext cx="7404100" cy="6629400"/>
          </a:xfrm>
          <a:prstGeom prst="rect">
            <a:avLst/>
          </a:prstGeom>
        </p:spPr>
      </p:pic>
      <p:sp>
        <p:nvSpPr>
          <p:cNvPr id="2" name="TextBox 1"/>
          <p:cNvSpPr txBox="1"/>
          <p:nvPr/>
        </p:nvSpPr>
        <p:spPr>
          <a:xfrm>
            <a:off x="128854" y="552136"/>
            <a:ext cx="1611046" cy="1323439"/>
          </a:xfrm>
          <a:prstGeom prst="rect">
            <a:avLst/>
          </a:prstGeom>
          <a:noFill/>
        </p:spPr>
        <p:txBody>
          <a:bodyPr wrap="square" rtlCol="0">
            <a:spAutoFit/>
          </a:bodyPr>
          <a:lstStyle/>
          <a:p>
            <a:r>
              <a:rPr lang="en-US" sz="8000" b="1" dirty="0" smtClean="0">
                <a:solidFill>
                  <a:srgbClr val="FFFF00"/>
                </a:solidFill>
              </a:rPr>
              <a:t>D1</a:t>
            </a:r>
            <a:endParaRPr lang="en-US" sz="7200" b="1" dirty="0">
              <a:solidFill>
                <a:srgbClr val="FFFF00"/>
              </a:solidFill>
            </a:endParaRPr>
          </a:p>
        </p:txBody>
      </p:sp>
      <p:sp>
        <p:nvSpPr>
          <p:cNvPr id="3" name="Rectangle 2"/>
          <p:cNvSpPr/>
          <p:nvPr/>
        </p:nvSpPr>
        <p:spPr>
          <a:xfrm>
            <a:off x="128854" y="1875575"/>
            <a:ext cx="4524195" cy="10772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Hannah Arendt’s</a:t>
            </a:r>
          </a:p>
          <a:p>
            <a:pPr algn="ct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DIALECTICAL SPIRAL</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Slide Number Placeholder 4"/>
          <p:cNvSpPr>
            <a:spLocks noGrp="1"/>
          </p:cNvSpPr>
          <p:nvPr>
            <p:ph type="sldNum" sz="quarter" idx="12"/>
          </p:nvPr>
        </p:nvSpPr>
        <p:spPr/>
        <p:txBody>
          <a:bodyPr/>
          <a:lstStyle/>
          <a:p>
            <a:fld id="{651FC063-5EA9-49AF-AFAF-D68C9E82B23B}" type="slidenum">
              <a:rPr lang="en-US" smtClean="0"/>
              <a:pPr/>
              <a:t>29</a:t>
            </a:fld>
            <a:endParaRPr lang="en-US"/>
          </a:p>
        </p:txBody>
      </p:sp>
    </p:spTree>
    <p:extLst>
      <p:ext uri="{BB962C8B-B14F-4D97-AF65-F5344CB8AC3E}">
        <p14:creationId xmlns:p14="http://schemas.microsoft.com/office/powerpoint/2010/main" val="323232668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97381" y="1306724"/>
            <a:ext cx="5660744" cy="3644103"/>
          </a:xfrm>
          <a:prstGeom prst="rect">
            <a:avLst/>
          </a:prstGeom>
        </p:spPr>
      </p:pic>
      <p:sp>
        <p:nvSpPr>
          <p:cNvPr id="4" name="TextBox 3"/>
          <p:cNvSpPr txBox="1"/>
          <p:nvPr/>
        </p:nvSpPr>
        <p:spPr>
          <a:xfrm>
            <a:off x="685800" y="5816600"/>
            <a:ext cx="7172325" cy="923330"/>
          </a:xfrm>
          <a:prstGeom prst="rect">
            <a:avLst/>
          </a:prstGeom>
          <a:noFill/>
        </p:spPr>
        <p:txBody>
          <a:bodyPr wrap="square" rtlCol="0">
            <a:spAutoFit/>
          </a:bodyPr>
          <a:lstStyle/>
          <a:p>
            <a:pPr algn="ctr"/>
            <a:r>
              <a:rPr lang="en-US" b="1" dirty="0" smtClean="0">
                <a:solidFill>
                  <a:srgbClr val="FFFF00"/>
                </a:solidFill>
              </a:rPr>
              <a:t>QUESTION: How to pursue </a:t>
            </a:r>
            <a:r>
              <a:rPr lang="en-US" b="1" dirty="0">
                <a:solidFill>
                  <a:srgbClr val="FFFF00"/>
                </a:solidFill>
              </a:rPr>
              <a:t>a good life for oneself, as oneself, </a:t>
            </a:r>
            <a:r>
              <a:rPr lang="en-US" b="1" dirty="0" smtClean="0">
                <a:solidFill>
                  <a:srgbClr val="FFFF00"/>
                </a:solidFill>
              </a:rPr>
              <a:t>in the </a:t>
            </a:r>
            <a:r>
              <a:rPr lang="en-US" b="1" dirty="0">
                <a:solidFill>
                  <a:srgbClr val="FFFF00"/>
                </a:solidFill>
              </a:rPr>
              <a:t>context of a broader world that is structured </a:t>
            </a:r>
            <a:r>
              <a:rPr lang="en-US" b="1" dirty="0" smtClean="0">
                <a:solidFill>
                  <a:srgbClr val="FFFF00"/>
                </a:solidFill>
              </a:rPr>
              <a:t>by inequality</a:t>
            </a:r>
            <a:r>
              <a:rPr lang="en-US" b="1" dirty="0">
                <a:solidFill>
                  <a:srgbClr val="FFFF00"/>
                </a:solidFill>
              </a:rPr>
              <a:t>, exploitation and forms of </a:t>
            </a:r>
            <a:r>
              <a:rPr lang="en-US" b="1" dirty="0" smtClean="0">
                <a:solidFill>
                  <a:srgbClr val="FFFF00"/>
                </a:solidFill>
              </a:rPr>
              <a:t>effacement </a:t>
            </a:r>
            <a:r>
              <a:rPr lang="mr-IN" b="1" dirty="0" smtClean="0">
                <a:solidFill>
                  <a:srgbClr val="FFFF00"/>
                </a:solidFill>
              </a:rPr>
              <a:t>–</a:t>
            </a:r>
            <a:r>
              <a:rPr lang="en-US" b="1" dirty="0" smtClean="0">
                <a:solidFill>
                  <a:srgbClr val="FFFF00"/>
                </a:solidFill>
              </a:rPr>
              <a:t> Hannah Arendt </a:t>
            </a:r>
            <a:endParaRPr lang="en-US" b="1" dirty="0">
              <a:solidFill>
                <a:srgbClr val="FFFF00"/>
              </a:solidFill>
            </a:endParaRPr>
          </a:p>
        </p:txBody>
      </p:sp>
      <p:pic>
        <p:nvPicPr>
          <p:cNvPr id="5" name="Picture 4"/>
          <p:cNvPicPr>
            <a:picLocks noChangeAspect="1"/>
          </p:cNvPicPr>
          <p:nvPr/>
        </p:nvPicPr>
        <p:blipFill>
          <a:blip r:embed="rId4"/>
          <a:stretch>
            <a:fillRect/>
          </a:stretch>
        </p:blipFill>
        <p:spPr>
          <a:xfrm rot="207583">
            <a:off x="47135" y="702990"/>
            <a:ext cx="1610821" cy="1610821"/>
          </a:xfrm>
          <a:prstGeom prst="rect">
            <a:avLst/>
          </a:prstGeom>
        </p:spPr>
      </p:pic>
      <p:sp>
        <p:nvSpPr>
          <p:cNvPr id="3" name="Slide Number Placeholder 2"/>
          <p:cNvSpPr>
            <a:spLocks noGrp="1"/>
          </p:cNvSpPr>
          <p:nvPr>
            <p:ph type="sldNum" sz="quarter" idx="11"/>
          </p:nvPr>
        </p:nvSpPr>
        <p:spPr/>
        <p:txBody>
          <a:bodyPr/>
          <a:lstStyle/>
          <a:p>
            <a:fld id="{651FC063-5EA9-49AF-AFAF-D68C9E82B23B}" type="slidenum">
              <a:rPr lang="en-US" smtClean="0"/>
              <a:pPr/>
              <a:t>3</a:t>
            </a:fld>
            <a:endParaRPr lang="en-US"/>
          </a:p>
        </p:txBody>
      </p:sp>
    </p:spTree>
    <p:extLst>
      <p:ext uri="{BB962C8B-B14F-4D97-AF65-F5344CB8AC3E}">
        <p14:creationId xmlns:p14="http://schemas.microsoft.com/office/powerpoint/2010/main" val="1969159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5617" y="289697"/>
            <a:ext cx="3328383" cy="6261893"/>
          </a:xfrm>
        </p:spPr>
        <p:txBody>
          <a:bodyPr>
            <a:normAutofit/>
          </a:bodyPr>
          <a:lstStyle/>
          <a:p>
            <a:r>
              <a:rPr lang="en-US" sz="3600" b="1" dirty="0" smtClean="0">
                <a:solidFill>
                  <a:srgbClr val="FFFF00"/>
                </a:solidFill>
              </a:rPr>
              <a:t>     D2 = 4 Dialogisms</a:t>
            </a:r>
            <a:br>
              <a:rPr lang="en-US" sz="3600" b="1" dirty="0" smtClean="0">
                <a:solidFill>
                  <a:srgbClr val="FFFF00"/>
                </a:solidFill>
              </a:rPr>
            </a:br>
            <a:r>
              <a:rPr lang="en-US" sz="3600" dirty="0" smtClean="0">
                <a:solidFill>
                  <a:srgbClr val="FFFF00"/>
                </a:solidFill>
              </a:rPr>
              <a:t>1. Polyphonic Dialogism</a:t>
            </a:r>
            <a:br>
              <a:rPr lang="en-US" sz="3600" dirty="0" smtClean="0">
                <a:solidFill>
                  <a:srgbClr val="FFFF00"/>
                </a:solidFill>
              </a:rPr>
            </a:br>
            <a:r>
              <a:rPr lang="en-US" sz="3600" dirty="0" smtClean="0">
                <a:solidFill>
                  <a:srgbClr val="FFFF00"/>
                </a:solidFill>
              </a:rPr>
              <a:t>2. Stylistic Dialogism</a:t>
            </a:r>
            <a:br>
              <a:rPr lang="en-US" sz="3600" dirty="0" smtClean="0">
                <a:solidFill>
                  <a:srgbClr val="FFFF00"/>
                </a:solidFill>
              </a:rPr>
            </a:br>
            <a:r>
              <a:rPr lang="en-US" sz="3600" dirty="0" smtClean="0">
                <a:solidFill>
                  <a:srgbClr val="FFFF00"/>
                </a:solidFill>
              </a:rPr>
              <a:t>3. </a:t>
            </a:r>
            <a:r>
              <a:rPr lang="en-US" sz="3600" dirty="0" err="1" smtClean="0">
                <a:solidFill>
                  <a:srgbClr val="FFFF00"/>
                </a:solidFill>
              </a:rPr>
              <a:t>Chrontopic</a:t>
            </a:r>
            <a:r>
              <a:rPr lang="en-US" sz="3600" dirty="0" smtClean="0">
                <a:solidFill>
                  <a:srgbClr val="FFFF00"/>
                </a:solidFill>
              </a:rPr>
              <a:t> Dialogism</a:t>
            </a:r>
            <a:br>
              <a:rPr lang="en-US" sz="3600" dirty="0" smtClean="0">
                <a:solidFill>
                  <a:srgbClr val="FFFF00"/>
                </a:solidFill>
              </a:rPr>
            </a:br>
            <a:r>
              <a:rPr lang="en-US" sz="3600" dirty="0" smtClean="0">
                <a:solidFill>
                  <a:srgbClr val="FFFF00"/>
                </a:solidFill>
              </a:rPr>
              <a:t>4. Architectonic Dialogisms</a:t>
            </a:r>
            <a:endParaRPr lang="en-US" sz="3600" dirty="0">
              <a:solidFill>
                <a:srgbClr val="FFFF00"/>
              </a:solidFill>
            </a:endParaRPr>
          </a:p>
        </p:txBody>
      </p:sp>
      <p:pic>
        <p:nvPicPr>
          <p:cNvPr id="4" name="Picture 3" descr="Screen Shot 2019-05-06 at 6.19.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815616" cy="6565900"/>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30</a:t>
            </a:fld>
            <a:endParaRPr lang="en-US"/>
          </a:p>
        </p:txBody>
      </p:sp>
    </p:spTree>
    <p:extLst>
      <p:ext uri="{BB962C8B-B14F-4D97-AF65-F5344CB8AC3E}">
        <p14:creationId xmlns:p14="http://schemas.microsoft.com/office/powerpoint/2010/main" val="301917890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5-06 at 6.16.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795" y="0"/>
            <a:ext cx="7085695" cy="6858000"/>
          </a:xfrm>
          <a:prstGeom prst="rect">
            <a:avLst/>
          </a:prstGeom>
        </p:spPr>
      </p:pic>
      <p:sp>
        <p:nvSpPr>
          <p:cNvPr id="2" name="Slide Number Placeholder 1"/>
          <p:cNvSpPr>
            <a:spLocks noGrp="1"/>
          </p:cNvSpPr>
          <p:nvPr>
            <p:ph type="sldNum" sz="quarter" idx="12"/>
          </p:nvPr>
        </p:nvSpPr>
        <p:spPr/>
        <p:txBody>
          <a:bodyPr/>
          <a:lstStyle/>
          <a:p>
            <a:fld id="{651FC063-5EA9-49AF-AFAF-D68C9E82B23B}" type="slidenum">
              <a:rPr lang="en-US" smtClean="0"/>
              <a:pPr/>
              <a:t>31</a:t>
            </a:fld>
            <a:endParaRPr lang="en-US"/>
          </a:p>
        </p:txBody>
      </p:sp>
    </p:spTree>
    <p:extLst>
      <p:ext uri="{BB962C8B-B14F-4D97-AF65-F5344CB8AC3E}">
        <p14:creationId xmlns:p14="http://schemas.microsoft.com/office/powerpoint/2010/main" val="363773072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94"/>
            <a:ext cx="7467600" cy="572029"/>
          </a:xfrm>
        </p:spPr>
        <p:txBody>
          <a:bodyPr>
            <a:normAutofit fontScale="90000"/>
          </a:bodyPr>
          <a:lstStyle/>
          <a:p>
            <a:pPr algn="ctr"/>
            <a:r>
              <a:rPr lang="en-US" b="1" dirty="0" smtClean="0">
                <a:solidFill>
                  <a:srgbClr val="FFFF00"/>
                </a:solidFill>
              </a:rPr>
              <a:t>D3=Defracting Past never ends </a:t>
            </a:r>
            <a:endParaRPr lang="en-US" b="1" dirty="0">
              <a:solidFill>
                <a:srgbClr val="FFFF00"/>
              </a:solidFill>
            </a:endParaRPr>
          </a:p>
        </p:txBody>
      </p:sp>
      <p:sp>
        <p:nvSpPr>
          <p:cNvPr id="3" name="Content Placeholder 2"/>
          <p:cNvSpPr>
            <a:spLocks noGrp="1"/>
          </p:cNvSpPr>
          <p:nvPr>
            <p:ph idx="1"/>
          </p:nvPr>
        </p:nvSpPr>
        <p:spPr>
          <a:xfrm>
            <a:off x="686551" y="4650654"/>
            <a:ext cx="8307266" cy="2207345"/>
          </a:xfrm>
        </p:spPr>
        <p:txBody>
          <a:bodyPr>
            <a:normAutofit fontScale="92500" lnSpcReduction="10000"/>
          </a:bodyPr>
          <a:lstStyle/>
          <a:p>
            <a:pPr marL="36576" indent="0">
              <a:buNone/>
            </a:pPr>
            <a:r>
              <a:rPr lang="en-US" dirty="0" smtClean="0"/>
              <a:t>P1= The Past that never was (Deleuze)</a:t>
            </a:r>
          </a:p>
          <a:p>
            <a:pPr marL="36576" indent="0">
              <a:buNone/>
            </a:pPr>
            <a:r>
              <a:rPr lang="en-US" dirty="0" smtClean="0"/>
              <a:t>P2= The Restoried past (Boje &amp; Rosile)</a:t>
            </a:r>
          </a:p>
          <a:p>
            <a:pPr marL="36576" indent="0">
              <a:buNone/>
            </a:pPr>
            <a:r>
              <a:rPr lang="en-US" dirty="0" smtClean="0"/>
              <a:t>P3= The Renarrated past (Weick)</a:t>
            </a:r>
          </a:p>
          <a:p>
            <a:pPr marL="36576" indent="0">
              <a:buNone/>
            </a:pPr>
            <a:r>
              <a:rPr lang="en-US" dirty="0" smtClean="0"/>
              <a:t>P4= More and More Rehistoricized Pasts</a:t>
            </a:r>
            <a:endParaRPr lang="en-US" dirty="0"/>
          </a:p>
          <a:p>
            <a:pPr marL="36576" indent="0">
              <a:buNone/>
            </a:pPr>
            <a:r>
              <a:rPr lang="en-US" sz="2000" b="1" dirty="0" smtClean="0">
                <a:solidFill>
                  <a:srgbClr val="0000FF"/>
                </a:solidFill>
              </a:rPr>
              <a:t>More on Defracting see work by Donna Haraway &amp; Karen Barad</a:t>
            </a:r>
            <a:endParaRPr lang="en-US" sz="2000" b="1" dirty="0">
              <a:solidFill>
                <a:srgbClr val="0000FF"/>
              </a:solidFill>
            </a:endParaRPr>
          </a:p>
        </p:txBody>
      </p:sp>
      <p:pic>
        <p:nvPicPr>
          <p:cNvPr id="4" name="Picture 3" descr="Screen Shot 2019-05-06 at 5.57.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7424"/>
            <a:ext cx="8993817" cy="3859440"/>
          </a:xfrm>
          <a:prstGeom prst="rect">
            <a:avLst/>
          </a:prstGeom>
        </p:spPr>
      </p:pic>
      <p:sp>
        <p:nvSpPr>
          <p:cNvPr id="5" name="Slide Number Placeholder 4"/>
          <p:cNvSpPr>
            <a:spLocks noGrp="1"/>
          </p:cNvSpPr>
          <p:nvPr>
            <p:ph type="sldNum" sz="quarter" idx="12"/>
          </p:nvPr>
        </p:nvSpPr>
        <p:spPr/>
        <p:txBody>
          <a:bodyPr/>
          <a:lstStyle/>
          <a:p>
            <a:fld id="{651FC063-5EA9-49AF-AFAF-D68C9E82B23B}" type="slidenum">
              <a:rPr lang="en-US" smtClean="0"/>
              <a:pPr/>
              <a:t>32</a:t>
            </a:fld>
            <a:endParaRPr lang="en-US"/>
          </a:p>
        </p:txBody>
      </p:sp>
    </p:spTree>
    <p:extLst>
      <p:ext uri="{BB962C8B-B14F-4D97-AF65-F5344CB8AC3E}">
        <p14:creationId xmlns:p14="http://schemas.microsoft.com/office/powerpoint/2010/main" val="72959639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5-06 at 6.26.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56" y="25400"/>
            <a:ext cx="8756850" cy="6807200"/>
          </a:xfrm>
          <a:prstGeom prst="rect">
            <a:avLst/>
          </a:prstGeom>
        </p:spPr>
      </p:pic>
      <p:sp>
        <p:nvSpPr>
          <p:cNvPr id="2" name="Slide Number Placeholder 1"/>
          <p:cNvSpPr>
            <a:spLocks noGrp="1"/>
          </p:cNvSpPr>
          <p:nvPr>
            <p:ph type="sldNum" sz="quarter" idx="12"/>
          </p:nvPr>
        </p:nvSpPr>
        <p:spPr/>
        <p:txBody>
          <a:bodyPr/>
          <a:lstStyle/>
          <a:p>
            <a:fld id="{651FC063-5EA9-49AF-AFAF-D68C9E82B23B}" type="slidenum">
              <a:rPr lang="en-US" smtClean="0"/>
              <a:pPr/>
              <a:t>33</a:t>
            </a:fld>
            <a:endParaRPr lang="en-US"/>
          </a:p>
        </p:txBody>
      </p:sp>
    </p:spTree>
    <p:extLst>
      <p:ext uri="{BB962C8B-B14F-4D97-AF65-F5344CB8AC3E}">
        <p14:creationId xmlns:p14="http://schemas.microsoft.com/office/powerpoint/2010/main" val="381489962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5599"/>
            <a:ext cx="9143999" cy="768043"/>
          </a:xfrm>
        </p:spPr>
        <p:txBody>
          <a:bodyPr>
            <a:noAutofit/>
          </a:bodyPr>
          <a:lstStyle/>
          <a:p>
            <a:pPr algn="ctr"/>
            <a:r>
              <a:rPr lang="en-US" sz="6000" b="1" dirty="0" smtClean="0">
                <a:solidFill>
                  <a:srgbClr val="FFFF00"/>
                </a:solidFill>
              </a:rPr>
              <a:t>D4=Dialectical Negations</a:t>
            </a:r>
            <a:endParaRPr lang="en-US" sz="6000" b="1" dirty="0">
              <a:solidFill>
                <a:srgbClr val="FFFF00"/>
              </a:solidFill>
            </a:endParaRPr>
          </a:p>
        </p:txBody>
      </p:sp>
      <p:pic>
        <p:nvPicPr>
          <p:cNvPr id="5" name="Picture 4" descr="Screen Shot 2019-05-06 at 5.55.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7922"/>
            <a:ext cx="8864600" cy="5415090"/>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34</a:t>
            </a:fld>
            <a:endParaRPr lang="en-US"/>
          </a:p>
        </p:txBody>
      </p:sp>
    </p:spTree>
    <p:extLst>
      <p:ext uri="{BB962C8B-B14F-4D97-AF65-F5344CB8AC3E}">
        <p14:creationId xmlns:p14="http://schemas.microsoft.com/office/powerpoint/2010/main" val="31580447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D4 </a:t>
            </a:r>
            <a:r>
              <a:rPr lang="mr-IN" dirty="0" smtClean="0">
                <a:solidFill>
                  <a:srgbClr val="FFFF00"/>
                </a:solidFill>
              </a:rPr>
              <a:t>–</a:t>
            </a:r>
            <a:r>
              <a:rPr lang="en-US" dirty="0" smtClean="0">
                <a:solidFill>
                  <a:srgbClr val="FFFF00"/>
                </a:solidFill>
              </a:rPr>
              <a:t> Negation of the Negation</a:t>
            </a:r>
            <a:endParaRPr lang="en-US" dirty="0">
              <a:solidFill>
                <a:srgbClr val="FFFF00"/>
              </a:solidFill>
            </a:endParaRPr>
          </a:p>
        </p:txBody>
      </p:sp>
      <p:pic>
        <p:nvPicPr>
          <p:cNvPr id="4" name="Picture 3"/>
          <p:cNvPicPr>
            <a:picLocks noChangeAspect="1"/>
          </p:cNvPicPr>
          <p:nvPr/>
        </p:nvPicPr>
        <p:blipFill>
          <a:blip r:embed="rId3"/>
          <a:stretch>
            <a:fillRect/>
          </a:stretch>
        </p:blipFill>
        <p:spPr>
          <a:xfrm>
            <a:off x="0" y="1214014"/>
            <a:ext cx="9144000" cy="4303059"/>
          </a:xfrm>
          <a:prstGeom prst="rect">
            <a:avLst/>
          </a:prstGeom>
        </p:spPr>
      </p:pic>
      <p:sp>
        <p:nvSpPr>
          <p:cNvPr id="3" name="TextBox 2"/>
          <p:cNvSpPr txBox="1"/>
          <p:nvPr/>
        </p:nvSpPr>
        <p:spPr>
          <a:xfrm>
            <a:off x="148167" y="5284239"/>
            <a:ext cx="8995833" cy="1569660"/>
          </a:xfrm>
          <a:prstGeom prst="rect">
            <a:avLst/>
          </a:prstGeom>
          <a:noFill/>
        </p:spPr>
        <p:txBody>
          <a:bodyPr wrap="square" rtlCol="0">
            <a:spAutoFit/>
          </a:bodyPr>
          <a:lstStyle/>
          <a:p>
            <a:r>
              <a:rPr lang="en-US" sz="3200" b="1" dirty="0" smtClean="0">
                <a:solidFill>
                  <a:srgbClr val="FFFF00"/>
                </a:solidFill>
              </a:rPr>
              <a:t>In this time of FAKE STORYTELLING, negation of negation gets us closer to TRUE STORYTELLING </a:t>
            </a:r>
            <a:r>
              <a:rPr lang="en-US" sz="2800" b="1" dirty="0" smtClean="0">
                <a:solidFill>
                  <a:srgbClr val="FFFF00"/>
                </a:solidFill>
              </a:rPr>
              <a:t>(Boje, Larsen, &amp; Bruun, 2017)</a:t>
            </a:r>
            <a:endParaRPr lang="en-US" sz="2800" b="1" dirty="0">
              <a:solidFill>
                <a:srgbClr val="FFFF00"/>
              </a:solidFill>
            </a:endParaRPr>
          </a:p>
        </p:txBody>
      </p:sp>
      <p:sp>
        <p:nvSpPr>
          <p:cNvPr id="5" name="Slide Number Placeholder 4"/>
          <p:cNvSpPr>
            <a:spLocks noGrp="1"/>
          </p:cNvSpPr>
          <p:nvPr>
            <p:ph type="sldNum" sz="quarter" idx="12"/>
          </p:nvPr>
        </p:nvSpPr>
        <p:spPr/>
        <p:txBody>
          <a:bodyPr/>
          <a:lstStyle/>
          <a:p>
            <a:fld id="{651FC063-5EA9-49AF-AFAF-D68C9E82B23B}" type="slidenum">
              <a:rPr lang="en-US" smtClean="0"/>
              <a:pPr/>
              <a:t>35</a:t>
            </a:fld>
            <a:endParaRPr lang="en-US"/>
          </a:p>
        </p:txBody>
      </p:sp>
    </p:spTree>
    <p:extLst>
      <p:ext uri="{BB962C8B-B14F-4D97-AF65-F5344CB8AC3E}">
        <p14:creationId xmlns:p14="http://schemas.microsoft.com/office/powerpoint/2010/main" val="24376204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5-06 at 6.03.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9695"/>
            <a:ext cx="9144000" cy="5994483"/>
          </a:xfrm>
          <a:prstGeom prst="rect">
            <a:avLst/>
          </a:prstGeom>
        </p:spPr>
      </p:pic>
      <p:sp>
        <p:nvSpPr>
          <p:cNvPr id="2" name="Slide Number Placeholder 1"/>
          <p:cNvSpPr>
            <a:spLocks noGrp="1"/>
          </p:cNvSpPr>
          <p:nvPr>
            <p:ph type="sldNum" sz="quarter" idx="12"/>
          </p:nvPr>
        </p:nvSpPr>
        <p:spPr/>
        <p:txBody>
          <a:bodyPr/>
          <a:lstStyle/>
          <a:p>
            <a:fld id="{651FC063-5EA9-49AF-AFAF-D68C9E82B23B}" type="slidenum">
              <a:rPr lang="en-US" smtClean="0"/>
              <a:pPr/>
              <a:t>36</a:t>
            </a:fld>
            <a:endParaRPr lang="en-US"/>
          </a:p>
        </p:txBody>
      </p:sp>
    </p:spTree>
    <p:extLst>
      <p:ext uri="{BB962C8B-B14F-4D97-AF65-F5344CB8AC3E}">
        <p14:creationId xmlns:p14="http://schemas.microsoft.com/office/powerpoint/2010/main" val="295318360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normAutofit/>
          </a:bodyPr>
          <a:lstStyle/>
          <a:p>
            <a:r>
              <a:rPr lang="en-US" b="1" dirty="0" smtClean="0">
                <a:solidFill>
                  <a:srgbClr val="FFFF00"/>
                </a:solidFill>
              </a:rPr>
              <a:t>D4 is Dialectics of Negation</a:t>
            </a:r>
            <a:endParaRPr lang="en-US" b="1" dirty="0">
              <a:solidFill>
                <a:srgbClr val="FFFF00"/>
              </a:solidFill>
            </a:endParaRPr>
          </a:p>
        </p:txBody>
      </p:sp>
      <p:sp>
        <p:nvSpPr>
          <p:cNvPr id="3" name="Content Placeholder 2"/>
          <p:cNvSpPr>
            <a:spLocks noGrp="1"/>
          </p:cNvSpPr>
          <p:nvPr>
            <p:ph idx="1"/>
          </p:nvPr>
        </p:nvSpPr>
        <p:spPr>
          <a:xfrm>
            <a:off x="0" y="1143001"/>
            <a:ext cx="8852548" cy="3255220"/>
          </a:xfrm>
        </p:spPr>
        <p:txBody>
          <a:bodyPr>
            <a:normAutofit lnSpcReduction="10000"/>
          </a:bodyPr>
          <a:lstStyle/>
          <a:p>
            <a:r>
              <a:rPr lang="en-US" dirty="0"/>
              <a:t>If we extract three liters </a:t>
            </a:r>
            <a:r>
              <a:rPr lang="en-US" dirty="0" smtClean="0"/>
              <a:t>of Feed-water </a:t>
            </a:r>
            <a:r>
              <a:rPr lang="en-US" dirty="0"/>
              <a:t>we get its negation, 1 liter of bottled </a:t>
            </a:r>
            <a:r>
              <a:rPr lang="en-US" dirty="0" smtClean="0"/>
              <a:t>water (</a:t>
            </a:r>
            <a:r>
              <a:rPr lang="en-US" b="1" dirty="0" smtClean="0">
                <a:solidFill>
                  <a:srgbClr val="0000FF"/>
                </a:solidFill>
              </a:rPr>
              <a:t>Water1</a:t>
            </a:r>
            <a:r>
              <a:rPr lang="en-US" dirty="0" smtClean="0"/>
              <a:t>). </a:t>
            </a:r>
          </a:p>
          <a:p>
            <a:r>
              <a:rPr lang="en-US" dirty="0" smtClean="0"/>
              <a:t>It </a:t>
            </a:r>
            <a:r>
              <a:rPr lang="en-US" dirty="0"/>
              <a:t>produces plastic nanoparticles, and</a:t>
            </a:r>
          </a:p>
          <a:p>
            <a:r>
              <a:rPr lang="en-US" dirty="0"/>
              <a:t>These are </a:t>
            </a:r>
            <a:r>
              <a:rPr lang="en-US" b="1" dirty="0">
                <a:solidFill>
                  <a:srgbClr val="0000FF"/>
                </a:solidFill>
              </a:rPr>
              <a:t>negating the Water Cycle (Water2</a:t>
            </a:r>
            <a:r>
              <a:rPr lang="en-US" dirty="0"/>
              <a:t>), now a multiplicity, on a higher </a:t>
            </a:r>
            <a:r>
              <a:rPr lang="en-US" dirty="0" err="1" smtClean="0"/>
              <a:t>scalbility</a:t>
            </a:r>
            <a:r>
              <a:rPr lang="en-US" dirty="0" smtClean="0"/>
              <a:t> </a:t>
            </a:r>
            <a:r>
              <a:rPr lang="en-US" dirty="0"/>
              <a:t>and planetary dissemination to all beaches of the </a:t>
            </a:r>
            <a:r>
              <a:rPr lang="en-US" dirty="0" smtClean="0"/>
              <a:t>world</a:t>
            </a:r>
            <a:r>
              <a:rPr lang="en-US" dirty="0"/>
              <a:t> </a:t>
            </a:r>
            <a:r>
              <a:rPr lang="en-US" dirty="0" smtClean="0"/>
              <a:t>(</a:t>
            </a:r>
            <a:r>
              <a:rPr lang="en-US" b="1" dirty="0" smtClean="0">
                <a:solidFill>
                  <a:srgbClr val="0000FF"/>
                </a:solidFill>
              </a:rPr>
              <a:t>Water3</a:t>
            </a:r>
            <a:r>
              <a:rPr lang="en-US" dirty="0" smtClean="0"/>
              <a:t>) </a:t>
            </a:r>
            <a:r>
              <a:rPr lang="mr-IN" dirty="0" smtClean="0"/>
              <a:t>…</a:t>
            </a:r>
            <a:r>
              <a:rPr lang="en-US" dirty="0"/>
              <a:t> </a:t>
            </a:r>
            <a:r>
              <a:rPr lang="en-US" dirty="0" smtClean="0"/>
              <a:t>UNHEALTHY </a:t>
            </a:r>
            <a:r>
              <a:rPr lang="en-US" dirty="0"/>
              <a:t>(</a:t>
            </a:r>
            <a:r>
              <a:rPr lang="en-US" b="1" dirty="0">
                <a:solidFill>
                  <a:srgbClr val="0000FF"/>
                </a:solidFill>
              </a:rPr>
              <a:t>Water3</a:t>
            </a:r>
            <a:r>
              <a:rPr lang="en-US" dirty="0"/>
              <a:t>) </a:t>
            </a:r>
          </a:p>
          <a:p>
            <a:endParaRPr lang="en-US" dirty="0"/>
          </a:p>
        </p:txBody>
      </p:sp>
      <p:pic>
        <p:nvPicPr>
          <p:cNvPr id="4" name="Picture 3"/>
          <p:cNvPicPr>
            <a:picLocks noChangeAspect="1"/>
          </p:cNvPicPr>
          <p:nvPr/>
        </p:nvPicPr>
        <p:blipFill>
          <a:blip r:embed="rId2"/>
          <a:stretch>
            <a:fillRect/>
          </a:stretch>
        </p:blipFill>
        <p:spPr>
          <a:xfrm>
            <a:off x="5576266" y="4561272"/>
            <a:ext cx="3567734" cy="2296728"/>
          </a:xfrm>
          <a:prstGeom prst="rect">
            <a:avLst/>
          </a:prstGeom>
        </p:spPr>
      </p:pic>
      <p:pic>
        <p:nvPicPr>
          <p:cNvPr id="6" name="Picture 5"/>
          <p:cNvPicPr>
            <a:picLocks noChangeAspect="1"/>
          </p:cNvPicPr>
          <p:nvPr/>
        </p:nvPicPr>
        <p:blipFill>
          <a:blip r:embed="rId3"/>
          <a:stretch>
            <a:fillRect/>
          </a:stretch>
        </p:blipFill>
        <p:spPr>
          <a:xfrm rot="207583">
            <a:off x="237636" y="4863417"/>
            <a:ext cx="1610821" cy="1610821"/>
          </a:xfrm>
          <a:prstGeom prst="rect">
            <a:avLst/>
          </a:prstGeom>
        </p:spPr>
      </p:pic>
      <p:sp>
        <p:nvSpPr>
          <p:cNvPr id="5" name="Slide Number Placeholder 4"/>
          <p:cNvSpPr>
            <a:spLocks noGrp="1"/>
          </p:cNvSpPr>
          <p:nvPr>
            <p:ph type="sldNum" sz="quarter" idx="12"/>
          </p:nvPr>
        </p:nvSpPr>
        <p:spPr/>
        <p:txBody>
          <a:bodyPr/>
          <a:lstStyle/>
          <a:p>
            <a:fld id="{651FC063-5EA9-49AF-AFAF-D68C9E82B23B}" type="slidenum">
              <a:rPr lang="en-US" smtClean="0"/>
              <a:pPr/>
              <a:t>37</a:t>
            </a:fld>
            <a:endParaRPr lang="en-US"/>
          </a:p>
        </p:txBody>
      </p:sp>
    </p:spTree>
    <p:extLst>
      <p:ext uri="{BB962C8B-B14F-4D97-AF65-F5344CB8AC3E}">
        <p14:creationId xmlns:p14="http://schemas.microsoft.com/office/powerpoint/2010/main" val="840394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0" y="47978"/>
            <a:ext cx="5700889" cy="6739211"/>
          </a:xfrm>
        </p:spPr>
        <p:txBody>
          <a:bodyPr>
            <a:normAutofit fontScale="92500" lnSpcReduction="10000"/>
          </a:bodyPr>
          <a:lstStyle/>
          <a:p>
            <a:r>
              <a:rPr lang="en-US" sz="3900" b="1" dirty="0"/>
              <a:t> Coke Life BUSINESS </a:t>
            </a:r>
            <a:r>
              <a:rPr lang="en-US" sz="3900" b="1" dirty="0" smtClean="0"/>
              <a:t>MODEL NEGATIONS</a:t>
            </a:r>
            <a:endParaRPr lang="en-US" sz="3900" b="1" dirty="0"/>
          </a:p>
          <a:p>
            <a:pPr marL="457200" indent="-457200">
              <a:buFontTx/>
              <a:buChar char="-"/>
            </a:pPr>
            <a:r>
              <a:rPr lang="en-US" sz="3200" dirty="0" smtClean="0"/>
              <a:t>Delivers </a:t>
            </a:r>
            <a:r>
              <a:rPr lang="en-US" sz="3200" dirty="0"/>
              <a:t>a modest reduction in sugar compared with regular Coke and has a tenth of the sodium </a:t>
            </a:r>
          </a:p>
          <a:p>
            <a:pPr marL="457200" indent="-457200">
              <a:buFontTx/>
              <a:buChar char="-"/>
            </a:pPr>
            <a:r>
              <a:rPr lang="en-US" sz="3200" dirty="0"/>
              <a:t> 2016</a:t>
            </a:r>
            <a:r>
              <a:rPr lang="en-US" sz="3200" dirty="0" smtClean="0"/>
              <a:t>, </a:t>
            </a:r>
            <a:r>
              <a:rPr lang="en-US" sz="3200" dirty="0"/>
              <a:t>reformulated and now contains even less sugar than regular Coke (45% less).</a:t>
            </a:r>
          </a:p>
          <a:p>
            <a:pPr marL="457200" indent="-457200">
              <a:buFontTx/>
              <a:buChar char="-"/>
            </a:pPr>
            <a:r>
              <a:rPr lang="en-US" sz="3200" dirty="0"/>
              <a:t> </a:t>
            </a:r>
            <a:r>
              <a:rPr lang="en-US" sz="3200" dirty="0" smtClean="0"/>
              <a:t>April </a:t>
            </a:r>
            <a:r>
              <a:rPr lang="en-US" sz="3200" dirty="0"/>
              <a:t>5, 2017announced due to  decrease in sales, and increase in Coca-Cola Zero Sugar sales, that Life would no longer be sold and was discontinued in June 2017</a:t>
            </a:r>
          </a:p>
        </p:txBody>
      </p:sp>
      <p:sp>
        <p:nvSpPr>
          <p:cNvPr id="4" name="Slide Number Placeholder 3"/>
          <p:cNvSpPr>
            <a:spLocks noGrp="1"/>
          </p:cNvSpPr>
          <p:nvPr>
            <p:ph type="sldNum" sz="quarter" idx="12"/>
          </p:nvPr>
        </p:nvSpPr>
        <p:spPr/>
        <p:txBody>
          <a:bodyPr/>
          <a:lstStyle/>
          <a:p>
            <a:fld id="{651FC063-5EA9-49AF-AFAF-D68C9E82B23B}" type="slidenum">
              <a:rPr lang="en-US" smtClean="0"/>
              <a:pPr/>
              <a:t>38</a:t>
            </a:fld>
            <a:endParaRPr lang="en-US"/>
          </a:p>
        </p:txBody>
      </p:sp>
      <p:pic>
        <p:nvPicPr>
          <p:cNvPr id="5" name="Picture 4"/>
          <p:cNvPicPr>
            <a:picLocks noChangeAspect="1"/>
          </p:cNvPicPr>
          <p:nvPr/>
        </p:nvPicPr>
        <p:blipFill>
          <a:blip r:embed="rId3"/>
          <a:stretch>
            <a:fillRect/>
          </a:stretch>
        </p:blipFill>
        <p:spPr>
          <a:xfrm>
            <a:off x="5933075" y="0"/>
            <a:ext cx="3210925" cy="6858000"/>
          </a:xfrm>
          <a:prstGeom prst="rect">
            <a:avLst/>
          </a:prstGeom>
        </p:spPr>
      </p:pic>
    </p:spTree>
    <p:extLst>
      <p:ext uri="{BB962C8B-B14F-4D97-AF65-F5344CB8AC3E}">
        <p14:creationId xmlns:p14="http://schemas.microsoft.com/office/powerpoint/2010/main" val="580463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33817" y="0"/>
            <a:ext cx="2623978" cy="2101273"/>
          </a:xfrm>
          <a:prstGeom prst="rect">
            <a:avLst/>
          </a:prstGeom>
        </p:spPr>
      </p:pic>
      <p:sp>
        <p:nvSpPr>
          <p:cNvPr id="9" name="TextBox 8"/>
          <p:cNvSpPr txBox="1"/>
          <p:nvPr/>
        </p:nvSpPr>
        <p:spPr>
          <a:xfrm>
            <a:off x="131426" y="2106766"/>
            <a:ext cx="3382507" cy="830997"/>
          </a:xfrm>
          <a:prstGeom prst="rect">
            <a:avLst/>
          </a:prstGeom>
          <a:noFill/>
        </p:spPr>
        <p:txBody>
          <a:bodyPr wrap="none" rtlCol="0">
            <a:spAutoFit/>
          </a:bodyPr>
          <a:lstStyle/>
          <a:p>
            <a:r>
              <a:rPr lang="en-US" sz="2400" b="1" dirty="0" smtClean="0"/>
              <a:t>COKE CLASSIC</a:t>
            </a:r>
          </a:p>
          <a:p>
            <a:r>
              <a:rPr lang="en-US" sz="2400" b="1" dirty="0" smtClean="0"/>
              <a:t> negated ‘NEW’ COKE</a:t>
            </a:r>
            <a:endParaRPr lang="en-US" sz="2400" b="1" dirty="0"/>
          </a:p>
        </p:txBody>
      </p:sp>
      <p:pic>
        <p:nvPicPr>
          <p:cNvPr id="10" name="Picture 9"/>
          <p:cNvPicPr>
            <a:picLocks noChangeAspect="1"/>
          </p:cNvPicPr>
          <p:nvPr/>
        </p:nvPicPr>
        <p:blipFill>
          <a:blip r:embed="rId4"/>
          <a:stretch>
            <a:fillRect/>
          </a:stretch>
        </p:blipFill>
        <p:spPr>
          <a:xfrm>
            <a:off x="3513933" y="3224192"/>
            <a:ext cx="4880491" cy="2550450"/>
          </a:xfrm>
          <a:prstGeom prst="rect">
            <a:avLst/>
          </a:prstGeom>
        </p:spPr>
      </p:pic>
      <p:sp>
        <p:nvSpPr>
          <p:cNvPr id="11" name="TextBox 10"/>
          <p:cNvSpPr txBox="1"/>
          <p:nvPr/>
        </p:nvSpPr>
        <p:spPr>
          <a:xfrm>
            <a:off x="716039" y="5989507"/>
            <a:ext cx="7181928" cy="646331"/>
          </a:xfrm>
          <a:prstGeom prst="rect">
            <a:avLst/>
          </a:prstGeom>
          <a:noFill/>
        </p:spPr>
        <p:txBody>
          <a:bodyPr wrap="square" rtlCol="0">
            <a:spAutoFit/>
          </a:bodyPr>
          <a:lstStyle/>
          <a:p>
            <a:r>
              <a:rPr lang="en-US" sz="3600" b="1" dirty="0" smtClean="0"/>
              <a:t>MORE Negations of Negations</a:t>
            </a:r>
            <a:endParaRPr lang="en-US" sz="3600" b="1" dirty="0"/>
          </a:p>
        </p:txBody>
      </p:sp>
      <p:pic>
        <p:nvPicPr>
          <p:cNvPr id="12" name="Picture 11"/>
          <p:cNvPicPr>
            <a:picLocks noChangeAspect="1"/>
          </p:cNvPicPr>
          <p:nvPr/>
        </p:nvPicPr>
        <p:blipFill>
          <a:blip r:embed="rId5"/>
          <a:stretch>
            <a:fillRect/>
          </a:stretch>
        </p:blipFill>
        <p:spPr>
          <a:xfrm>
            <a:off x="0" y="3914798"/>
            <a:ext cx="2795953" cy="2057400"/>
          </a:xfrm>
          <a:prstGeom prst="rect">
            <a:avLst/>
          </a:prstGeom>
        </p:spPr>
      </p:pic>
      <p:sp>
        <p:nvSpPr>
          <p:cNvPr id="2" name="Slide Number Placeholder 1"/>
          <p:cNvSpPr>
            <a:spLocks noGrp="1"/>
          </p:cNvSpPr>
          <p:nvPr>
            <p:ph type="sldNum" sz="quarter" idx="12"/>
          </p:nvPr>
        </p:nvSpPr>
        <p:spPr/>
        <p:txBody>
          <a:bodyPr/>
          <a:lstStyle/>
          <a:p>
            <a:fld id="{651FC063-5EA9-49AF-AFAF-D68C9E82B23B}" type="slidenum">
              <a:rPr lang="en-US" smtClean="0"/>
              <a:pPr/>
              <a:t>39</a:t>
            </a:fld>
            <a:endParaRPr lang="en-US"/>
          </a:p>
        </p:txBody>
      </p:sp>
      <p:pic>
        <p:nvPicPr>
          <p:cNvPr id="14" name="Picture 13"/>
          <p:cNvPicPr>
            <a:picLocks noChangeAspect="1"/>
          </p:cNvPicPr>
          <p:nvPr/>
        </p:nvPicPr>
        <p:blipFill>
          <a:blip r:embed="rId6"/>
          <a:stretch>
            <a:fillRect/>
          </a:stretch>
        </p:blipFill>
        <p:spPr>
          <a:xfrm>
            <a:off x="3487148" y="11265"/>
            <a:ext cx="5202661" cy="2926497"/>
          </a:xfrm>
          <a:prstGeom prst="rect">
            <a:avLst/>
          </a:prstGeom>
        </p:spPr>
      </p:pic>
    </p:spTree>
    <p:extLst>
      <p:ext uri="{BB962C8B-B14F-4D97-AF65-F5344CB8AC3E}">
        <p14:creationId xmlns:p14="http://schemas.microsoft.com/office/powerpoint/2010/main" val="18267554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03868" y="0"/>
            <a:ext cx="3857625" cy="6858000"/>
          </a:xfrm>
          <a:prstGeom prst="rect">
            <a:avLst/>
          </a:prstGeom>
        </p:spPr>
      </p:pic>
    </p:spTree>
    <p:extLst>
      <p:ext uri="{BB962C8B-B14F-4D97-AF65-F5344CB8AC3E}">
        <p14:creationId xmlns:p14="http://schemas.microsoft.com/office/powerpoint/2010/main" val="1885461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40</a:t>
            </a:fld>
            <a:endParaRPr lang="en-US"/>
          </a:p>
        </p:txBody>
      </p:sp>
      <p:pic>
        <p:nvPicPr>
          <p:cNvPr id="5" name="Picture 4"/>
          <p:cNvPicPr>
            <a:picLocks noChangeAspect="1"/>
          </p:cNvPicPr>
          <p:nvPr/>
        </p:nvPicPr>
        <p:blipFill>
          <a:blip r:embed="rId2"/>
          <a:stretch>
            <a:fillRect/>
          </a:stretch>
        </p:blipFill>
        <p:spPr>
          <a:xfrm>
            <a:off x="2794000" y="3162397"/>
            <a:ext cx="6350000" cy="3259667"/>
          </a:xfrm>
          <a:prstGeom prst="rect">
            <a:avLst/>
          </a:prstGeom>
        </p:spPr>
      </p:pic>
      <p:pic>
        <p:nvPicPr>
          <p:cNvPr id="6" name="Picture 5"/>
          <p:cNvPicPr>
            <a:picLocks noChangeAspect="1"/>
          </p:cNvPicPr>
          <p:nvPr/>
        </p:nvPicPr>
        <p:blipFill>
          <a:blip r:embed="rId3"/>
          <a:stretch>
            <a:fillRect/>
          </a:stretch>
        </p:blipFill>
        <p:spPr>
          <a:xfrm>
            <a:off x="-21098" y="-1059"/>
            <a:ext cx="5630196" cy="3163455"/>
          </a:xfrm>
          <a:prstGeom prst="rect">
            <a:avLst/>
          </a:prstGeom>
        </p:spPr>
      </p:pic>
    </p:spTree>
    <p:extLst>
      <p:ext uri="{BB962C8B-B14F-4D97-AF65-F5344CB8AC3E}">
        <p14:creationId xmlns:p14="http://schemas.microsoft.com/office/powerpoint/2010/main" val="374598144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5-05 at 10.59.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91320"/>
          </a:xfrm>
          <a:prstGeom prst="rect">
            <a:avLst/>
          </a:prstGeom>
        </p:spPr>
      </p:pic>
      <p:sp>
        <p:nvSpPr>
          <p:cNvPr id="9" name="TextBox 8"/>
          <p:cNvSpPr txBox="1"/>
          <p:nvPr/>
        </p:nvSpPr>
        <p:spPr>
          <a:xfrm>
            <a:off x="0" y="0"/>
            <a:ext cx="3259667" cy="369332"/>
          </a:xfrm>
          <a:prstGeom prst="rect">
            <a:avLst/>
          </a:prstGeom>
          <a:noFill/>
        </p:spPr>
        <p:txBody>
          <a:bodyPr wrap="square" rtlCol="0">
            <a:spAutoFit/>
          </a:bodyPr>
          <a:lstStyle/>
          <a:p>
            <a:r>
              <a:rPr lang="en-US" b="1" dirty="0" smtClean="0">
                <a:solidFill>
                  <a:srgbClr val="0000FF"/>
                </a:solidFill>
              </a:rPr>
              <a:t>Coke’s Business Models</a:t>
            </a:r>
            <a:endParaRPr lang="en-US" b="1" dirty="0">
              <a:solidFill>
                <a:srgbClr val="0000FF"/>
              </a:solidFill>
            </a:endParaRPr>
          </a:p>
        </p:txBody>
      </p:sp>
      <p:sp>
        <p:nvSpPr>
          <p:cNvPr id="3" name="Slide Number Placeholder 2"/>
          <p:cNvSpPr>
            <a:spLocks noGrp="1"/>
          </p:cNvSpPr>
          <p:nvPr>
            <p:ph type="sldNum" sz="quarter" idx="12"/>
          </p:nvPr>
        </p:nvSpPr>
        <p:spPr/>
        <p:txBody>
          <a:bodyPr/>
          <a:lstStyle/>
          <a:p>
            <a:fld id="{651FC063-5EA9-49AF-AFAF-D68C9E82B23B}" type="slidenum">
              <a:rPr lang="en-US" smtClean="0"/>
              <a:pPr/>
              <a:t>41</a:t>
            </a:fld>
            <a:endParaRPr lang="en-US"/>
          </a:p>
        </p:txBody>
      </p:sp>
      <p:sp>
        <p:nvSpPr>
          <p:cNvPr id="4" name="Rectangle 3"/>
          <p:cNvSpPr/>
          <p:nvPr/>
        </p:nvSpPr>
        <p:spPr>
          <a:xfrm>
            <a:off x="-29467" y="5600917"/>
            <a:ext cx="1798938" cy="1190403"/>
          </a:xfrm>
          <a:prstGeom prst="rect">
            <a:avLst/>
          </a:prstGeom>
        </p:spPr>
        <p:txBody>
          <a:bodyPr wrap="square">
            <a:spAutoFit/>
          </a:bodyPr>
          <a:lstStyle/>
          <a:p>
            <a:r>
              <a:rPr lang="en-US" dirty="0">
                <a:hlinkClick r:id="rId3"/>
              </a:rPr>
              <a:t>CLICK TO EXPLORE INTERACTIVE VALUE CHAIN </a:t>
            </a:r>
            <a:endParaRPr lang="en-US" dirty="0"/>
          </a:p>
        </p:txBody>
      </p:sp>
    </p:spTree>
    <p:extLst>
      <p:ext uri="{BB962C8B-B14F-4D97-AF65-F5344CB8AC3E}">
        <p14:creationId xmlns:p14="http://schemas.microsoft.com/office/powerpoint/2010/main" val="277131782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029"/>
            <a:ext cx="9296006" cy="657550"/>
          </a:xfrm>
        </p:spPr>
        <p:txBody>
          <a:bodyPr>
            <a:noAutofit/>
          </a:bodyPr>
          <a:lstStyle/>
          <a:p>
            <a:r>
              <a:rPr lang="en-US" sz="2400" dirty="0" smtClean="0">
                <a:hlinkClick r:id="rId2"/>
              </a:rPr>
              <a:t>How does Coke Replenish </a:t>
            </a:r>
            <a:r>
              <a:rPr lang="en-US" sz="2400" b="1" dirty="0" smtClean="0">
                <a:hlinkClick r:id="rId2"/>
              </a:rPr>
              <a:t>65.5 billion gallons of Fresh Water?</a:t>
            </a:r>
            <a:br>
              <a:rPr lang="en-US" sz="2400" b="1" dirty="0" smtClean="0">
                <a:hlinkClick r:id="rId2"/>
              </a:rPr>
            </a:br>
            <a:endParaRPr lang="en-US" sz="2400" dirty="0"/>
          </a:p>
        </p:txBody>
      </p:sp>
      <p:pic>
        <p:nvPicPr>
          <p:cNvPr id="4" name="Picture 3"/>
          <p:cNvPicPr>
            <a:picLocks noChangeAspect="1"/>
          </p:cNvPicPr>
          <p:nvPr/>
        </p:nvPicPr>
        <p:blipFill>
          <a:blip r:embed="rId3"/>
          <a:stretch>
            <a:fillRect/>
          </a:stretch>
        </p:blipFill>
        <p:spPr>
          <a:xfrm>
            <a:off x="0" y="624470"/>
            <a:ext cx="9144000" cy="5248697"/>
          </a:xfrm>
          <a:prstGeom prst="rect">
            <a:avLst/>
          </a:prstGeom>
        </p:spPr>
      </p:pic>
      <p:sp>
        <p:nvSpPr>
          <p:cNvPr id="5" name="Rectangle 4"/>
          <p:cNvSpPr/>
          <p:nvPr/>
        </p:nvSpPr>
        <p:spPr>
          <a:xfrm>
            <a:off x="0" y="5925748"/>
            <a:ext cx="9296005" cy="954107"/>
          </a:xfrm>
          <a:prstGeom prst="rect">
            <a:avLst/>
          </a:prstGeom>
        </p:spPr>
        <p:txBody>
          <a:bodyPr wrap="square">
            <a:spAutoFit/>
          </a:bodyPr>
          <a:lstStyle/>
          <a:p>
            <a:pPr algn="ctr"/>
            <a:r>
              <a:rPr lang="en-US" sz="2800" dirty="0" smtClean="0"/>
              <a:t>COCA-COLA’s STORY MAP</a:t>
            </a:r>
          </a:p>
          <a:p>
            <a:pPr algn="ctr"/>
            <a:r>
              <a:rPr lang="en-US" sz="2800" dirty="0" smtClean="0"/>
              <a:t># = projects in that location to replenish water used</a:t>
            </a:r>
            <a:endParaRPr lang="en-US" sz="2800"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42</a:t>
            </a:fld>
            <a:endParaRPr lang="en-US"/>
          </a:p>
        </p:txBody>
      </p:sp>
    </p:spTree>
    <p:extLst>
      <p:ext uri="{BB962C8B-B14F-4D97-AF65-F5344CB8AC3E}">
        <p14:creationId xmlns:p14="http://schemas.microsoft.com/office/powerpoint/2010/main" val="372444268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5-06 at 6.32.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807200"/>
          </a:xfrm>
          <a:prstGeom prst="rect">
            <a:avLst/>
          </a:prstGeom>
        </p:spPr>
      </p:pic>
      <p:sp>
        <p:nvSpPr>
          <p:cNvPr id="2" name="Slide Number Placeholder 1"/>
          <p:cNvSpPr>
            <a:spLocks noGrp="1"/>
          </p:cNvSpPr>
          <p:nvPr>
            <p:ph type="sldNum" sz="quarter" idx="11"/>
          </p:nvPr>
        </p:nvSpPr>
        <p:spPr/>
        <p:txBody>
          <a:bodyPr/>
          <a:lstStyle/>
          <a:p>
            <a:fld id="{651FC063-5EA9-49AF-AFAF-D68C9E82B23B}" type="slidenum">
              <a:rPr lang="en-US" smtClean="0"/>
              <a:pPr/>
              <a:t>43</a:t>
            </a:fld>
            <a:endParaRPr lang="en-US"/>
          </a:p>
        </p:txBody>
      </p:sp>
    </p:spTree>
    <p:extLst>
      <p:ext uri="{BB962C8B-B14F-4D97-AF65-F5344CB8AC3E}">
        <p14:creationId xmlns:p14="http://schemas.microsoft.com/office/powerpoint/2010/main" val="11416873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166842"/>
            <a:ext cx="4572000" cy="369332"/>
          </a:xfrm>
          <a:prstGeom prst="rect">
            <a:avLst/>
          </a:prstGeom>
        </p:spPr>
        <p:txBody>
          <a:bodyPr>
            <a:spAutoFit/>
          </a:bodyPr>
          <a:lstStyle/>
          <a:p>
            <a:endParaRPr lang="en-US" dirty="0"/>
          </a:p>
        </p:txBody>
      </p:sp>
      <p:pic>
        <p:nvPicPr>
          <p:cNvPr id="2" name="Picture 1" descr="Screen Shot 2019-05-07 at 10.56.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11"/>
          </p:nvPr>
        </p:nvSpPr>
        <p:spPr/>
        <p:txBody>
          <a:bodyPr/>
          <a:lstStyle/>
          <a:p>
            <a:fld id="{651FC063-5EA9-49AF-AFAF-D68C9E82B23B}" type="slidenum">
              <a:rPr lang="en-US" smtClean="0"/>
              <a:pPr/>
              <a:t>44</a:t>
            </a:fld>
            <a:endParaRPr lang="en-US"/>
          </a:p>
        </p:txBody>
      </p:sp>
    </p:spTree>
    <p:extLst>
      <p:ext uri="{BB962C8B-B14F-4D97-AF65-F5344CB8AC3E}">
        <p14:creationId xmlns:p14="http://schemas.microsoft.com/office/powerpoint/2010/main" val="266546356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3534" y="0"/>
            <a:ext cx="7470648" cy="1143000"/>
          </a:xfrm>
        </p:spPr>
        <p:txBody>
          <a:bodyPr>
            <a:normAutofit fontScale="90000"/>
          </a:bodyPr>
          <a:lstStyle/>
          <a:p>
            <a:pPr algn="ctr"/>
            <a:r>
              <a:rPr lang="en-US" b="1" dirty="0" smtClean="0">
                <a:solidFill>
                  <a:srgbClr val="FFFF00"/>
                </a:solidFill>
              </a:rPr>
              <a:t>Anti-Narrative is not Antenarrative</a:t>
            </a:r>
            <a:br>
              <a:rPr lang="en-US" b="1" dirty="0" smtClean="0">
                <a:solidFill>
                  <a:srgbClr val="FFFF00"/>
                </a:solidFill>
              </a:rPr>
            </a:br>
            <a:r>
              <a:rPr lang="en-US" b="1" dirty="0" smtClean="0">
                <a:solidFill>
                  <a:srgbClr val="FFFF00"/>
                </a:solidFill>
              </a:rPr>
              <a:t>Anti-Story is not Living Story</a:t>
            </a:r>
            <a:endParaRPr lang="en-US" b="1" dirty="0">
              <a:solidFill>
                <a:srgbClr val="FFFF00"/>
              </a:solidFill>
            </a:endParaRPr>
          </a:p>
        </p:txBody>
      </p:sp>
      <p:pic>
        <p:nvPicPr>
          <p:cNvPr id="2" name="Picture 1" descr="Screen Shot 2019-05-06 at 6.36.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099" y="1143000"/>
            <a:ext cx="7241083" cy="5520940"/>
          </a:xfrm>
          <a:prstGeom prst="rect">
            <a:avLst/>
          </a:prstGeom>
        </p:spPr>
      </p:pic>
      <p:sp>
        <p:nvSpPr>
          <p:cNvPr id="3" name="Slide Number Placeholder 2"/>
          <p:cNvSpPr>
            <a:spLocks noGrp="1"/>
          </p:cNvSpPr>
          <p:nvPr>
            <p:ph type="sldNum" sz="quarter" idx="11"/>
          </p:nvPr>
        </p:nvSpPr>
        <p:spPr/>
        <p:txBody>
          <a:bodyPr/>
          <a:lstStyle/>
          <a:p>
            <a:fld id="{651FC063-5EA9-49AF-AFAF-D68C9E82B23B}" type="slidenum">
              <a:rPr lang="en-US" smtClean="0"/>
              <a:pPr/>
              <a:t>45</a:t>
            </a:fld>
            <a:endParaRPr lang="en-US"/>
          </a:p>
        </p:txBody>
      </p:sp>
    </p:spTree>
    <p:extLst>
      <p:ext uri="{BB962C8B-B14F-4D97-AF65-F5344CB8AC3E}">
        <p14:creationId xmlns:p14="http://schemas.microsoft.com/office/powerpoint/2010/main" val="382253831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75167" y="444500"/>
            <a:ext cx="8614833" cy="6138333"/>
          </a:xfrm>
        </p:spPr>
        <p:txBody>
          <a:bodyPr>
            <a:normAutofit fontScale="85000" lnSpcReduction="20000"/>
          </a:bodyPr>
          <a:lstStyle/>
          <a:p>
            <a:pPr marL="36576" indent="0">
              <a:buNone/>
            </a:pPr>
            <a:r>
              <a:rPr lang="en-US" sz="3600" dirty="0"/>
              <a:t>“</a:t>
            </a:r>
            <a:r>
              <a:rPr lang="en-US" sz="4800" dirty="0"/>
              <a:t>Antenarrative is not the same as ‘anti’-narrative. In anti-narrative, the person cannot narrate plot or closure, but is in the present moment.” “Anti-narrative and antenarrative do share this in common: both are beyond the closure required of narrative theory</a:t>
            </a:r>
            <a:r>
              <a:rPr lang="en-US" sz="3600" dirty="0"/>
              <a:t>” </a:t>
            </a:r>
            <a:r>
              <a:rPr lang="en-US" dirty="0"/>
              <a:t>(Boje, 2001: 3)</a:t>
            </a:r>
            <a:r>
              <a:rPr lang="en-US" dirty="0" smtClean="0"/>
              <a:t>.</a:t>
            </a:r>
          </a:p>
          <a:p>
            <a:pPr marL="36576" indent="0">
              <a:buNone/>
            </a:pPr>
            <a:r>
              <a:rPr lang="en-US" b="1" dirty="0" smtClean="0">
                <a:solidFill>
                  <a:schemeClr val="accent2">
                    <a:lumMod val="60000"/>
                    <a:lumOff val="40000"/>
                  </a:schemeClr>
                </a:solidFill>
              </a:rPr>
              <a:t>Indeed Antenarrative is precisely what Judith Butler (2005) is doing in ‘Giving a [Moral] Account beyond limits of Narrative’ and Bakhtin (1993: 3) is doing in ‘Moral Answerability’ beyond bystander answerability</a:t>
            </a:r>
            <a:endParaRPr lang="en-US" b="1" dirty="0">
              <a:solidFill>
                <a:schemeClr val="accent2">
                  <a:lumMod val="60000"/>
                  <a:lumOff val="40000"/>
                </a:schemeClr>
              </a:solidFill>
            </a:endParaRPr>
          </a:p>
          <a:p>
            <a:pPr marL="36576" indent="0">
              <a:buNone/>
            </a:pPr>
            <a:endParaRPr lang="en-US" dirty="0"/>
          </a:p>
        </p:txBody>
      </p:sp>
      <p:sp>
        <p:nvSpPr>
          <p:cNvPr id="2" name="Slide Number Placeholder 1"/>
          <p:cNvSpPr>
            <a:spLocks noGrp="1"/>
          </p:cNvSpPr>
          <p:nvPr>
            <p:ph type="sldNum" sz="quarter" idx="12"/>
          </p:nvPr>
        </p:nvSpPr>
        <p:spPr/>
        <p:txBody>
          <a:bodyPr/>
          <a:lstStyle/>
          <a:p>
            <a:fld id="{651FC063-5EA9-49AF-AFAF-D68C9E82B23B}" type="slidenum">
              <a:rPr lang="en-US" smtClean="0"/>
              <a:pPr/>
              <a:t>46</a:t>
            </a:fld>
            <a:endParaRPr lang="en-US"/>
          </a:p>
        </p:txBody>
      </p:sp>
    </p:spTree>
    <p:extLst>
      <p:ext uri="{BB962C8B-B14F-4D97-AF65-F5344CB8AC3E}">
        <p14:creationId xmlns:p14="http://schemas.microsoft.com/office/powerpoint/2010/main" val="320612657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5-07 at 11.02.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11"/>
          </p:nvPr>
        </p:nvSpPr>
        <p:spPr/>
        <p:txBody>
          <a:bodyPr/>
          <a:lstStyle/>
          <a:p>
            <a:fld id="{651FC063-5EA9-49AF-AFAF-D68C9E82B23B}" type="slidenum">
              <a:rPr lang="en-US" smtClean="0"/>
              <a:pPr/>
              <a:t>47</a:t>
            </a:fld>
            <a:endParaRPr lang="en-US"/>
          </a:p>
        </p:txBody>
      </p:sp>
    </p:spTree>
    <p:extLst>
      <p:ext uri="{BB962C8B-B14F-4D97-AF65-F5344CB8AC3E}">
        <p14:creationId xmlns:p14="http://schemas.microsoft.com/office/powerpoint/2010/main" val="362935780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51FC063-5EA9-49AF-AFAF-D68C9E82B23B}" type="slidenum">
              <a:rPr lang="en-US" smtClean="0"/>
              <a:pPr/>
              <a:t>48</a:t>
            </a:fld>
            <a:endParaRPr lang="en-US"/>
          </a:p>
        </p:txBody>
      </p:sp>
      <p:pic>
        <p:nvPicPr>
          <p:cNvPr id="4" name="Picture 3" descr="Screen Shot 2019-05-07 at 11.02.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378857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5-05 at 11.18.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12105"/>
          </a:xfrm>
          <a:prstGeom prst="rect">
            <a:avLst/>
          </a:prstGeom>
        </p:spPr>
      </p:pic>
      <p:sp>
        <p:nvSpPr>
          <p:cNvPr id="3" name="Slide Number Placeholder 2"/>
          <p:cNvSpPr>
            <a:spLocks noGrp="1"/>
          </p:cNvSpPr>
          <p:nvPr>
            <p:ph type="sldNum" sz="quarter" idx="11"/>
          </p:nvPr>
        </p:nvSpPr>
        <p:spPr/>
        <p:txBody>
          <a:bodyPr/>
          <a:lstStyle/>
          <a:p>
            <a:fld id="{651FC063-5EA9-49AF-AFAF-D68C9E82B23B}" type="slidenum">
              <a:rPr lang="en-US" smtClean="0"/>
              <a:pPr/>
              <a:t>49</a:t>
            </a:fld>
            <a:endParaRPr lang="en-US"/>
          </a:p>
        </p:txBody>
      </p:sp>
    </p:spTree>
    <p:extLst>
      <p:ext uri="{BB962C8B-B14F-4D97-AF65-F5344CB8AC3E}">
        <p14:creationId xmlns:p14="http://schemas.microsoft.com/office/powerpoint/2010/main" val="39692707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033" y="1714500"/>
            <a:ext cx="9144000" cy="5143500"/>
          </a:xfrm>
          <a:prstGeom prst="rect">
            <a:avLst/>
          </a:prstGeom>
        </p:spPr>
      </p:pic>
      <p:pic>
        <p:nvPicPr>
          <p:cNvPr id="4" name="Picture 3"/>
          <p:cNvPicPr>
            <a:picLocks noChangeAspect="1"/>
          </p:cNvPicPr>
          <p:nvPr/>
        </p:nvPicPr>
        <p:blipFill>
          <a:blip r:embed="rId4"/>
          <a:stretch>
            <a:fillRect/>
          </a:stretch>
        </p:blipFill>
        <p:spPr>
          <a:xfrm>
            <a:off x="0" y="804861"/>
            <a:ext cx="9144000" cy="4306293"/>
          </a:xfrm>
          <a:prstGeom prst="rect">
            <a:avLst/>
          </a:prstGeom>
        </p:spPr>
      </p:pic>
      <p:sp>
        <p:nvSpPr>
          <p:cNvPr id="5" name="Title 4"/>
          <p:cNvSpPr>
            <a:spLocks noGrp="1"/>
          </p:cNvSpPr>
          <p:nvPr>
            <p:ph type="title"/>
          </p:nvPr>
        </p:nvSpPr>
        <p:spPr>
          <a:xfrm>
            <a:off x="457200" y="9526"/>
            <a:ext cx="7467600" cy="530223"/>
          </a:xfrm>
        </p:spPr>
        <p:txBody>
          <a:bodyPr>
            <a:normAutofit fontScale="90000"/>
          </a:bodyPr>
          <a:lstStyle/>
          <a:p>
            <a:pPr algn="ctr"/>
            <a:r>
              <a:rPr lang="en-US" sz="5400" b="1" dirty="0" smtClean="0">
                <a:solidFill>
                  <a:srgbClr val="FFFF00"/>
                </a:solidFill>
              </a:rPr>
              <a:t>What is VIRTUAL WATER?</a:t>
            </a:r>
            <a:endParaRPr lang="en-US" sz="5400" b="1" dirty="0">
              <a:solidFill>
                <a:srgbClr val="FFFF00"/>
              </a:solidFill>
            </a:endParaRPr>
          </a:p>
        </p:txBody>
      </p:sp>
      <p:sp>
        <p:nvSpPr>
          <p:cNvPr id="2" name="Content Placeholder 1"/>
          <p:cNvSpPr>
            <a:spLocks noGrp="1"/>
          </p:cNvSpPr>
          <p:nvPr>
            <p:ph idx="1"/>
          </p:nvPr>
        </p:nvSpPr>
        <p:spPr>
          <a:xfrm>
            <a:off x="55033" y="5111154"/>
            <a:ext cx="9144000" cy="1746846"/>
          </a:xfrm>
        </p:spPr>
        <p:txBody>
          <a:bodyPr/>
          <a:lstStyle/>
          <a:p>
            <a:pPr marL="36576" indent="0" algn="r">
              <a:buNone/>
            </a:pPr>
            <a:r>
              <a:rPr lang="en-US" dirty="0">
                <a:solidFill>
                  <a:srgbClr val="FFFF00"/>
                </a:solidFill>
              </a:rPr>
              <a:t>Microplastics from </a:t>
            </a:r>
            <a:r>
              <a:rPr lang="en-US" dirty="0" smtClean="0">
                <a:solidFill>
                  <a:srgbClr val="FFFF00"/>
                </a:solidFill>
              </a:rPr>
              <a:t>tires </a:t>
            </a:r>
            <a:r>
              <a:rPr lang="en-US" dirty="0">
                <a:solidFill>
                  <a:srgbClr val="FFFF00"/>
                </a:solidFill>
              </a:rPr>
              <a:t>bigger </a:t>
            </a:r>
            <a:r>
              <a:rPr lang="en-US" dirty="0" smtClean="0">
                <a:solidFill>
                  <a:srgbClr val="FFFF00"/>
                </a:solidFill>
              </a:rPr>
              <a:t>source </a:t>
            </a:r>
            <a:r>
              <a:rPr lang="en-US" dirty="0">
                <a:solidFill>
                  <a:srgbClr val="FFFF00"/>
                </a:solidFill>
              </a:rPr>
              <a:t>marine pollution than </a:t>
            </a:r>
            <a:r>
              <a:rPr lang="en-US" dirty="0" smtClean="0">
                <a:solidFill>
                  <a:srgbClr val="FFFF00"/>
                </a:solidFill>
              </a:rPr>
              <a:t>breakdown </a:t>
            </a:r>
            <a:r>
              <a:rPr lang="en-US" dirty="0">
                <a:solidFill>
                  <a:srgbClr val="FFFF00"/>
                </a:solidFill>
              </a:rPr>
              <a:t>of larger plastic waste in some areas</a:t>
            </a:r>
          </a:p>
        </p:txBody>
      </p:sp>
      <p:sp>
        <p:nvSpPr>
          <p:cNvPr id="6" name="Slide Number Placeholder 5"/>
          <p:cNvSpPr>
            <a:spLocks noGrp="1"/>
          </p:cNvSpPr>
          <p:nvPr>
            <p:ph type="sldNum" sz="quarter" idx="12"/>
          </p:nvPr>
        </p:nvSpPr>
        <p:spPr/>
        <p:txBody>
          <a:bodyPr/>
          <a:lstStyle/>
          <a:p>
            <a:fld id="{651FC063-5EA9-49AF-AFAF-D68C9E82B23B}" type="slidenum">
              <a:rPr lang="en-US" smtClean="0"/>
              <a:pPr/>
              <a:t>5</a:t>
            </a:fld>
            <a:endParaRPr lang="en-US"/>
          </a:p>
        </p:txBody>
      </p:sp>
    </p:spTree>
    <p:extLst>
      <p:ext uri="{BB962C8B-B14F-4D97-AF65-F5344CB8AC3E}">
        <p14:creationId xmlns:p14="http://schemas.microsoft.com/office/powerpoint/2010/main" val="12043729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19"/>
            <a:ext cx="7416800" cy="4427226"/>
          </a:xfrm>
        </p:spPr>
        <p:txBody>
          <a:bodyPr>
            <a:normAutofit/>
          </a:bodyPr>
          <a:lstStyle/>
          <a:p>
            <a:pPr algn="ctr"/>
            <a:r>
              <a:rPr lang="en-US" b="1" dirty="0" smtClean="0">
                <a:solidFill>
                  <a:srgbClr val="FFFF00"/>
                </a:solidFill>
              </a:rPr>
              <a:t>Conclusion:</a:t>
            </a:r>
            <a:br>
              <a:rPr lang="en-US" b="1" dirty="0" smtClean="0">
                <a:solidFill>
                  <a:srgbClr val="FFFF00"/>
                </a:solidFill>
              </a:rPr>
            </a:br>
            <a:r>
              <a:rPr lang="en-US" b="1" dirty="0" smtClean="0">
                <a:solidFill>
                  <a:srgbClr val="FFFF00"/>
                </a:solidFill>
              </a:rPr>
              <a:t>Water Business Models and Business Storytelling are Entangled</a:t>
            </a:r>
            <a:endParaRPr lang="en-US" b="1" dirty="0">
              <a:solidFill>
                <a:srgbClr val="FFFF00"/>
              </a:solidFill>
            </a:endParaRPr>
          </a:p>
        </p:txBody>
      </p:sp>
      <p:pic>
        <p:nvPicPr>
          <p:cNvPr id="5" name="Picture 4"/>
          <p:cNvPicPr>
            <a:picLocks noChangeAspect="1"/>
          </p:cNvPicPr>
          <p:nvPr/>
        </p:nvPicPr>
        <p:blipFill>
          <a:blip r:embed="rId3"/>
          <a:stretch>
            <a:fillRect/>
          </a:stretch>
        </p:blipFill>
        <p:spPr>
          <a:xfrm rot="207583">
            <a:off x="787966" y="5200043"/>
            <a:ext cx="1610821" cy="1610821"/>
          </a:xfrm>
          <a:prstGeom prst="rect">
            <a:avLst/>
          </a:prstGeom>
        </p:spPr>
      </p:pic>
      <p:sp>
        <p:nvSpPr>
          <p:cNvPr id="3" name="Slide Number Placeholder 2"/>
          <p:cNvSpPr>
            <a:spLocks noGrp="1"/>
          </p:cNvSpPr>
          <p:nvPr>
            <p:ph type="sldNum" sz="quarter" idx="11"/>
          </p:nvPr>
        </p:nvSpPr>
        <p:spPr/>
        <p:txBody>
          <a:bodyPr/>
          <a:lstStyle/>
          <a:p>
            <a:fld id="{651FC063-5EA9-49AF-AFAF-D68C9E82B23B}" type="slidenum">
              <a:rPr lang="en-US" smtClean="0"/>
              <a:pPr/>
              <a:t>50</a:t>
            </a:fld>
            <a:endParaRPr lang="en-US"/>
          </a:p>
        </p:txBody>
      </p:sp>
    </p:spTree>
    <p:extLst>
      <p:ext uri="{BB962C8B-B14F-4D97-AF65-F5344CB8AC3E}">
        <p14:creationId xmlns:p14="http://schemas.microsoft.com/office/powerpoint/2010/main" val="335706344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839427"/>
            <a:ext cx="9144000" cy="1849239"/>
          </a:xfrm>
        </p:spPr>
        <p:txBody>
          <a:bodyPr>
            <a:noAutofit/>
          </a:bodyPr>
          <a:lstStyle/>
          <a:p>
            <a:pPr algn="ctr"/>
            <a:r>
              <a:rPr lang="en-US" sz="4000" b="1" dirty="0" smtClean="0"/>
              <a:t>Develop TERRESTRIAL ETHICS  WATER BUSINESS PLAN or our grandchildren will be the BET ON THE FUTURE THAT WILL NEVER BE </a:t>
            </a:r>
            <a:endParaRPr lang="en-US" sz="4000" b="1" dirty="0"/>
          </a:p>
        </p:txBody>
      </p:sp>
      <p:pic>
        <p:nvPicPr>
          <p:cNvPr id="6" name="Picture 5" descr="Screen Shot 2019-05-05 at 8.29.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462" y="0"/>
            <a:ext cx="4564184" cy="4619574"/>
          </a:xfrm>
          <a:prstGeom prst="ellipse">
            <a:avLst/>
          </a:prstGeom>
        </p:spPr>
      </p:pic>
      <p:pic>
        <p:nvPicPr>
          <p:cNvPr id="4" name="Picture 3"/>
          <p:cNvPicPr>
            <a:picLocks noChangeAspect="1"/>
          </p:cNvPicPr>
          <p:nvPr/>
        </p:nvPicPr>
        <p:blipFill>
          <a:blip r:embed="rId4"/>
          <a:stretch>
            <a:fillRect/>
          </a:stretch>
        </p:blipFill>
        <p:spPr>
          <a:xfrm rot="207583" flipH="1">
            <a:off x="5788205" y="618422"/>
            <a:ext cx="2266012" cy="1809550"/>
          </a:xfrm>
          <a:prstGeom prst="rect">
            <a:avLst/>
          </a:prstGeom>
        </p:spPr>
      </p:pic>
      <p:sp>
        <p:nvSpPr>
          <p:cNvPr id="2" name="Slide Number Placeholder 1"/>
          <p:cNvSpPr>
            <a:spLocks noGrp="1"/>
          </p:cNvSpPr>
          <p:nvPr>
            <p:ph type="sldNum" sz="quarter" idx="11"/>
          </p:nvPr>
        </p:nvSpPr>
        <p:spPr/>
        <p:txBody>
          <a:bodyPr/>
          <a:lstStyle/>
          <a:p>
            <a:fld id="{651FC063-5EA9-49AF-AFAF-D68C9E82B23B}" type="slidenum">
              <a:rPr lang="en-US" smtClean="0"/>
              <a:pPr/>
              <a:t>51</a:t>
            </a:fld>
            <a:endParaRPr lang="en-US"/>
          </a:p>
        </p:txBody>
      </p:sp>
    </p:spTree>
    <p:extLst>
      <p:ext uri="{BB962C8B-B14F-4D97-AF65-F5344CB8AC3E}">
        <p14:creationId xmlns:p14="http://schemas.microsoft.com/office/powerpoint/2010/main" val="1238120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651FC063-5EA9-49AF-AFAF-D68C9E82B23B}" type="slidenum">
              <a:rPr lang="en-US" smtClean="0"/>
              <a:pPr/>
              <a:t>52</a:t>
            </a:fld>
            <a:endParaRPr lang="en-US"/>
          </a:p>
        </p:txBody>
      </p:sp>
      <p:pic>
        <p:nvPicPr>
          <p:cNvPr id="5" name="Picture 4"/>
          <p:cNvPicPr>
            <a:picLocks noChangeAspect="1"/>
          </p:cNvPicPr>
          <p:nvPr/>
        </p:nvPicPr>
        <p:blipFill>
          <a:blip r:embed="rId2"/>
          <a:stretch>
            <a:fillRect/>
          </a:stretch>
        </p:blipFill>
        <p:spPr>
          <a:xfrm>
            <a:off x="1464733" y="0"/>
            <a:ext cx="6688667" cy="4473046"/>
          </a:xfrm>
          <a:prstGeom prst="rect">
            <a:avLst/>
          </a:prstGeom>
        </p:spPr>
      </p:pic>
      <p:sp>
        <p:nvSpPr>
          <p:cNvPr id="6" name="Rectangle 5"/>
          <p:cNvSpPr/>
          <p:nvPr/>
        </p:nvSpPr>
        <p:spPr>
          <a:xfrm>
            <a:off x="3683000" y="4581049"/>
            <a:ext cx="5461000" cy="1938992"/>
          </a:xfrm>
          <a:prstGeom prst="rect">
            <a:avLst/>
          </a:prstGeom>
        </p:spPr>
        <p:txBody>
          <a:bodyPr wrap="square">
            <a:spAutoFit/>
          </a:bodyPr>
          <a:lstStyle/>
          <a:p>
            <a:r>
              <a:rPr lang="en-US" sz="2400" dirty="0"/>
              <a:t>Tell the Truth at Oxford Circus</a:t>
            </a:r>
          </a:p>
          <a:p>
            <a:r>
              <a:rPr lang="en-US" sz="2400" dirty="0"/>
              <a:t>Act Now at Waterloo Bridge</a:t>
            </a:r>
          </a:p>
          <a:p>
            <a:r>
              <a:rPr lang="en-US" sz="2400" dirty="0"/>
              <a:t>Beyond Politics in Parliament Square</a:t>
            </a:r>
          </a:p>
          <a:p>
            <a:r>
              <a:rPr lang="en-US" sz="2400" dirty="0"/>
              <a:t>This is an Emergency at Marble Arch</a:t>
            </a:r>
          </a:p>
          <a:p>
            <a:r>
              <a:rPr lang="en-US" sz="2400" dirty="0"/>
              <a:t>The Heart at Piccadilly Circus</a:t>
            </a:r>
          </a:p>
        </p:txBody>
      </p:sp>
      <p:sp>
        <p:nvSpPr>
          <p:cNvPr id="7" name="Rectangle 6"/>
          <p:cNvSpPr/>
          <p:nvPr/>
        </p:nvSpPr>
        <p:spPr>
          <a:xfrm>
            <a:off x="1820333" y="3752166"/>
            <a:ext cx="5820833" cy="369332"/>
          </a:xfrm>
          <a:prstGeom prst="rect">
            <a:avLst/>
          </a:prstGeom>
        </p:spPr>
        <p:txBody>
          <a:bodyPr wrap="square">
            <a:spAutoFit/>
          </a:bodyPr>
          <a:lstStyle/>
          <a:p>
            <a:r>
              <a:rPr lang="en-US" dirty="0">
                <a:hlinkClick r:id="rId3"/>
              </a:rPr>
              <a:t>https://rebellion.earth/the-truth/the-emergency</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309339443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229416"/>
            <a:ext cx="7467600" cy="620769"/>
          </a:xfrm>
        </p:spPr>
        <p:txBody>
          <a:bodyPr>
            <a:normAutofit fontScale="90000"/>
          </a:bodyPr>
          <a:lstStyle/>
          <a:p>
            <a:r>
              <a:rPr lang="en-US" dirty="0" smtClean="0">
                <a:hlinkClick r:id="rId2"/>
              </a:rPr>
              <a:t>https://davidboje.com/quantum</a:t>
            </a:r>
            <a:r>
              <a:rPr lang="en-US" dirty="0" smtClean="0"/>
              <a:t> </a:t>
            </a:r>
            <a:endParaRPr lang="en-US" dirty="0"/>
          </a:p>
        </p:txBody>
      </p:sp>
      <p:sp>
        <p:nvSpPr>
          <p:cNvPr id="3" name="Content Placeholder 2"/>
          <p:cNvSpPr>
            <a:spLocks noGrp="1"/>
          </p:cNvSpPr>
          <p:nvPr>
            <p:ph idx="1"/>
          </p:nvPr>
        </p:nvSpPr>
        <p:spPr>
          <a:xfrm>
            <a:off x="326948" y="69869"/>
            <a:ext cx="8074215" cy="1525583"/>
          </a:xfrm>
        </p:spPr>
        <p:txBody>
          <a:bodyPr>
            <a:normAutofit/>
          </a:bodyPr>
          <a:lstStyle/>
          <a:p>
            <a:pPr marL="36576" indent="0" algn="ctr">
              <a:buNone/>
            </a:pPr>
            <a:r>
              <a:rPr lang="en-US" dirty="0" smtClean="0"/>
              <a:t>9th </a:t>
            </a:r>
            <a:r>
              <a:rPr lang="en-US" dirty="0"/>
              <a:t>Annual QUANTUM STORYTELLING CONFERENCE, in Las Cruces, New Mexico </a:t>
            </a:r>
            <a:r>
              <a:rPr lang="en-US" dirty="0" smtClean="0"/>
              <a:t>December 16, 17 &amp; 18, </a:t>
            </a:r>
            <a:r>
              <a:rPr lang="en-US" dirty="0"/>
              <a:t>2019</a:t>
            </a:r>
          </a:p>
          <a:p>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53</a:t>
            </a:fld>
            <a:endParaRPr lang="en-US"/>
          </a:p>
        </p:txBody>
      </p:sp>
      <p:pic>
        <p:nvPicPr>
          <p:cNvPr id="5" name="Picture 4"/>
          <p:cNvPicPr>
            <a:picLocks noChangeAspect="1"/>
          </p:cNvPicPr>
          <p:nvPr/>
        </p:nvPicPr>
        <p:blipFill>
          <a:blip r:embed="rId3"/>
          <a:stretch>
            <a:fillRect/>
          </a:stretch>
        </p:blipFill>
        <p:spPr>
          <a:xfrm>
            <a:off x="1937477" y="1595452"/>
            <a:ext cx="5277754" cy="4610705"/>
          </a:xfrm>
          <a:prstGeom prst="rect">
            <a:avLst/>
          </a:prstGeom>
        </p:spPr>
      </p:pic>
    </p:spTree>
    <p:extLst>
      <p:ext uri="{BB962C8B-B14F-4D97-AF65-F5344CB8AC3E}">
        <p14:creationId xmlns:p14="http://schemas.microsoft.com/office/powerpoint/2010/main" val="231355008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1400090"/>
          </a:xfrm>
        </p:spPr>
        <p:txBody>
          <a:bodyPr>
            <a:noAutofit/>
          </a:bodyPr>
          <a:lstStyle/>
          <a:p>
            <a:r>
              <a:rPr lang="en-US" sz="2400" dirty="0" smtClean="0">
                <a:hlinkClick r:id="rId2"/>
              </a:rPr>
              <a:t>World Scientific Encyclopedia of Business </a:t>
            </a:r>
            <a:r>
              <a:rPr lang="en-US" sz="2400" dirty="0">
                <a:hlinkClick r:id="rId2"/>
              </a:rPr>
              <a:t>Storytelling </a:t>
            </a:r>
            <a:br>
              <a:rPr lang="en-US" sz="2400" dirty="0">
                <a:hlinkClick r:id="rId2"/>
              </a:rPr>
            </a:br>
            <a:r>
              <a:rPr lang="en-US" sz="2400" b="1" dirty="0"/>
              <a:t>Set 1: “Corporate and Business Strategies of Business </a:t>
            </a:r>
            <a:r>
              <a:rPr lang="en-US" sz="2400" b="1" dirty="0" smtClean="0"/>
              <a:t>Storytelling”</a:t>
            </a:r>
            <a:endParaRPr lang="en-US" sz="2400" dirty="0"/>
          </a:p>
        </p:txBody>
      </p:sp>
      <p:sp>
        <p:nvSpPr>
          <p:cNvPr id="3" name="Content Placeholder 2"/>
          <p:cNvSpPr>
            <a:spLocks noGrp="1"/>
          </p:cNvSpPr>
          <p:nvPr>
            <p:ph idx="1"/>
          </p:nvPr>
        </p:nvSpPr>
        <p:spPr>
          <a:xfrm>
            <a:off x="179095" y="1400090"/>
            <a:ext cx="8964904" cy="5387099"/>
          </a:xfrm>
        </p:spPr>
        <p:txBody>
          <a:bodyPr>
            <a:normAutofit fontScale="62500" lnSpcReduction="20000"/>
          </a:bodyPr>
          <a:lstStyle/>
          <a:p>
            <a:pPr marL="36576" indent="0">
              <a:buNone/>
            </a:pPr>
            <a:r>
              <a:rPr lang="en-US" dirty="0" smtClean="0"/>
              <a:t>Business </a:t>
            </a:r>
            <a:r>
              <a:rPr lang="en-US" dirty="0"/>
              <a:t>Storytelling Socioeconomics - Amandine Savall Lyon ISEOR Institute SAVALL Amandine </a:t>
            </a:r>
            <a:r>
              <a:rPr lang="en-US" dirty="0" smtClean="0">
                <a:hlinkClick r:id="rId3"/>
              </a:rPr>
              <a:t>amandine.savall</a:t>
            </a:r>
            <a:r>
              <a:rPr lang="en-US" dirty="0">
                <a:hlinkClick r:id="rId3"/>
              </a:rPr>
              <a:t>@</a:t>
            </a:r>
            <a:r>
              <a:rPr lang="en-US" dirty="0" smtClean="0">
                <a:hlinkClick r:id="rId3"/>
              </a:rPr>
              <a:t>iseor.com</a:t>
            </a:r>
            <a:r>
              <a:rPr lang="en-US" dirty="0" smtClean="0"/>
              <a:t> </a:t>
            </a:r>
            <a:endParaRPr lang="en-US" dirty="0"/>
          </a:p>
          <a:p>
            <a:pPr marL="36576" indent="0">
              <a:buNone/>
            </a:pPr>
            <a:r>
              <a:rPr lang="en-US" dirty="0" smtClean="0"/>
              <a:t> </a:t>
            </a:r>
            <a:endParaRPr lang="en-US" dirty="0"/>
          </a:p>
          <a:p>
            <a:pPr marL="36576" indent="0">
              <a:buNone/>
            </a:pPr>
            <a:r>
              <a:rPr lang="en-US" dirty="0"/>
              <a:t>Business Storytelling of Entrepreneurship - Associate Professor Duncan Pelly </a:t>
            </a:r>
            <a:r>
              <a:rPr lang="en-US" dirty="0" smtClean="0">
                <a:hlinkClick r:id="rId4"/>
              </a:rPr>
              <a:t>duncan.pelly</a:t>
            </a:r>
            <a:r>
              <a:rPr lang="en-US" dirty="0">
                <a:hlinkClick r:id="rId4"/>
              </a:rPr>
              <a:t>@</a:t>
            </a:r>
            <a:r>
              <a:rPr lang="en-US" dirty="0" smtClean="0">
                <a:hlinkClick r:id="rId4"/>
              </a:rPr>
              <a:t>gmail.com</a:t>
            </a:r>
            <a:r>
              <a:rPr lang="en-US" dirty="0" smtClean="0"/>
              <a:t>  </a:t>
            </a:r>
            <a:r>
              <a:rPr lang="en-US" dirty="0"/>
              <a:t>Abilene University, Texas</a:t>
            </a:r>
          </a:p>
          <a:p>
            <a:pPr marL="36576" indent="0">
              <a:buNone/>
            </a:pPr>
            <a:endParaRPr lang="en-US" dirty="0"/>
          </a:p>
          <a:p>
            <a:pPr marL="36576" indent="0">
              <a:buNone/>
            </a:pPr>
            <a:r>
              <a:rPr lang="en-US" dirty="0"/>
              <a:t>Business Storytelling in Ensemble Leadership - Grace Ann Rosile Professor Emeritus, New Mexico State University, </a:t>
            </a:r>
            <a:r>
              <a:rPr lang="en-US" dirty="0">
                <a:hlinkClick r:id="rId5"/>
              </a:rPr>
              <a:t>garosile@</a:t>
            </a:r>
            <a:r>
              <a:rPr lang="en-US" dirty="0" smtClean="0">
                <a:hlinkClick r:id="rId5"/>
              </a:rPr>
              <a:t>nmsu.edu</a:t>
            </a:r>
            <a:r>
              <a:rPr lang="en-US" dirty="0" smtClean="0"/>
              <a:t>  </a:t>
            </a:r>
            <a:endParaRPr lang="en-US" dirty="0"/>
          </a:p>
          <a:p>
            <a:pPr marL="36576" indent="0">
              <a:buNone/>
            </a:pPr>
            <a:endParaRPr lang="en-US" dirty="0"/>
          </a:p>
          <a:p>
            <a:pPr marL="36576" indent="0">
              <a:buNone/>
            </a:pPr>
            <a:r>
              <a:rPr lang="en-US" dirty="0"/>
              <a:t>Business Storytelling and Strategy - Yue Cai - Yue Cai "Yue C. Hillon" &lt;</a:t>
            </a:r>
            <a:r>
              <a:rPr lang="en-US" dirty="0" err="1"/>
              <a:t>ycaihillon@gmail.com</a:t>
            </a:r>
            <a:r>
              <a:rPr lang="en-US" dirty="0"/>
              <a:t>&gt; Associate Professor, Western North Carolina "Yue C. Hillon" </a:t>
            </a:r>
            <a:r>
              <a:rPr lang="en-US" dirty="0" smtClean="0">
                <a:hlinkClick r:id="rId6"/>
              </a:rPr>
              <a:t>ycaihillon</a:t>
            </a:r>
            <a:r>
              <a:rPr lang="en-US" dirty="0">
                <a:hlinkClick r:id="rId6"/>
              </a:rPr>
              <a:t>@</a:t>
            </a:r>
            <a:r>
              <a:rPr lang="en-US" dirty="0" smtClean="0">
                <a:hlinkClick r:id="rId6"/>
              </a:rPr>
              <a:t>gmail.com</a:t>
            </a:r>
            <a:r>
              <a:rPr lang="en-US" dirty="0" smtClean="0"/>
              <a:t> </a:t>
            </a:r>
            <a:endParaRPr lang="en-US" dirty="0"/>
          </a:p>
          <a:p>
            <a:pPr marL="36576" indent="0">
              <a:buNone/>
            </a:pPr>
            <a:endParaRPr lang="en-US" dirty="0"/>
          </a:p>
          <a:p>
            <a:pPr marL="36576" indent="0">
              <a:buNone/>
            </a:pPr>
            <a:r>
              <a:rPr lang="en-US" dirty="0"/>
              <a:t>Business Storytelling and Change Management - Mark Hillon, </a:t>
            </a:r>
            <a:r>
              <a:rPr lang="en-US" dirty="0" smtClean="0">
                <a:hlinkClick r:id="rId7"/>
              </a:rPr>
              <a:t>mehillon</a:t>
            </a:r>
            <a:r>
              <a:rPr lang="en-US" dirty="0">
                <a:hlinkClick r:id="rId7"/>
              </a:rPr>
              <a:t>@</a:t>
            </a:r>
            <a:r>
              <a:rPr lang="en-US" dirty="0" smtClean="0">
                <a:hlinkClick r:id="rId7"/>
              </a:rPr>
              <a:t>gmail.com</a:t>
            </a:r>
            <a:r>
              <a:rPr lang="en-US" dirty="0" smtClean="0"/>
              <a:t>  </a:t>
            </a:r>
            <a:r>
              <a:rPr lang="en-US" dirty="0"/>
              <a:t>independent consultant and Ph.D. in socioeconomic change management</a:t>
            </a:r>
          </a:p>
          <a:p>
            <a:pPr marL="36576" indent="0">
              <a:buNone/>
            </a:pPr>
            <a:endParaRPr lang="en-US" dirty="0"/>
          </a:p>
          <a:p>
            <a:pPr marL="36576" indent="0">
              <a:buNone/>
            </a:pPr>
            <a:r>
              <a:rPr lang="en-US" dirty="0"/>
              <a:t>Business Storytelling and Communication - Independent research scientists and Ph.D. Jillian Saylors, </a:t>
            </a:r>
            <a:r>
              <a:rPr lang="en-US" dirty="0" smtClean="0">
                <a:hlinkClick r:id="rId8"/>
              </a:rPr>
              <a:t>jrwsaylors</a:t>
            </a:r>
            <a:r>
              <a:rPr lang="en-US" dirty="0">
                <a:hlinkClick r:id="rId8"/>
              </a:rPr>
              <a:t>@</a:t>
            </a:r>
            <a:r>
              <a:rPr lang="en-US" dirty="0" smtClean="0">
                <a:hlinkClick r:id="rId8"/>
              </a:rPr>
              <a:t>gmail.com</a:t>
            </a:r>
            <a:r>
              <a:rPr lang="en-US" dirty="0" smtClean="0"/>
              <a:t> </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54</a:t>
            </a:fld>
            <a:endParaRPr lang="en-US"/>
          </a:p>
        </p:txBody>
      </p:sp>
    </p:spTree>
    <p:extLst>
      <p:ext uri="{BB962C8B-B14F-4D97-AF65-F5344CB8AC3E}">
        <p14:creationId xmlns:p14="http://schemas.microsoft.com/office/powerpoint/2010/main" val="295264774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532" y="1872214"/>
            <a:ext cx="8768868" cy="4914975"/>
          </a:xfrm>
        </p:spPr>
        <p:txBody>
          <a:bodyPr>
            <a:normAutofit fontScale="70000" lnSpcReduction="20000"/>
          </a:bodyPr>
          <a:lstStyle/>
          <a:p>
            <a:pPr marL="36576" indent="0">
              <a:buNone/>
            </a:pPr>
            <a:r>
              <a:rPr lang="en-US" dirty="0" smtClean="0"/>
              <a:t>Business </a:t>
            </a:r>
            <a:r>
              <a:rPr lang="en-US" dirty="0"/>
              <a:t>True Storytelling - Jens Larsen - Independent Consultant and Ph.D.  </a:t>
            </a:r>
            <a:r>
              <a:rPr lang="en-US" dirty="0" smtClean="0">
                <a:hlinkClick r:id="rId2"/>
              </a:rPr>
              <a:t>info</a:t>
            </a:r>
            <a:r>
              <a:rPr lang="en-US" dirty="0">
                <a:hlinkClick r:id="rId2"/>
              </a:rPr>
              <a:t>@</a:t>
            </a:r>
            <a:r>
              <a:rPr lang="en-US" dirty="0" smtClean="0">
                <a:hlinkClick r:id="rId2"/>
              </a:rPr>
              <a:t>oldfriendsindustries.com</a:t>
            </a:r>
            <a:r>
              <a:rPr lang="en-US" dirty="0" smtClean="0"/>
              <a:t> Copenhagen</a:t>
            </a:r>
            <a:r>
              <a:rPr lang="en-US" dirty="0"/>
              <a:t>, Denmark</a:t>
            </a:r>
          </a:p>
          <a:p>
            <a:pPr marL="36576" indent="0">
              <a:buNone/>
            </a:pPr>
            <a:endParaRPr lang="en-US" dirty="0"/>
          </a:p>
          <a:p>
            <a:pPr marL="36576" indent="0">
              <a:buNone/>
            </a:pPr>
            <a:r>
              <a:rPr lang="en-US" dirty="0"/>
              <a:t>Business Storytelling and Big Data Methods - Associate Professor Rohny Saylors </a:t>
            </a:r>
            <a:r>
              <a:rPr lang="en-US" dirty="0" smtClean="0">
                <a:hlinkClick r:id="rId3"/>
              </a:rPr>
              <a:t>rsaylors</a:t>
            </a:r>
            <a:r>
              <a:rPr lang="en-US" dirty="0">
                <a:hlinkClick r:id="rId3"/>
              </a:rPr>
              <a:t>@</a:t>
            </a:r>
            <a:r>
              <a:rPr lang="en-US" dirty="0" smtClean="0">
                <a:hlinkClick r:id="rId3"/>
              </a:rPr>
              <a:t>gmail.com</a:t>
            </a:r>
            <a:r>
              <a:rPr lang="en-US" dirty="0" smtClean="0"/>
              <a:t>  </a:t>
            </a:r>
            <a:r>
              <a:rPr lang="en-US" dirty="0"/>
              <a:t>Washington State University</a:t>
            </a:r>
          </a:p>
          <a:p>
            <a:pPr marL="36576" indent="0">
              <a:buNone/>
            </a:pPr>
            <a:endParaRPr lang="en-US" dirty="0"/>
          </a:p>
          <a:p>
            <a:pPr marL="36576" indent="0">
              <a:buNone/>
            </a:pPr>
            <a:r>
              <a:rPr lang="en-US" dirty="0"/>
              <a:t>Business Storytelling and 4th Wave Grounded Theory Methodology - Marita Svane </a:t>
            </a:r>
            <a:r>
              <a:rPr lang="en-US" dirty="0" smtClean="0">
                <a:hlinkClick r:id="rId4"/>
              </a:rPr>
              <a:t>msvane</a:t>
            </a:r>
            <a:r>
              <a:rPr lang="en-US" dirty="0">
                <a:hlinkClick r:id="rId4"/>
              </a:rPr>
              <a:t>@</a:t>
            </a:r>
            <a:r>
              <a:rPr lang="en-US" dirty="0" smtClean="0">
                <a:hlinkClick r:id="rId4"/>
              </a:rPr>
              <a:t>business.aau.dk</a:t>
            </a:r>
            <a:r>
              <a:rPr lang="en-US" dirty="0" smtClean="0"/>
              <a:t>  </a:t>
            </a:r>
            <a:r>
              <a:rPr lang="en-US" dirty="0"/>
              <a:t>Associate Professor, Business College, Aalborg University</a:t>
            </a:r>
          </a:p>
          <a:p>
            <a:pPr marL="36576" indent="0">
              <a:buNone/>
            </a:pPr>
            <a:endParaRPr lang="en-US" dirty="0"/>
          </a:p>
          <a:p>
            <a:pPr marL="36576" indent="0">
              <a:buNone/>
            </a:pPr>
            <a:r>
              <a:rPr lang="en-US" dirty="0"/>
              <a:t>Business Storytelling, Science, and Statistics - Professor David Trafimow </a:t>
            </a:r>
            <a:r>
              <a:rPr lang="en-US" dirty="0" smtClean="0">
                <a:hlinkClick r:id="rId5"/>
              </a:rPr>
              <a:t>dtrafimo</a:t>
            </a:r>
            <a:r>
              <a:rPr lang="en-US" dirty="0">
                <a:hlinkClick r:id="rId5"/>
              </a:rPr>
              <a:t>@</a:t>
            </a:r>
            <a:r>
              <a:rPr lang="en-US" dirty="0" smtClean="0">
                <a:hlinkClick r:id="rId5"/>
              </a:rPr>
              <a:t>nmsu.edu</a:t>
            </a:r>
            <a:r>
              <a:rPr lang="en-US" dirty="0" smtClean="0"/>
              <a:t>   </a:t>
            </a:r>
            <a:r>
              <a:rPr lang="en-US" dirty="0"/>
              <a:t>and editor Journal of Applied and Experimental Social Psychology, New Mexico State University</a:t>
            </a:r>
          </a:p>
          <a:p>
            <a:pPr marL="36576" indent="0">
              <a:buNone/>
            </a:pPr>
            <a:endParaRPr lang="en-US" dirty="0"/>
          </a:p>
          <a:p>
            <a:pPr marL="36576" indent="0">
              <a:buNone/>
            </a:pPr>
            <a:r>
              <a:rPr lang="en-US" dirty="0"/>
              <a:t>History and Business Storytelling - Prof. Albert Mills,</a:t>
            </a:r>
          </a:p>
          <a:p>
            <a:pPr marL="36576" indent="0">
              <a:buNone/>
            </a:pPr>
            <a:r>
              <a:rPr lang="en-US" dirty="0"/>
              <a:t>St Mary's University,  </a:t>
            </a:r>
            <a:r>
              <a:rPr lang="en-US" dirty="0" smtClean="0">
                <a:hlinkClick r:id="rId6"/>
              </a:rPr>
              <a:t>albert.mills</a:t>
            </a:r>
            <a:r>
              <a:rPr lang="en-US" dirty="0">
                <a:hlinkClick r:id="rId6"/>
              </a:rPr>
              <a:t>@</a:t>
            </a:r>
            <a:r>
              <a:rPr lang="en-US" dirty="0" smtClean="0">
                <a:hlinkClick r:id="rId6"/>
              </a:rPr>
              <a:t>smu.ca</a:t>
            </a:r>
            <a:r>
              <a:rPr lang="en-US" dirty="0" smtClean="0"/>
              <a:t> </a:t>
            </a:r>
            <a:endParaRPr lang="en-US" dirty="0"/>
          </a:p>
          <a:p>
            <a:pPr marL="36576" indent="0">
              <a:buNone/>
            </a:pP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55</a:t>
            </a:fld>
            <a:endParaRPr lang="en-US"/>
          </a:p>
        </p:txBody>
      </p:sp>
      <p:sp>
        <p:nvSpPr>
          <p:cNvPr id="5" name="Title 1"/>
          <p:cNvSpPr>
            <a:spLocks noGrp="1"/>
          </p:cNvSpPr>
          <p:nvPr>
            <p:ph type="title"/>
          </p:nvPr>
        </p:nvSpPr>
        <p:spPr>
          <a:xfrm>
            <a:off x="0" y="274638"/>
            <a:ext cx="8915400" cy="1337094"/>
          </a:xfrm>
        </p:spPr>
        <p:txBody>
          <a:bodyPr>
            <a:noAutofit/>
          </a:bodyPr>
          <a:lstStyle/>
          <a:p>
            <a:r>
              <a:rPr lang="en-US" sz="2400" dirty="0">
                <a:hlinkClick r:id="rId7"/>
              </a:rPr>
              <a:t>Business Storytelling Encyclopedia</a:t>
            </a:r>
            <a:br>
              <a:rPr lang="en-US" sz="2400" dirty="0">
                <a:hlinkClick r:id="rId7"/>
              </a:rPr>
            </a:br>
            <a:r>
              <a:rPr lang="en-US" sz="2400" dirty="0" smtClean="0"/>
              <a:t/>
            </a:r>
            <a:br>
              <a:rPr lang="en-US" sz="2400" dirty="0" smtClean="0"/>
            </a:br>
            <a:r>
              <a:rPr lang="en-US" sz="2400" dirty="0"/>
              <a:t>Set 2: "Methodologies and Big Data Analysis of Business </a:t>
            </a:r>
            <a:r>
              <a:rPr lang="en-US" sz="2400" dirty="0" smtClean="0"/>
              <a:t>Storytelling”</a:t>
            </a:r>
            <a:endParaRPr lang="en-US" sz="2400" dirty="0"/>
          </a:p>
        </p:txBody>
      </p:sp>
    </p:spTree>
    <p:extLst>
      <p:ext uri="{BB962C8B-B14F-4D97-AF65-F5344CB8AC3E}">
        <p14:creationId xmlns:p14="http://schemas.microsoft.com/office/powerpoint/2010/main" val="378768710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251" y="1965970"/>
            <a:ext cx="8482571" cy="4821219"/>
          </a:xfrm>
        </p:spPr>
        <p:txBody>
          <a:bodyPr>
            <a:normAutofit fontScale="40000" lnSpcReduction="20000"/>
          </a:bodyPr>
          <a:lstStyle/>
          <a:p>
            <a:pPr marL="36576" indent="0">
              <a:buNone/>
            </a:pPr>
            <a:endParaRPr lang="en-US" sz="3300" dirty="0"/>
          </a:p>
          <a:p>
            <a:pPr marL="36576" indent="0">
              <a:buNone/>
            </a:pPr>
            <a:r>
              <a:rPr lang="en-US" sz="4500" dirty="0"/>
              <a:t>Business Storytelling and Sustainability - Professor Kenneth Mølbjerg Jørgensen </a:t>
            </a:r>
            <a:r>
              <a:rPr lang="en-US" sz="4500" dirty="0" smtClean="0">
                <a:hlinkClick r:id="rId2"/>
              </a:rPr>
              <a:t>kmj</a:t>
            </a:r>
            <a:r>
              <a:rPr lang="en-US" sz="4500" dirty="0">
                <a:hlinkClick r:id="rId2"/>
              </a:rPr>
              <a:t>@</a:t>
            </a:r>
            <a:r>
              <a:rPr lang="en-US" sz="4500" dirty="0" smtClean="0">
                <a:hlinkClick r:id="rId2"/>
              </a:rPr>
              <a:t>business.aau.dk</a:t>
            </a:r>
            <a:r>
              <a:rPr lang="en-US" sz="4500" dirty="0" smtClean="0"/>
              <a:t>  </a:t>
            </a:r>
            <a:r>
              <a:rPr lang="en-US" sz="4500" dirty="0"/>
              <a:t>-Business College, Aalborg University, Denmark</a:t>
            </a:r>
          </a:p>
          <a:p>
            <a:pPr marL="36576" indent="0">
              <a:buNone/>
            </a:pPr>
            <a:endParaRPr lang="en-US" sz="4500" dirty="0"/>
          </a:p>
          <a:p>
            <a:pPr marL="36576" indent="0">
              <a:buNone/>
            </a:pPr>
            <a:r>
              <a:rPr lang="en-US" sz="4500" dirty="0"/>
              <a:t>Business Storytelling and </a:t>
            </a:r>
            <a:r>
              <a:rPr lang="en-US" sz="4500" dirty="0" err="1"/>
              <a:t>Postcolonialism</a:t>
            </a:r>
            <a:r>
              <a:rPr lang="en-US" sz="4500" dirty="0"/>
              <a:t> </a:t>
            </a:r>
            <a:r>
              <a:rPr lang="mr-IN" sz="4500" dirty="0" smtClean="0"/>
              <a:t>–</a:t>
            </a:r>
            <a:r>
              <a:rPr lang="en-US" sz="4500" dirty="0" smtClean="0"/>
              <a:t> TBA contact </a:t>
            </a:r>
            <a:r>
              <a:rPr lang="en-US" sz="4500" dirty="0" smtClean="0">
                <a:hlinkClick r:id="rId3"/>
              </a:rPr>
              <a:t>davidboje@gmail.com</a:t>
            </a:r>
            <a:r>
              <a:rPr lang="en-US" sz="4500" dirty="0" smtClean="0"/>
              <a:t> </a:t>
            </a:r>
            <a:endParaRPr lang="en-US" sz="4500" dirty="0"/>
          </a:p>
          <a:p>
            <a:pPr marL="36576" indent="0">
              <a:buNone/>
            </a:pPr>
            <a:endParaRPr lang="en-US" sz="4500" dirty="0"/>
          </a:p>
          <a:p>
            <a:pPr marL="36576" indent="0">
              <a:buNone/>
            </a:pPr>
            <a:r>
              <a:rPr lang="en-US" sz="4500" dirty="0"/>
              <a:t>Business Storytelling and Gender-Telling - Alessio Sartore </a:t>
            </a:r>
            <a:r>
              <a:rPr lang="en-US" sz="4500" dirty="0" smtClean="0">
                <a:hlinkClick r:id="rId4"/>
              </a:rPr>
              <a:t>alessio.sartore</a:t>
            </a:r>
            <a:r>
              <a:rPr lang="en-US" sz="4500" dirty="0">
                <a:hlinkClick r:id="rId4"/>
              </a:rPr>
              <a:t>@</a:t>
            </a:r>
            <a:r>
              <a:rPr lang="en-US" sz="4500" dirty="0" smtClean="0">
                <a:hlinkClick r:id="rId4"/>
              </a:rPr>
              <a:t>gmail.com</a:t>
            </a:r>
            <a:r>
              <a:rPr lang="en-US" sz="4500" dirty="0" smtClean="0"/>
              <a:t>  </a:t>
            </a:r>
            <a:r>
              <a:rPr lang="en-US" sz="4500" dirty="0"/>
              <a:t>Professor of Content Management &amp; </a:t>
            </a:r>
          </a:p>
          <a:p>
            <a:pPr marL="36576" indent="0">
              <a:buNone/>
            </a:pPr>
            <a:r>
              <a:rPr lang="en-US" sz="4500" dirty="0"/>
              <a:t>Corporate Storytelling at IULM University, Milan, Italy</a:t>
            </a:r>
          </a:p>
          <a:p>
            <a:pPr marL="36576" indent="0">
              <a:buNone/>
            </a:pPr>
            <a:endParaRPr lang="en-US" sz="4500" dirty="0"/>
          </a:p>
          <a:p>
            <a:pPr marL="36576" indent="0">
              <a:buNone/>
            </a:pPr>
            <a:r>
              <a:rPr lang="en-US" sz="4500" dirty="0"/>
              <a:t>Race, Ethnicity and Business Storytelling - Jean Helms Mills -  </a:t>
            </a:r>
            <a:r>
              <a:rPr lang="en-US" sz="4500" dirty="0" smtClean="0">
                <a:hlinkClick r:id="rId5"/>
              </a:rPr>
              <a:t>jean.mills</a:t>
            </a:r>
            <a:r>
              <a:rPr lang="en-US" sz="4500" dirty="0">
                <a:hlinkClick r:id="rId5"/>
              </a:rPr>
              <a:t>@</a:t>
            </a:r>
            <a:r>
              <a:rPr lang="en-US" sz="4500" dirty="0" smtClean="0">
                <a:hlinkClick r:id="rId5"/>
              </a:rPr>
              <a:t>smu.ca</a:t>
            </a:r>
            <a:r>
              <a:rPr lang="en-US" sz="4500" dirty="0" smtClean="0"/>
              <a:t>  </a:t>
            </a:r>
            <a:r>
              <a:rPr lang="en-US" sz="4500" dirty="0"/>
              <a:t>Professor Saint Mary's University, Nova Scotia </a:t>
            </a:r>
          </a:p>
          <a:p>
            <a:pPr marL="36576" indent="0">
              <a:buNone/>
            </a:pPr>
            <a:endParaRPr lang="en-US" sz="4500" dirty="0"/>
          </a:p>
          <a:p>
            <a:pPr marL="36576" indent="0">
              <a:buNone/>
            </a:pPr>
            <a:r>
              <a:rPr lang="en-US" sz="4500" dirty="0"/>
              <a:t>Business Storytelling and Indigenous Wisdom - Professor Tyron Love </a:t>
            </a:r>
            <a:r>
              <a:rPr lang="en-US" sz="4500" dirty="0" smtClean="0">
                <a:hlinkClick r:id="rId6"/>
              </a:rPr>
              <a:t>tyron.love</a:t>
            </a:r>
            <a:r>
              <a:rPr lang="en-US" sz="4500" dirty="0">
                <a:hlinkClick r:id="rId6"/>
              </a:rPr>
              <a:t>@</a:t>
            </a:r>
            <a:r>
              <a:rPr lang="en-US" sz="4500" dirty="0" smtClean="0">
                <a:hlinkClick r:id="rId6"/>
              </a:rPr>
              <a:t>canterbury.ac.nz</a:t>
            </a:r>
            <a:r>
              <a:rPr lang="en-US" sz="4500" dirty="0" smtClean="0"/>
              <a:t>  </a:t>
            </a:r>
            <a:r>
              <a:rPr lang="en-US" sz="4500" dirty="0"/>
              <a:t>Business College, University of Canterbury, New Zealand</a:t>
            </a:r>
          </a:p>
          <a:p>
            <a:pPr marL="36576" indent="0">
              <a:buNone/>
            </a:pPr>
            <a:endParaRPr lang="en-US" dirty="0"/>
          </a:p>
          <a:p>
            <a:pPr marL="36576" indent="0">
              <a:buNone/>
            </a:pP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56</a:t>
            </a:fld>
            <a:endParaRPr lang="en-US"/>
          </a:p>
        </p:txBody>
      </p:sp>
      <p:sp>
        <p:nvSpPr>
          <p:cNvPr id="5" name="Title 1"/>
          <p:cNvSpPr>
            <a:spLocks noGrp="1"/>
          </p:cNvSpPr>
          <p:nvPr>
            <p:ph type="title"/>
          </p:nvPr>
        </p:nvSpPr>
        <p:spPr>
          <a:xfrm>
            <a:off x="309345" y="223998"/>
            <a:ext cx="8606055" cy="1941258"/>
          </a:xfrm>
        </p:spPr>
        <p:txBody>
          <a:bodyPr>
            <a:normAutofit fontScale="90000"/>
          </a:bodyPr>
          <a:lstStyle/>
          <a:p>
            <a:r>
              <a:rPr lang="en-US" dirty="0">
                <a:hlinkClick r:id="rId7"/>
              </a:rPr>
              <a:t>Business Storytelling Encyclopedia</a:t>
            </a:r>
            <a:br>
              <a:rPr lang="en-US" dirty="0">
                <a:hlinkClick r:id="rId7"/>
              </a:rPr>
            </a:br>
            <a:r>
              <a:rPr lang="en-US" dirty="0"/>
              <a:t>Set 3: “Ethical Practices of Business Storytelling” (set sub-title)</a:t>
            </a:r>
            <a:br>
              <a:rPr lang="en-US" dirty="0"/>
            </a:br>
            <a:endParaRPr lang="en-US" dirty="0"/>
          </a:p>
        </p:txBody>
      </p:sp>
    </p:spTree>
    <p:extLst>
      <p:ext uri="{BB962C8B-B14F-4D97-AF65-F5344CB8AC3E}">
        <p14:creationId xmlns:p14="http://schemas.microsoft.com/office/powerpoint/2010/main" val="396681518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21 at 6.04.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706533" cy="3594054"/>
          </a:xfrm>
          <a:prstGeom prst="rect">
            <a:avLst/>
          </a:prstGeom>
        </p:spPr>
      </p:pic>
      <p:pic>
        <p:nvPicPr>
          <p:cNvPr id="6" name="Picture 5" descr="Final Cover NO PLANET 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767" y="44216"/>
            <a:ext cx="3203233" cy="3868760"/>
          </a:xfrm>
          <a:prstGeom prst="rect">
            <a:avLst/>
          </a:prstGeom>
        </p:spPr>
      </p:pic>
      <p:sp>
        <p:nvSpPr>
          <p:cNvPr id="2" name="TextBox 1"/>
          <p:cNvSpPr txBox="1"/>
          <p:nvPr/>
        </p:nvSpPr>
        <p:spPr>
          <a:xfrm>
            <a:off x="2782135" y="1"/>
            <a:ext cx="3158632" cy="4308873"/>
          </a:xfrm>
          <a:prstGeom prst="rect">
            <a:avLst/>
          </a:prstGeom>
          <a:solidFill>
            <a:srgbClr val="008000"/>
          </a:solidFill>
          <a:ln w="38100" cmpd="sng">
            <a:solidFill>
              <a:schemeClr val="tx1"/>
            </a:solidFill>
          </a:ln>
        </p:spPr>
        <p:txBody>
          <a:bodyPr wrap="square" rtlCol="0">
            <a:spAutoFit/>
          </a:bodyPr>
          <a:lstStyle/>
          <a:p>
            <a:pPr algn="ctr"/>
            <a:r>
              <a:rPr lang="en-US" b="1" cap="all" dirty="0"/>
              <a:t>Storytelling Science and Your </a:t>
            </a:r>
            <a:r>
              <a:rPr lang="en-US" b="1" cap="all" dirty="0" smtClean="0"/>
              <a:t>Dissertation</a:t>
            </a:r>
          </a:p>
          <a:p>
            <a:pPr algn="ctr"/>
            <a:endParaRPr lang="en-US" b="1" cap="all" dirty="0"/>
          </a:p>
          <a:p>
            <a:pPr algn="ctr"/>
            <a:endParaRPr lang="en-US" b="1" cap="all" dirty="0" smtClean="0"/>
          </a:p>
          <a:p>
            <a:pPr algn="ctr"/>
            <a:endParaRPr lang="en-US" b="1" cap="all"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smtClean="0"/>
          </a:p>
          <a:p>
            <a:pPr algn="ctr"/>
            <a:r>
              <a:rPr lang="en-US" dirty="0" smtClean="0"/>
              <a:t>David </a:t>
            </a:r>
            <a:r>
              <a:rPr lang="en-US" dirty="0"/>
              <a:t>M. Boje &amp; Grace Ann Rosile</a:t>
            </a:r>
          </a:p>
          <a:p>
            <a:pPr algn="ctr"/>
            <a:r>
              <a:rPr lang="en-US" sz="1100" dirty="0"/>
              <a:t>UK, US, Singapore: World Scientific</a:t>
            </a:r>
          </a:p>
          <a:p>
            <a:pPr algn="ctr"/>
            <a:r>
              <a:rPr lang="en-US" sz="1100" dirty="0"/>
              <a:t>February 21, 2019; Revised March </a:t>
            </a:r>
            <a:r>
              <a:rPr lang="en-US" sz="1100" dirty="0" smtClean="0"/>
              <a:t>19, 2019</a:t>
            </a:r>
            <a:endParaRPr lang="en-US" sz="1100" dirty="0"/>
          </a:p>
        </p:txBody>
      </p:sp>
      <p:sp>
        <p:nvSpPr>
          <p:cNvPr id="3" name="Rectangle 2"/>
          <p:cNvSpPr/>
          <p:nvPr/>
        </p:nvSpPr>
        <p:spPr>
          <a:xfrm>
            <a:off x="3283177" y="4855056"/>
            <a:ext cx="5860823" cy="1815882"/>
          </a:xfrm>
          <a:prstGeom prst="rect">
            <a:avLst/>
          </a:prstGeom>
        </p:spPr>
        <p:txBody>
          <a:bodyPr wrap="square">
            <a:spAutoFit/>
          </a:bodyPr>
          <a:lstStyle/>
          <a:p>
            <a:r>
              <a:rPr lang="en-US" sz="2800" b="1" dirty="0" smtClean="0">
                <a:solidFill>
                  <a:schemeClr val="tx1">
                    <a:lumMod val="85000"/>
                    <a:lumOff val="15000"/>
                  </a:schemeClr>
                </a:solidFill>
                <a:hlinkClick r:id="rId5"/>
              </a:rPr>
              <a:t>Download Storytelling Science </a:t>
            </a:r>
            <a:r>
              <a:rPr lang="en-US" sz="2800" b="1" dirty="0">
                <a:solidFill>
                  <a:schemeClr val="tx1">
                    <a:lumMod val="85000"/>
                    <a:lumOff val="15000"/>
                  </a:schemeClr>
                </a:solidFill>
                <a:hlinkClick r:id="rId5"/>
              </a:rPr>
              <a:t>book </a:t>
            </a:r>
            <a:r>
              <a:rPr lang="en-US" sz="2800" b="1" dirty="0">
                <a:solidFill>
                  <a:schemeClr val="tx1">
                    <a:lumMod val="85000"/>
                    <a:lumOff val="15000"/>
                  </a:schemeClr>
                </a:solidFill>
              </a:rPr>
              <a:t>and slides for this presentation at </a:t>
            </a:r>
            <a:r>
              <a:rPr lang="en-US" sz="2800" b="1" dirty="0">
                <a:solidFill>
                  <a:schemeClr val="tx1">
                    <a:lumMod val="85000"/>
                    <a:lumOff val="15000"/>
                  </a:schemeClr>
                </a:solidFill>
                <a:hlinkClick r:id="rId6"/>
              </a:rPr>
              <a:t>https://davidboje.com</a:t>
            </a:r>
            <a:r>
              <a:rPr lang="en-US" sz="2800" b="1" smtClean="0">
                <a:solidFill>
                  <a:schemeClr val="tx1">
                    <a:lumMod val="85000"/>
                    <a:lumOff val="15000"/>
                  </a:schemeClr>
                </a:solidFill>
                <a:hlinkClick r:id="rId6"/>
              </a:rPr>
              <a:t>/Aalborg</a:t>
            </a:r>
            <a:r>
              <a:rPr lang="en-US" sz="2800" b="1" smtClean="0">
                <a:solidFill>
                  <a:schemeClr val="tx1">
                    <a:lumMod val="85000"/>
                    <a:lumOff val="15000"/>
                  </a:schemeClr>
                </a:solidFill>
              </a:rPr>
              <a:t>  </a:t>
            </a:r>
            <a:endParaRPr lang="en-US" sz="2800" b="1" dirty="0">
              <a:solidFill>
                <a:schemeClr val="tx1">
                  <a:lumMod val="85000"/>
                  <a:lumOff val="15000"/>
                </a:schemeClr>
              </a:solidFill>
            </a:endParaRPr>
          </a:p>
        </p:txBody>
      </p:sp>
      <p:pic>
        <p:nvPicPr>
          <p:cNvPr id="9" name="Picture 8"/>
          <p:cNvPicPr/>
          <p:nvPr/>
        </p:nvPicPr>
        <p:blipFill>
          <a:blip r:embed="rId7">
            <a:extLst>
              <a:ext uri="{28A0092B-C50C-407E-A947-70E740481C1C}">
                <a14:useLocalDpi xmlns:a14="http://schemas.microsoft.com/office/drawing/2010/main" val="0"/>
              </a:ext>
            </a:extLst>
          </a:blip>
          <a:stretch>
            <a:fillRect/>
          </a:stretch>
        </p:blipFill>
        <p:spPr>
          <a:xfrm>
            <a:off x="0" y="3668351"/>
            <a:ext cx="2782135" cy="3189650"/>
          </a:xfrm>
          <a:prstGeom prst="rect">
            <a:avLst/>
          </a:prstGeom>
        </p:spPr>
      </p:pic>
      <p:sp>
        <p:nvSpPr>
          <p:cNvPr id="5" name="TextBox 4"/>
          <p:cNvSpPr txBox="1"/>
          <p:nvPr/>
        </p:nvSpPr>
        <p:spPr>
          <a:xfrm>
            <a:off x="3070377" y="4339651"/>
            <a:ext cx="6073623" cy="707886"/>
          </a:xfrm>
          <a:prstGeom prst="rect">
            <a:avLst/>
          </a:prstGeom>
          <a:noFill/>
        </p:spPr>
        <p:txBody>
          <a:bodyPr wrap="square" rtlCol="0">
            <a:spAutoFit/>
          </a:bodyPr>
          <a:lstStyle/>
          <a:p>
            <a:r>
              <a:rPr lang="en-US" sz="4000" b="1" i="1" dirty="0" smtClean="0"/>
              <a:t>Thank You Questions?</a:t>
            </a:r>
            <a:endParaRPr lang="en-US" sz="4000" b="1" i="1" dirty="0"/>
          </a:p>
        </p:txBody>
      </p:sp>
      <p:pic>
        <p:nvPicPr>
          <p:cNvPr id="7" name="Picture 6"/>
          <p:cNvPicPr>
            <a:picLocks noChangeAspect="1"/>
          </p:cNvPicPr>
          <p:nvPr/>
        </p:nvPicPr>
        <p:blipFill>
          <a:blip r:embed="rId8"/>
          <a:stretch>
            <a:fillRect/>
          </a:stretch>
        </p:blipFill>
        <p:spPr>
          <a:xfrm>
            <a:off x="3482996" y="735383"/>
            <a:ext cx="1713683" cy="2518128"/>
          </a:xfrm>
          <a:prstGeom prst="rect">
            <a:avLst/>
          </a:prstGeom>
        </p:spPr>
      </p:pic>
      <p:sp>
        <p:nvSpPr>
          <p:cNvPr id="8" name="Slide Number Placeholder 7"/>
          <p:cNvSpPr>
            <a:spLocks noGrp="1"/>
          </p:cNvSpPr>
          <p:nvPr>
            <p:ph type="sldNum" sz="quarter" idx="12"/>
          </p:nvPr>
        </p:nvSpPr>
        <p:spPr/>
        <p:txBody>
          <a:bodyPr/>
          <a:lstStyle/>
          <a:p>
            <a:fld id="{651FC063-5EA9-49AF-AFAF-D68C9E82B23B}" type="slidenum">
              <a:rPr lang="en-US" smtClean="0"/>
              <a:pPr/>
              <a:t>57</a:t>
            </a:fld>
            <a:endParaRPr lang="en-US"/>
          </a:p>
        </p:txBody>
      </p:sp>
    </p:spTree>
    <p:extLst>
      <p:ext uri="{BB962C8B-B14F-4D97-AF65-F5344CB8AC3E}">
        <p14:creationId xmlns:p14="http://schemas.microsoft.com/office/powerpoint/2010/main" val="2265720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1825975" y="1569659"/>
            <a:ext cx="5376853" cy="3716151"/>
          </a:xfrm>
          <a:prstGeom prst="rect">
            <a:avLst/>
          </a:prstGeom>
        </p:spPr>
      </p:pic>
      <p:sp>
        <p:nvSpPr>
          <p:cNvPr id="2" name="Slide Number Placeholder 1"/>
          <p:cNvSpPr>
            <a:spLocks noGrp="1"/>
          </p:cNvSpPr>
          <p:nvPr>
            <p:ph type="sldNum" sz="quarter" idx="11"/>
          </p:nvPr>
        </p:nvSpPr>
        <p:spPr/>
        <p:txBody>
          <a:bodyPr/>
          <a:lstStyle/>
          <a:p>
            <a:fld id="{651FC063-5EA9-49AF-AFAF-D68C9E82B23B}" type="slidenum">
              <a:rPr lang="en-US" smtClean="0"/>
              <a:pPr/>
              <a:t>6</a:t>
            </a:fld>
            <a:endParaRPr lang="en-US"/>
          </a:p>
        </p:txBody>
      </p:sp>
    </p:spTree>
    <p:extLst>
      <p:ext uri="{BB962C8B-B14F-4D97-AF65-F5344CB8AC3E}">
        <p14:creationId xmlns:p14="http://schemas.microsoft.com/office/powerpoint/2010/main" val="2929670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524500" y="165100"/>
            <a:ext cx="3619500" cy="6261100"/>
          </a:xfrm>
          <a:prstGeom prst="rect">
            <a:avLst/>
          </a:prstGeom>
        </p:spPr>
      </p:pic>
      <p:pic>
        <p:nvPicPr>
          <p:cNvPr id="6" name="Picture 5"/>
          <p:cNvPicPr>
            <a:picLocks noChangeAspect="1"/>
          </p:cNvPicPr>
          <p:nvPr/>
        </p:nvPicPr>
        <p:blipFill>
          <a:blip r:embed="rId4"/>
          <a:stretch>
            <a:fillRect/>
          </a:stretch>
        </p:blipFill>
        <p:spPr>
          <a:xfrm>
            <a:off x="0" y="177800"/>
            <a:ext cx="3724275" cy="6337300"/>
          </a:xfrm>
          <a:prstGeom prst="rect">
            <a:avLst/>
          </a:prstGeom>
        </p:spPr>
      </p:pic>
      <p:sp>
        <p:nvSpPr>
          <p:cNvPr id="7" name="Rectangle 6"/>
          <p:cNvSpPr/>
          <p:nvPr/>
        </p:nvSpPr>
        <p:spPr>
          <a:xfrm>
            <a:off x="3661671" y="973435"/>
            <a:ext cx="1915909"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2019</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a:off x="3781425" y="4083735"/>
            <a:ext cx="1704975" cy="2308324"/>
          </a:xfrm>
          <a:prstGeom prst="rect">
            <a:avLst/>
          </a:prstGeom>
        </p:spPr>
        <p:txBody>
          <a:bodyPr wrap="square">
            <a:spAutoFit/>
          </a:bodyPr>
          <a:lstStyle/>
          <a:p>
            <a:pPr algn="ctr"/>
            <a:r>
              <a:rPr lang="en-US" dirty="0" smtClean="0"/>
              <a:t>Morten Lund’s dissertation </a:t>
            </a:r>
            <a:r>
              <a:rPr lang="mr-IN" dirty="0"/>
              <a:t>–</a:t>
            </a:r>
            <a:r>
              <a:rPr lang="en-US" dirty="0"/>
              <a:t> narratives exemplifying existing business models</a:t>
            </a:r>
          </a:p>
        </p:txBody>
      </p:sp>
      <p:sp>
        <p:nvSpPr>
          <p:cNvPr id="2" name="Slide Number Placeholder 1"/>
          <p:cNvSpPr>
            <a:spLocks noGrp="1"/>
          </p:cNvSpPr>
          <p:nvPr>
            <p:ph type="sldNum" sz="quarter" idx="12"/>
          </p:nvPr>
        </p:nvSpPr>
        <p:spPr/>
        <p:txBody>
          <a:bodyPr/>
          <a:lstStyle/>
          <a:p>
            <a:fld id="{651FC063-5EA9-49AF-AFAF-D68C9E82B23B}" type="slidenum">
              <a:rPr lang="en-US" smtClean="0"/>
              <a:pPr/>
              <a:t>7</a:t>
            </a:fld>
            <a:endParaRPr lang="en-US"/>
          </a:p>
        </p:txBody>
      </p:sp>
    </p:spTree>
    <p:extLst>
      <p:ext uri="{BB962C8B-B14F-4D97-AF65-F5344CB8AC3E}">
        <p14:creationId xmlns:p14="http://schemas.microsoft.com/office/powerpoint/2010/main" val="28363961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86225" y="1394236"/>
            <a:ext cx="2228850" cy="4006063"/>
          </a:xfrm>
          <a:prstGeom prst="rect">
            <a:avLst/>
          </a:prstGeom>
        </p:spPr>
      </p:pic>
      <p:sp>
        <p:nvSpPr>
          <p:cNvPr id="5" name="Rectangle 4"/>
          <p:cNvSpPr/>
          <p:nvPr/>
        </p:nvSpPr>
        <p:spPr>
          <a:xfrm>
            <a:off x="3013972" y="2535535"/>
            <a:ext cx="1915909"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2011</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 name="Picture 5"/>
          <p:cNvPicPr>
            <a:picLocks noChangeAspect="1"/>
          </p:cNvPicPr>
          <p:nvPr/>
        </p:nvPicPr>
        <p:blipFill>
          <a:blip r:embed="rId4"/>
          <a:stretch>
            <a:fillRect/>
          </a:stretch>
        </p:blipFill>
        <p:spPr>
          <a:xfrm>
            <a:off x="7419976" y="2795474"/>
            <a:ext cx="1724024" cy="3539664"/>
          </a:xfrm>
          <a:prstGeom prst="rect">
            <a:avLst/>
          </a:prstGeom>
        </p:spPr>
      </p:pic>
      <p:sp>
        <p:nvSpPr>
          <p:cNvPr id="7" name="Rectangle 6"/>
          <p:cNvSpPr/>
          <p:nvPr/>
        </p:nvSpPr>
        <p:spPr>
          <a:xfrm>
            <a:off x="6204848" y="3653135"/>
            <a:ext cx="1915909"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2016</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 name="Picture 8"/>
          <p:cNvPicPr>
            <a:picLocks noChangeAspect="1"/>
          </p:cNvPicPr>
          <p:nvPr/>
        </p:nvPicPr>
        <p:blipFill>
          <a:blip r:embed="rId5"/>
          <a:stretch>
            <a:fillRect/>
          </a:stretch>
        </p:blipFill>
        <p:spPr>
          <a:xfrm>
            <a:off x="971551" y="101600"/>
            <a:ext cx="2148317" cy="3556000"/>
          </a:xfrm>
          <a:prstGeom prst="rect">
            <a:avLst/>
          </a:prstGeom>
        </p:spPr>
      </p:pic>
      <p:sp>
        <p:nvSpPr>
          <p:cNvPr id="8" name="Rectangle 7"/>
          <p:cNvSpPr/>
          <p:nvPr/>
        </p:nvSpPr>
        <p:spPr>
          <a:xfrm>
            <a:off x="0" y="1265535"/>
            <a:ext cx="1554031"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91440" tIns="45720" rIns="91440" bIns="45720">
            <a:spAutoFit/>
          </a:bodyPr>
          <a:lstStyle/>
          <a:p>
            <a:pPr algn="ctr"/>
            <a: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2001</a:t>
            </a: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 name="Picture 9"/>
          <p:cNvPicPr>
            <a:picLocks noChangeAspect="1"/>
          </p:cNvPicPr>
          <p:nvPr/>
        </p:nvPicPr>
        <p:blipFill>
          <a:blip r:embed="rId6"/>
          <a:stretch>
            <a:fillRect/>
          </a:stretch>
        </p:blipFill>
        <p:spPr>
          <a:xfrm>
            <a:off x="0" y="4042832"/>
            <a:ext cx="3753556" cy="2815167"/>
          </a:xfrm>
          <a:prstGeom prst="rect">
            <a:avLst/>
          </a:prstGeom>
        </p:spPr>
      </p:pic>
      <p:sp>
        <p:nvSpPr>
          <p:cNvPr id="2" name="Slide Number Placeholder 1"/>
          <p:cNvSpPr>
            <a:spLocks noGrp="1"/>
          </p:cNvSpPr>
          <p:nvPr>
            <p:ph type="sldNum" sz="quarter" idx="12"/>
          </p:nvPr>
        </p:nvSpPr>
        <p:spPr/>
        <p:txBody>
          <a:bodyPr/>
          <a:lstStyle/>
          <a:p>
            <a:fld id="{651FC063-5EA9-49AF-AFAF-D68C9E82B23B}" type="slidenum">
              <a:rPr lang="en-US" smtClean="0"/>
              <a:pPr/>
              <a:t>8</a:t>
            </a:fld>
            <a:endParaRPr lang="en-US"/>
          </a:p>
        </p:txBody>
      </p:sp>
    </p:spTree>
    <p:extLst>
      <p:ext uri="{BB962C8B-B14F-4D97-AF65-F5344CB8AC3E}">
        <p14:creationId xmlns:p14="http://schemas.microsoft.com/office/powerpoint/2010/main" val="25392155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46118" cy="1143000"/>
          </a:xfrm>
        </p:spPr>
        <p:txBody>
          <a:bodyPr>
            <a:normAutofit fontScale="90000"/>
          </a:bodyPr>
          <a:lstStyle/>
          <a:p>
            <a:pPr algn="ctr"/>
            <a:r>
              <a:rPr lang="en-US" b="1" dirty="0">
                <a:solidFill>
                  <a:srgbClr val="FFFF00"/>
                </a:solidFill>
              </a:rPr>
              <a:t>ANTENARRATIVE BET ON THE FUTURE: </a:t>
            </a:r>
          </a:p>
        </p:txBody>
      </p:sp>
      <p:sp>
        <p:nvSpPr>
          <p:cNvPr id="3" name="Content Placeholder 2"/>
          <p:cNvSpPr>
            <a:spLocks noGrp="1"/>
          </p:cNvSpPr>
          <p:nvPr>
            <p:ph idx="1"/>
          </p:nvPr>
        </p:nvSpPr>
        <p:spPr>
          <a:xfrm>
            <a:off x="211668" y="1600200"/>
            <a:ext cx="8085666" cy="4525963"/>
          </a:xfrm>
        </p:spPr>
        <p:txBody>
          <a:bodyPr>
            <a:normAutofit fontScale="92500"/>
          </a:bodyPr>
          <a:lstStyle/>
          <a:p>
            <a:r>
              <a:rPr lang="en-US" dirty="0" smtClean="0"/>
              <a:t>97.5% of Terrestrial Water is saltwater </a:t>
            </a:r>
          </a:p>
          <a:p>
            <a:r>
              <a:rPr lang="en-US" dirty="0" smtClean="0"/>
              <a:t>Remaining 2.5% is mostly inaccessible &amp; unevenly distributed</a:t>
            </a:r>
          </a:p>
          <a:p>
            <a:r>
              <a:rPr lang="en-US" dirty="0" smtClean="0"/>
              <a:t>Remaining for all life is 0.014% of all water</a:t>
            </a:r>
          </a:p>
          <a:p>
            <a:pPr algn="ctr"/>
            <a:r>
              <a:rPr lang="en-US" sz="4800" b="1" dirty="0" smtClean="0">
                <a:solidFill>
                  <a:srgbClr val="FFFF00"/>
                </a:solidFill>
              </a:rPr>
              <a:t>By 2030 Fresh Water Demand will Exceed Fresh Water Supply by 40%</a:t>
            </a:r>
            <a:endParaRPr lang="en-US" sz="4800" b="1" dirty="0">
              <a:solidFill>
                <a:srgbClr val="FFFF00"/>
              </a:solidFill>
            </a:endParaRPr>
          </a:p>
        </p:txBody>
      </p:sp>
      <p:pic>
        <p:nvPicPr>
          <p:cNvPr id="4" name="Picture 3"/>
          <p:cNvPicPr>
            <a:picLocks noChangeAspect="1"/>
          </p:cNvPicPr>
          <p:nvPr/>
        </p:nvPicPr>
        <p:blipFill>
          <a:blip r:embed="rId3"/>
          <a:stretch>
            <a:fillRect/>
          </a:stretch>
        </p:blipFill>
        <p:spPr>
          <a:xfrm rot="207583">
            <a:off x="6985516" y="5042158"/>
            <a:ext cx="1610821" cy="1610821"/>
          </a:xfrm>
          <a:prstGeom prst="rect">
            <a:avLst/>
          </a:prstGeom>
        </p:spPr>
      </p:pic>
      <p:sp>
        <p:nvSpPr>
          <p:cNvPr id="5" name="Slide Number Placeholder 4"/>
          <p:cNvSpPr>
            <a:spLocks noGrp="1"/>
          </p:cNvSpPr>
          <p:nvPr>
            <p:ph type="sldNum" sz="quarter" idx="12"/>
          </p:nvPr>
        </p:nvSpPr>
        <p:spPr/>
        <p:txBody>
          <a:bodyPr/>
          <a:lstStyle/>
          <a:p>
            <a:fld id="{651FC063-5EA9-49AF-AFAF-D68C9E82B23B}" type="slidenum">
              <a:rPr lang="en-US" smtClean="0"/>
              <a:pPr/>
              <a:t>9</a:t>
            </a:fld>
            <a:endParaRPr lang="en-US"/>
          </a:p>
        </p:txBody>
      </p:sp>
    </p:spTree>
    <p:extLst>
      <p:ext uri="{BB962C8B-B14F-4D97-AF65-F5344CB8AC3E}">
        <p14:creationId xmlns:p14="http://schemas.microsoft.com/office/powerpoint/2010/main" val="147117357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2904</TotalTime>
  <Words>9830</Words>
  <Application>Microsoft Macintosh PowerPoint</Application>
  <PresentationFormat>On-screen Show (4:3)</PresentationFormat>
  <Paragraphs>645</Paragraphs>
  <Slides>57</Slides>
  <Notes>34</Notes>
  <HiddenSlides>0</HiddenSlides>
  <MMClips>1</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Technic</vt:lpstr>
      <vt:lpstr>Water’s Business Models &amp; Business Storytelling </vt:lpstr>
      <vt:lpstr>PowerPoint Presentation</vt:lpstr>
      <vt:lpstr>PowerPoint Presentation</vt:lpstr>
      <vt:lpstr>PowerPoint Presentation</vt:lpstr>
      <vt:lpstr>What is VIRTUAL WATER?</vt:lpstr>
      <vt:lpstr>PowerPoint Presentation</vt:lpstr>
      <vt:lpstr>PowerPoint Presentation</vt:lpstr>
      <vt:lpstr>PowerPoint Presentation</vt:lpstr>
      <vt:lpstr>ANTENARRATIVE BET ON THE FUTURE: </vt:lpstr>
      <vt:lpstr>PowerPoint Presentation</vt:lpstr>
      <vt:lpstr>PowerPoint Presentation</vt:lpstr>
      <vt:lpstr>PowerPoint Presentation</vt:lpstr>
      <vt:lpstr>PowerPoint Presentation</vt:lpstr>
      <vt:lpstr>6 B’s of Antenarrative</vt:lpstr>
      <vt:lpstr>PowerPoint Presentation</vt:lpstr>
      <vt:lpstr>PowerPoint Presentation</vt:lpstr>
      <vt:lpstr>TRUE STORYTELLING: 2.8 Billion people are in Water Stress Defined as below 1000 cubic meters per person per year</vt:lpstr>
      <vt:lpstr>Antenarrative &amp; Business Models</vt:lpstr>
      <vt:lpstr>PowerPoint Presentation</vt:lpstr>
      <vt:lpstr>PowerPoint Presentation</vt:lpstr>
      <vt:lpstr>PowerPoint Presentation</vt:lpstr>
      <vt:lpstr>KPMG Water Business Models</vt:lpstr>
      <vt:lpstr>How to Develop a New BLUE Business Model-Dispositif about Water in Denmark?</vt:lpstr>
      <vt:lpstr>How does Business Model Respond?</vt:lpstr>
      <vt:lpstr>PowerPoint Presentation</vt:lpstr>
      <vt:lpstr>PowerPoint Presentation</vt:lpstr>
      <vt:lpstr>Water Business Models &amp; Immigrant’s Subjectification and Desubjectification </vt:lpstr>
      <vt:lpstr>PowerPoint Presentation</vt:lpstr>
      <vt:lpstr>PowerPoint Presentation</vt:lpstr>
      <vt:lpstr>     D2 = 4 Dialogisms 1. Polyphonic Dialogism 2. Stylistic Dialogism 3. Chrontopic Dialogism 4. Architectonic Dialogisms</vt:lpstr>
      <vt:lpstr>PowerPoint Presentation</vt:lpstr>
      <vt:lpstr>D3=Defracting Past never ends </vt:lpstr>
      <vt:lpstr>PowerPoint Presentation</vt:lpstr>
      <vt:lpstr>D4=Dialectical Negations</vt:lpstr>
      <vt:lpstr>D4 – Negation of the Negation</vt:lpstr>
      <vt:lpstr>PowerPoint Presentation</vt:lpstr>
      <vt:lpstr>D4 is Dialectics of Negation</vt:lpstr>
      <vt:lpstr>PowerPoint Presentation</vt:lpstr>
      <vt:lpstr>PowerPoint Presentation</vt:lpstr>
      <vt:lpstr>PowerPoint Presentation</vt:lpstr>
      <vt:lpstr>PowerPoint Presentation</vt:lpstr>
      <vt:lpstr>How does Coke Replenish 65.5 billion gallons of Fresh Water? </vt:lpstr>
      <vt:lpstr>PowerPoint Presentation</vt:lpstr>
      <vt:lpstr>PowerPoint Presentation</vt:lpstr>
      <vt:lpstr>Anti-Narrative is not Antenarrative Anti-Story is not Living Story</vt:lpstr>
      <vt:lpstr>PowerPoint Presentation</vt:lpstr>
      <vt:lpstr>PowerPoint Presentation</vt:lpstr>
      <vt:lpstr>PowerPoint Presentation</vt:lpstr>
      <vt:lpstr>PowerPoint Presentation</vt:lpstr>
      <vt:lpstr>Conclusion: Water Business Models and Business Storytelling are Entangled</vt:lpstr>
      <vt:lpstr>Develop TERRESTRIAL ETHICS  WATER BUSINESS PLAN or our grandchildren will be the BET ON THE FUTURE THAT WILL NEVER BE </vt:lpstr>
      <vt:lpstr>PowerPoint Presentation</vt:lpstr>
      <vt:lpstr>https://davidboje.com/quantum </vt:lpstr>
      <vt:lpstr>World Scientific Encyclopedia of Business Storytelling  Set 1: “Corporate and Business Strategies of Business Storytelling”</vt:lpstr>
      <vt:lpstr>Business Storytelling Encyclopedia  Set 2: "Methodologies and Big Data Analysis of Business Storytelling”</vt:lpstr>
      <vt:lpstr>Business Storytelling Encyclopedia Set 3: “Ethical Practices of Business Storytelling” (set sub-title) </vt:lpstr>
      <vt:lpstr>PowerPoint Presentation</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Boje</dc:creator>
  <cp:lastModifiedBy>David Boje</cp:lastModifiedBy>
  <cp:revision>200</cp:revision>
  <cp:lastPrinted>2019-05-07T12:12:59Z</cp:lastPrinted>
  <dcterms:created xsi:type="dcterms:W3CDTF">2019-05-02T05:24:26Z</dcterms:created>
  <dcterms:modified xsi:type="dcterms:W3CDTF">2019-05-13T12:43:38Z</dcterms:modified>
</cp:coreProperties>
</file>