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media1.png" ContentType="video/unknown"/>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1.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2.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91"/>
  </p:notesMasterIdLst>
  <p:sldIdLst>
    <p:sldId id="285" r:id="rId2"/>
    <p:sldId id="436" r:id="rId3"/>
    <p:sldId id="433" r:id="rId4"/>
    <p:sldId id="435" r:id="rId5"/>
    <p:sldId id="438" r:id="rId6"/>
    <p:sldId id="439" r:id="rId7"/>
    <p:sldId id="440" r:id="rId8"/>
    <p:sldId id="441" r:id="rId9"/>
    <p:sldId id="442" r:id="rId10"/>
    <p:sldId id="443" r:id="rId11"/>
    <p:sldId id="446" r:id="rId12"/>
    <p:sldId id="447" r:id="rId13"/>
    <p:sldId id="448" r:id="rId14"/>
    <p:sldId id="449" r:id="rId15"/>
    <p:sldId id="434" r:id="rId16"/>
    <p:sldId id="431" r:id="rId17"/>
    <p:sldId id="437" r:id="rId18"/>
    <p:sldId id="451" r:id="rId19"/>
    <p:sldId id="417" r:id="rId20"/>
    <p:sldId id="420" r:id="rId21"/>
    <p:sldId id="432" r:id="rId22"/>
    <p:sldId id="418" r:id="rId23"/>
    <p:sldId id="419" r:id="rId24"/>
    <p:sldId id="408" r:id="rId25"/>
    <p:sldId id="412" r:id="rId26"/>
    <p:sldId id="410" r:id="rId27"/>
    <p:sldId id="428" r:id="rId28"/>
    <p:sldId id="429" r:id="rId29"/>
    <p:sldId id="430" r:id="rId30"/>
    <p:sldId id="411" r:id="rId31"/>
    <p:sldId id="379" r:id="rId32"/>
    <p:sldId id="421" r:id="rId33"/>
    <p:sldId id="427" r:id="rId34"/>
    <p:sldId id="413" r:id="rId35"/>
    <p:sldId id="378" r:id="rId36"/>
    <p:sldId id="414" r:id="rId37"/>
    <p:sldId id="416" r:id="rId38"/>
    <p:sldId id="380" r:id="rId39"/>
    <p:sldId id="445" r:id="rId40"/>
    <p:sldId id="422" r:id="rId41"/>
    <p:sldId id="423" r:id="rId42"/>
    <p:sldId id="424" r:id="rId43"/>
    <p:sldId id="425" r:id="rId44"/>
    <p:sldId id="426" r:id="rId45"/>
    <p:sldId id="372" r:id="rId46"/>
    <p:sldId id="384" r:id="rId47"/>
    <p:sldId id="385" r:id="rId48"/>
    <p:sldId id="386" r:id="rId49"/>
    <p:sldId id="387" r:id="rId50"/>
    <p:sldId id="388" r:id="rId51"/>
    <p:sldId id="389" r:id="rId52"/>
    <p:sldId id="390" r:id="rId53"/>
    <p:sldId id="391" r:id="rId54"/>
    <p:sldId id="392" r:id="rId55"/>
    <p:sldId id="393" r:id="rId56"/>
    <p:sldId id="395" r:id="rId57"/>
    <p:sldId id="396" r:id="rId58"/>
    <p:sldId id="397" r:id="rId59"/>
    <p:sldId id="398" r:id="rId60"/>
    <p:sldId id="399" r:id="rId61"/>
    <p:sldId id="400" r:id="rId62"/>
    <p:sldId id="401" r:id="rId63"/>
    <p:sldId id="402" r:id="rId64"/>
    <p:sldId id="403" r:id="rId65"/>
    <p:sldId id="404" r:id="rId66"/>
    <p:sldId id="405" r:id="rId67"/>
    <p:sldId id="406" r:id="rId68"/>
    <p:sldId id="407" r:id="rId69"/>
    <p:sldId id="373" r:id="rId70"/>
    <p:sldId id="374" r:id="rId71"/>
    <p:sldId id="375" r:id="rId72"/>
    <p:sldId id="376" r:id="rId73"/>
    <p:sldId id="377" r:id="rId74"/>
    <p:sldId id="356" r:id="rId75"/>
    <p:sldId id="336" r:id="rId76"/>
    <p:sldId id="326" r:id="rId77"/>
    <p:sldId id="330" r:id="rId78"/>
    <p:sldId id="327" r:id="rId79"/>
    <p:sldId id="329" r:id="rId80"/>
    <p:sldId id="331" r:id="rId81"/>
    <p:sldId id="332" r:id="rId82"/>
    <p:sldId id="333" r:id="rId83"/>
    <p:sldId id="337" r:id="rId84"/>
    <p:sldId id="334" r:id="rId85"/>
    <p:sldId id="306" r:id="rId86"/>
    <p:sldId id="335" r:id="rId87"/>
    <p:sldId id="338" r:id="rId88"/>
    <p:sldId id="339" r:id="rId89"/>
    <p:sldId id="340" r:id="rId9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84" autoAdjust="0"/>
    <p:restoredTop sz="75238" autoAdjust="0"/>
  </p:normalViewPr>
  <p:slideViewPr>
    <p:cSldViewPr snapToGrid="0">
      <p:cViewPr>
        <p:scale>
          <a:sx n="100" d="100"/>
          <a:sy n="100" d="100"/>
        </p:scale>
        <p:origin x="-240" y="1152"/>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_rels/data1.xml.rels><?xml version="1.0" encoding="UTF-8" standalone="yes"?>
<Relationships xmlns="http://schemas.openxmlformats.org/package/2006/relationships"><Relationship Id="rId1"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smtClean="0"/>
            <a:t>What is TRUE STORYTELLING </a:t>
          </a:r>
          <a:r>
            <a:rPr lang="en-US" sz="1800" b="1" dirty="0" smtClean="0"/>
            <a:t>now</a:t>
          </a:r>
          <a:r>
            <a:rPr lang="en-US" sz="1000" b="1" dirty="0" smtClean="0"/>
            <a:t>?</a:t>
          </a:r>
          <a:endParaRPr lang="en-US" sz="1000" b="1" dirty="0"/>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smtClean="0"/>
            <a:t>How to plan FUTURE?</a:t>
          </a:r>
          <a:endParaRPr lang="en-US" b="1" dirty="0"/>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smtClean="0"/>
            <a:t>When &amp; Where to do PROJECT</a:t>
          </a:r>
          <a:r>
            <a:rPr lang="en-US" b="1" baseline="30000" dirty="0" smtClean="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smtClean="0"/>
            <a:t>Reflect on OUTCOMES?</a:t>
          </a:r>
          <a:endParaRPr lang="en-US" b="1" dirty="0"/>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dgm:spPr/>
      <dgm:t>
        <a:bodyPr/>
        <a:lstStyle/>
        <a:p>
          <a:endParaRPr lang="en-US"/>
        </a:p>
      </dgm:t>
    </dgm:pt>
    <dgm:pt modelId="{21E2B31A-E4B2-4ECF-88AA-8FCC85E6F254}" type="pres">
      <dgm:prSet presAssocID="{AC3E7205-C590-4C12-9D02-2D2D91E25E73}" presName="node" presStyleLbl="node1" presStyleIdx="0" presStyleCnt="4" custScaleX="149556"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t>
        <a:bodyPr/>
        <a:lstStyle/>
        <a:p>
          <a:endParaRPr lang="en-US"/>
        </a:p>
      </dgm:t>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19164" custScaleY="104823"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t>
        <a:bodyPr/>
        <a:lstStyle/>
        <a:p>
          <a:endParaRPr lang="en-US"/>
        </a:p>
      </dgm:t>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42137"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t>
        <a:bodyPr/>
        <a:lstStyle/>
        <a:p>
          <a:endParaRPr lang="en-US"/>
        </a:p>
      </dgm:t>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85516"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t>
        <a:bodyPr/>
        <a:lstStyle/>
        <a:p>
          <a:endParaRPr lang="en-US"/>
        </a:p>
      </dgm:t>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090E986D-6E1C-5445-BE77-C15061ED263F}" type="presOf" srcId="{C86AF644-A202-465B-986C-F66F4C0A09FE}" destId="{585FE9A8-D8F9-48B3-BD89-BCB8D40C3B62}" srcOrd="0" destOrd="0" presId="urn:microsoft.com/office/officeart/2005/8/layout/radial6"/>
    <dgm:cxn modelId="{05173619-EA33-C34D-AE6A-A35D9DA37AB5}" type="presOf" srcId="{550C664F-08C6-4AB0-A8BA-427258162553}" destId="{0DD71EEF-493C-4E91-89BE-3AD922D5DFEC}" srcOrd="0" destOrd="0" presId="urn:microsoft.com/office/officeart/2005/8/layout/radial6"/>
    <dgm:cxn modelId="{920B515F-2856-C14F-ACD9-A6A4385736F8}" type="presOf" srcId="{188A0AD8-3361-466A-980F-FD629CABEA5D}" destId="{C09C0B9D-C626-4352-937F-E565C32A1F1A}" srcOrd="0" destOrd="0" presId="urn:microsoft.com/office/officeart/2005/8/layout/radial6"/>
    <dgm:cxn modelId="{4BEB7F66-9C15-2E4C-AFC0-8A2965C6C7A1}" type="presOf" srcId="{ABCADF7A-7ED1-44EC-B608-BFA2456D0BF1}" destId="{819BC320-0E3F-4F15-A919-57F70CA02FCD}"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A0D03E24-513F-704D-8174-3CD3D8E71387}" type="presOf" srcId="{FD225BFA-EC92-4709-8193-75F266C9714F}" destId="{607E6A0A-3655-4CA6-91D8-44B285A4941A}" srcOrd="0" destOrd="0" presId="urn:microsoft.com/office/officeart/2005/8/layout/radial6"/>
    <dgm:cxn modelId="{F5FC7D43-021D-184C-826B-113C6AA34708}" type="presOf" srcId="{053550CC-D558-47D3-BB85-AEC146FC1E73}" destId="{18949E23-5716-41EE-8482-AD899487C22A}" srcOrd="0" destOrd="0" presId="urn:microsoft.com/office/officeart/2005/8/layout/radial6"/>
    <dgm:cxn modelId="{4EE67F9E-68AD-284A-AFF4-F4239AB03B85}" type="presOf" srcId="{AC3E7205-C590-4C12-9D02-2D2D91E25E73}" destId="{21E2B31A-E4B2-4ECF-88AA-8FCC85E6F254}" srcOrd="0" destOrd="0" presId="urn:microsoft.com/office/officeart/2005/8/layout/radial6"/>
    <dgm:cxn modelId="{A72A055A-3ADD-C64C-851F-72EED88B6C21}" type="presOf" srcId="{78A7C5B0-5227-4C8B-AA01-92D448A818AF}" destId="{DA4DB111-7C98-44ED-BC7C-C91D7DDAE81E}" srcOrd="0" destOrd="0" presId="urn:microsoft.com/office/officeart/2005/8/layout/radial6"/>
    <dgm:cxn modelId="{A958592F-1C29-BA47-8AE2-14338289D3DB}" type="presOf" srcId="{0AA34E75-C871-4636-82AC-E87B52167F2D}" destId="{E6AF0A74-5C53-4808-8A77-31B80B0E5BF6}" srcOrd="0" destOrd="0" presId="urn:microsoft.com/office/officeart/2005/8/layout/radial6"/>
    <dgm:cxn modelId="{F0262FDA-8CA7-D94E-B23C-3F3FE32D881E}" type="presOf" srcId="{274A1F7C-FF7D-49DF-BC19-A31740450024}" destId="{47906407-956C-4DBE-95F5-60B3E34737A1}"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650CFF69-2CB2-4304-8E6F-0C50330F4E83}" srcId="{78A7C5B0-5227-4C8B-AA01-92D448A818AF}" destId="{0AA34E75-C871-4636-82AC-E87B52167F2D}" srcOrd="0" destOrd="0" parTransId="{7951B0F9-C179-4EF5-82AB-9C0960BAD989}" sibTransId="{D4C38F3D-FB10-4FFF-B562-EB61B4FD0556}"/>
    <dgm:cxn modelId="{6430DE09-3BAF-0A4A-BB8D-35BF17C9ED76}" type="presParOf" srcId="{DA4DB111-7C98-44ED-BC7C-C91D7DDAE81E}" destId="{E6AF0A74-5C53-4808-8A77-31B80B0E5BF6}" srcOrd="0" destOrd="0" presId="urn:microsoft.com/office/officeart/2005/8/layout/radial6"/>
    <dgm:cxn modelId="{0F0C0570-4F28-AB4F-A213-671FD1A54D95}" type="presParOf" srcId="{DA4DB111-7C98-44ED-BC7C-C91D7DDAE81E}" destId="{21E2B31A-E4B2-4ECF-88AA-8FCC85E6F254}" srcOrd="1" destOrd="0" presId="urn:microsoft.com/office/officeart/2005/8/layout/radial6"/>
    <dgm:cxn modelId="{D03A9A0F-8D23-5649-8AE5-0D04FFE56ABD}" type="presParOf" srcId="{DA4DB111-7C98-44ED-BC7C-C91D7DDAE81E}" destId="{A740D28C-C6E5-4D3D-829E-B2E72DEC6932}" srcOrd="2" destOrd="0" presId="urn:microsoft.com/office/officeart/2005/8/layout/radial6"/>
    <dgm:cxn modelId="{46600A49-476E-2B4A-B9F8-C982ADE2CA80}" type="presParOf" srcId="{DA4DB111-7C98-44ED-BC7C-C91D7DDAE81E}" destId="{C09C0B9D-C626-4352-937F-E565C32A1F1A}" srcOrd="3" destOrd="0" presId="urn:microsoft.com/office/officeart/2005/8/layout/radial6"/>
    <dgm:cxn modelId="{D6428C52-1D6A-B74D-8661-CBA621A0A405}" type="presParOf" srcId="{DA4DB111-7C98-44ED-BC7C-C91D7DDAE81E}" destId="{18949E23-5716-41EE-8482-AD899487C22A}" srcOrd="4" destOrd="0" presId="urn:microsoft.com/office/officeart/2005/8/layout/radial6"/>
    <dgm:cxn modelId="{42C1BE5F-F0A3-4D48-8BFE-8E1D13D64620}" type="presParOf" srcId="{DA4DB111-7C98-44ED-BC7C-C91D7DDAE81E}" destId="{22544C63-152D-4BA0-B4E1-6E36758E97BB}" srcOrd="5" destOrd="0" presId="urn:microsoft.com/office/officeart/2005/8/layout/radial6"/>
    <dgm:cxn modelId="{2D8FA94B-1A91-4444-8DB3-429659789C5F}" type="presParOf" srcId="{DA4DB111-7C98-44ED-BC7C-C91D7DDAE81E}" destId="{47906407-956C-4DBE-95F5-60B3E34737A1}" srcOrd="6" destOrd="0" presId="urn:microsoft.com/office/officeart/2005/8/layout/radial6"/>
    <dgm:cxn modelId="{475507ED-03E3-004F-A52C-6D298701B46D}" type="presParOf" srcId="{DA4DB111-7C98-44ED-BC7C-C91D7DDAE81E}" destId="{585FE9A8-D8F9-48B3-BD89-BCB8D40C3B62}" srcOrd="7" destOrd="0" presId="urn:microsoft.com/office/officeart/2005/8/layout/radial6"/>
    <dgm:cxn modelId="{64F2E9FB-9968-DB46-8C4C-CFB5A019391F}" type="presParOf" srcId="{DA4DB111-7C98-44ED-BC7C-C91D7DDAE81E}" destId="{61A87214-CB21-4889-AF91-57B4116DD7F6}" srcOrd="8" destOrd="0" presId="urn:microsoft.com/office/officeart/2005/8/layout/radial6"/>
    <dgm:cxn modelId="{BE4943E3-3A1C-5C4C-A343-C091D93619F8}" type="presParOf" srcId="{DA4DB111-7C98-44ED-BC7C-C91D7DDAE81E}" destId="{607E6A0A-3655-4CA6-91D8-44B285A4941A}" srcOrd="9" destOrd="0" presId="urn:microsoft.com/office/officeart/2005/8/layout/radial6"/>
    <dgm:cxn modelId="{C5A3AA5A-0D5F-A548-8A75-8502244935C0}" type="presParOf" srcId="{DA4DB111-7C98-44ED-BC7C-C91D7DDAE81E}" destId="{819BC320-0E3F-4F15-A919-57F70CA02FCD}" srcOrd="10" destOrd="0" presId="urn:microsoft.com/office/officeart/2005/8/layout/radial6"/>
    <dgm:cxn modelId="{D576BAE4-F3F1-E84E-B46A-2895E014B41D}" type="presParOf" srcId="{DA4DB111-7C98-44ED-BC7C-C91D7DDAE81E}" destId="{46156E6F-80BF-4EEB-9889-1CA1A20B7461}" srcOrd="11" destOrd="0" presId="urn:microsoft.com/office/officeart/2005/8/layout/radial6"/>
    <dgm:cxn modelId="{BAE24FB3-6DAD-294E-AF2F-485A4BEB24A8}" type="presParOf" srcId="{DA4DB111-7C98-44ED-BC7C-C91D7DDAE81E}" destId="{0DD71EEF-493C-4E91-89BE-3AD922D5DFE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1644498" y="126445"/>
          <a:ext cx="3227983" cy="3227983"/>
        </a:xfrm>
        <a:prstGeom prst="blockArc">
          <a:avLst>
            <a:gd name="adj1" fmla="val 10211303"/>
            <a:gd name="adj2" fmla="val 18130386"/>
            <a:gd name="adj3" fmla="val 4642"/>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1605364" y="833542"/>
          <a:ext cx="3227983" cy="3227983"/>
        </a:xfrm>
        <a:prstGeom prst="blockArc">
          <a:avLst>
            <a:gd name="adj1" fmla="val 3398876"/>
            <a:gd name="adj2" fmla="val 11768830"/>
            <a:gd name="adj3" fmla="val 4642"/>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3588777" y="1037548"/>
          <a:ext cx="3227983" cy="3227983"/>
        </a:xfrm>
        <a:prstGeom prst="blockArc">
          <a:avLst>
            <a:gd name="adj1" fmla="val 20362286"/>
            <a:gd name="adj2" fmla="val 8105830"/>
            <a:gd name="adj3" fmla="val 4642"/>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3594957" y="-89448"/>
          <a:ext cx="3227983" cy="3227983"/>
        </a:xfrm>
        <a:prstGeom prst="blockArc">
          <a:avLst>
            <a:gd name="adj1" fmla="val 13511658"/>
            <a:gd name="adj2" fmla="val 1275415"/>
            <a:gd name="adj3" fmla="val 4642"/>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2682804" y="774558"/>
          <a:ext cx="2854032" cy="2621299"/>
        </a:xfrm>
        <a:prstGeom prst="ellipse">
          <a:avLst/>
        </a:prstGeom>
        <a:blipFill rotWithShape="0">
          <a:blip xmlns:r="http://schemas.openxmlformats.org/officeDocument/2006/relationships" r:embed="rId1"/>
          <a:stretch>
            <a:fillRect/>
          </a:stretch>
        </a:blip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3100767" y="1158438"/>
        <a:ext cx="2018106" cy="1853539"/>
      </dsp:txXfrm>
    </dsp:sp>
    <dsp:sp modelId="{21E2B31A-E4B2-4ECF-88AA-8FCC85E6F254}">
      <dsp:nvSpPr>
        <dsp:cNvPr id="0" name=""/>
        <dsp:cNvSpPr/>
      </dsp:nvSpPr>
      <dsp:spPr>
        <a:xfrm>
          <a:off x="3319833" y="0"/>
          <a:ext cx="1556252" cy="811986"/>
        </a:xfrm>
        <a:prstGeom prst="ellips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What is TRUE STORYTELLING </a:t>
          </a:r>
          <a:r>
            <a:rPr lang="en-US" sz="1800" b="1" kern="1200" dirty="0" smtClean="0"/>
            <a:t>now</a:t>
          </a:r>
          <a:r>
            <a:rPr lang="en-US" sz="1000" b="1" kern="1200" dirty="0" smtClean="0"/>
            <a:t>?</a:t>
          </a:r>
          <a:endParaRPr lang="en-US" sz="1000" b="1" kern="1200" dirty="0"/>
        </a:p>
      </dsp:txBody>
      <dsp:txXfrm>
        <a:off x="3547741" y="118913"/>
        <a:ext cx="1100436" cy="574160"/>
      </dsp:txXfrm>
    </dsp:sp>
    <dsp:sp modelId="{18949E23-5716-41EE-8482-AD899487C22A}">
      <dsp:nvSpPr>
        <dsp:cNvPr id="0" name=""/>
        <dsp:cNvSpPr/>
      </dsp:nvSpPr>
      <dsp:spPr>
        <a:xfrm>
          <a:off x="6058219" y="1550730"/>
          <a:ext cx="1239998" cy="1090768"/>
        </a:xfrm>
        <a:prstGeom prst="ellips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How to plan FUTURE?</a:t>
          </a:r>
          <a:endParaRPr lang="en-US" sz="1100" b="1" kern="1200" dirty="0"/>
        </a:p>
      </dsp:txBody>
      <dsp:txXfrm>
        <a:off x="6239813" y="1710469"/>
        <a:ext cx="876810" cy="771290"/>
      </dsp:txXfrm>
    </dsp:sp>
    <dsp:sp modelId="{585FE9A8-D8F9-48B3-BD89-BCB8D40C3B62}">
      <dsp:nvSpPr>
        <dsp:cNvPr id="0" name=""/>
        <dsp:cNvSpPr/>
      </dsp:nvSpPr>
      <dsp:spPr>
        <a:xfrm>
          <a:off x="3346578" y="3331161"/>
          <a:ext cx="1479051" cy="866523"/>
        </a:xfrm>
        <a:prstGeom prst="ellips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When &amp; Where to do PROJECT</a:t>
          </a:r>
          <a:r>
            <a:rPr lang="en-US" sz="1100" b="1" kern="1200" baseline="30000" dirty="0" smtClean="0"/>
            <a:t>?</a:t>
          </a:r>
          <a:endParaRPr lang="en-US" sz="1100" b="1" kern="1200" dirty="0"/>
        </a:p>
      </dsp:txBody>
      <dsp:txXfrm>
        <a:off x="3563180" y="3458060"/>
        <a:ext cx="1045847" cy="612725"/>
      </dsp:txXfrm>
    </dsp:sp>
    <dsp:sp modelId="{819BC320-0E3F-4F15-A919-57F70CA02FCD}">
      <dsp:nvSpPr>
        <dsp:cNvPr id="0" name=""/>
        <dsp:cNvSpPr/>
      </dsp:nvSpPr>
      <dsp:spPr>
        <a:xfrm>
          <a:off x="1082501" y="1564160"/>
          <a:ext cx="1245035" cy="889863"/>
        </a:xfrm>
        <a:prstGeom prst="ellipse">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Reflect on OUTCOMES?</a:t>
          </a:r>
          <a:endParaRPr lang="en-US" sz="1100" b="1" kern="1200" dirty="0"/>
        </a:p>
      </dsp:txBody>
      <dsp:txXfrm>
        <a:off x="1264832" y="1694477"/>
        <a:ext cx="880373" cy="62922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4" cy="513508"/>
          </a:xfrm>
          <a:prstGeom prst="rect">
            <a:avLst/>
          </a:prstGeom>
        </p:spPr>
        <p:txBody>
          <a:bodyPr vert="horz" lIns="99039" tIns="49520" rIns="99039" bIns="49520" rtlCol="0"/>
          <a:lstStyle>
            <a:lvl1pPr algn="l">
              <a:defRPr sz="1300"/>
            </a:lvl1pPr>
          </a:lstStyle>
          <a:p>
            <a:endParaRPr lang="en-NZ"/>
          </a:p>
        </p:txBody>
      </p:sp>
      <p:sp>
        <p:nvSpPr>
          <p:cNvPr id="3" name="Date Placeholder 2"/>
          <p:cNvSpPr>
            <a:spLocks noGrp="1"/>
          </p:cNvSpPr>
          <p:nvPr>
            <p:ph type="dt" idx="1"/>
          </p:nvPr>
        </p:nvSpPr>
        <p:spPr>
          <a:xfrm>
            <a:off x="4021294" y="0"/>
            <a:ext cx="3076364" cy="513508"/>
          </a:xfrm>
          <a:prstGeom prst="rect">
            <a:avLst/>
          </a:prstGeom>
        </p:spPr>
        <p:txBody>
          <a:bodyPr vert="horz" lIns="99039" tIns="49520" rIns="99039" bIns="49520" rtlCol="0"/>
          <a:lstStyle>
            <a:lvl1pPr algn="r">
              <a:defRPr sz="1300"/>
            </a:lvl1pPr>
          </a:lstStyle>
          <a:p>
            <a:fld id="{C4B4CD73-16C9-4BF6-ABCF-68917D5484C5}" type="datetimeFigureOut">
              <a:rPr lang="en-NZ" smtClean="0"/>
              <a:t>5/3/19</a:t>
            </a:fld>
            <a:endParaRPr lang="en-NZ"/>
          </a:p>
        </p:txBody>
      </p:sp>
      <p:sp>
        <p:nvSpPr>
          <p:cNvPr id="4" name="Slide Image Placeholder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9039" tIns="49520" rIns="99039" bIns="49520" rtlCol="0" anchor="ctr"/>
          <a:lstStyle/>
          <a:p>
            <a:endParaRPr lang="en-NZ"/>
          </a:p>
        </p:txBody>
      </p:sp>
      <p:sp>
        <p:nvSpPr>
          <p:cNvPr id="5" name="Notes Placeholder 4"/>
          <p:cNvSpPr>
            <a:spLocks noGrp="1"/>
          </p:cNvSpPr>
          <p:nvPr>
            <p:ph type="body" sz="quarter" idx="3"/>
          </p:nvPr>
        </p:nvSpPr>
        <p:spPr>
          <a:xfrm>
            <a:off x="709930" y="4925408"/>
            <a:ext cx="5679440" cy="4029879"/>
          </a:xfrm>
          <a:prstGeom prst="rect">
            <a:avLst/>
          </a:prstGeom>
        </p:spPr>
        <p:txBody>
          <a:bodyPr vert="horz" lIns="99039" tIns="49520" rIns="99039" bIns="495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721107"/>
            <a:ext cx="3076364" cy="513507"/>
          </a:xfrm>
          <a:prstGeom prst="rect">
            <a:avLst/>
          </a:prstGeom>
        </p:spPr>
        <p:txBody>
          <a:bodyPr vert="horz" lIns="99039" tIns="49520" rIns="99039" bIns="49520" rtlCol="0" anchor="b"/>
          <a:lstStyle>
            <a:lvl1pPr algn="l">
              <a:defRPr sz="1300"/>
            </a:lvl1pPr>
          </a:lstStyle>
          <a:p>
            <a:endParaRPr lang="en-NZ"/>
          </a:p>
        </p:txBody>
      </p:sp>
      <p:sp>
        <p:nvSpPr>
          <p:cNvPr id="7" name="Slide Number Placeholder 6"/>
          <p:cNvSpPr>
            <a:spLocks noGrp="1"/>
          </p:cNvSpPr>
          <p:nvPr>
            <p:ph type="sldNum" sz="quarter" idx="5"/>
          </p:nvPr>
        </p:nvSpPr>
        <p:spPr>
          <a:xfrm>
            <a:off x="4021294" y="9721107"/>
            <a:ext cx="3076364" cy="513507"/>
          </a:xfrm>
          <a:prstGeom prst="rect">
            <a:avLst/>
          </a:prstGeom>
        </p:spPr>
        <p:txBody>
          <a:bodyPr vert="horz" lIns="99039" tIns="49520" rIns="99039" bIns="49520" rtlCol="0" anchor="b"/>
          <a:lstStyle>
            <a:lvl1pPr algn="r">
              <a:defRPr sz="1300"/>
            </a:lvl1pPr>
          </a:lstStyle>
          <a:p>
            <a:fld id="{E0B34011-CC24-4AA9-A287-67993316E01C}" type="slidenum">
              <a:rPr lang="en-NZ" smtClean="0"/>
              <a:t>‹#›</a:t>
            </a:fld>
            <a:endParaRPr lang="en-NZ"/>
          </a:p>
        </p:txBody>
      </p:sp>
    </p:spTree>
    <p:extLst>
      <p:ext uri="{BB962C8B-B14F-4D97-AF65-F5344CB8AC3E}">
        <p14:creationId xmlns:p14="http://schemas.microsoft.com/office/powerpoint/2010/main" val="3950901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 Id="rId3" Type="http://schemas.openxmlformats.org/officeDocument/2006/relationships/hyperlink" Target="https://www.youtube.com/watch?v=qGWWarqyp8I"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Business model storytelling                    See Christian Nielsen, Morten Lund, Marco Montemari, Francesco Paolone, Maurizio Massaro &amp; John Dumay (2019).</a:t>
            </a:r>
            <a:r>
              <a:rPr lang="en-NZ" baseline="0" dirty="0" smtClean="0"/>
              <a:t> Routledge. </a:t>
            </a:r>
            <a:endParaRPr lang="en-NZ" dirty="0" smtClean="0"/>
          </a:p>
          <a:p>
            <a:endParaRPr lang="en-NZ" dirty="0" smtClean="0"/>
          </a:p>
          <a:p>
            <a:r>
              <a:rPr lang="en-NZ" dirty="0" smtClean="0"/>
              <a:t>Digital transformation transfomrs a given business model, into an ensemble of dispositifs that affect selection of intellectual capital and (re)con-figure</a:t>
            </a:r>
            <a:r>
              <a:rPr lang="en-NZ" baseline="0" dirty="0" smtClean="0"/>
              <a:t> the value creation processes to the customer and what he/she requires</a:t>
            </a:r>
          </a:p>
          <a:p>
            <a:endParaRPr lang="en-NZ" baseline="0" dirty="0" smtClean="0"/>
          </a:p>
          <a:p>
            <a:r>
              <a:rPr lang="en-NZ" baseline="0" dirty="0" smtClean="0"/>
              <a:t>Not all businesses have data that works in a big-data context. They need different business models</a:t>
            </a:r>
          </a:p>
          <a:p>
            <a:endParaRPr lang="en-NZ" baseline="0" dirty="0" smtClean="0"/>
          </a:p>
          <a:p>
            <a:r>
              <a:rPr lang="en-NZ" baseline="0" dirty="0" smtClean="0"/>
              <a:t>See - “Sokkelund Café &amp;amp; Brasserie” a 7 year intervention with conversational interviews and data, in digital enablers from analgue to data-driven small-data restaurant.</a:t>
            </a:r>
          </a:p>
          <a:p>
            <a:endParaRPr lang="en-NZ" baseline="0" dirty="0" smtClean="0"/>
          </a:p>
          <a:p>
            <a:r>
              <a:rPr lang="en-NZ" baseline="0" dirty="0" smtClean="0"/>
              <a:t>2009 </a:t>
            </a:r>
          </a:p>
          <a:p>
            <a:r>
              <a:rPr lang="en-NZ" baseline="0" dirty="0" smtClean="0"/>
              <a:t>40 seats and 850.000 euro</a:t>
            </a:r>
          </a:p>
          <a:p>
            <a:r>
              <a:rPr lang="en-NZ" baseline="0" dirty="0" smtClean="0"/>
              <a:t>2017 </a:t>
            </a:r>
          </a:p>
          <a:p>
            <a:r>
              <a:rPr lang="en-NZ" baseline="0" dirty="0" smtClean="0"/>
              <a:t>74 seats and 4,7 million euro</a:t>
            </a:r>
          </a:p>
          <a:p>
            <a:endParaRPr lang="en-NZ" baseline="0" dirty="0" smtClean="0"/>
          </a:p>
          <a:p>
            <a:r>
              <a:rPr lang="en-NZ" baseline="0" dirty="0" smtClean="0"/>
              <a:t>We want business storytelling and its business model-dispositif to work for us, instead of confining the human potential</a:t>
            </a:r>
          </a:p>
          <a:p>
            <a:r>
              <a:rPr lang="en-NZ" baseline="0" dirty="0" smtClean="0"/>
              <a:t>Move from too many documents, notes and paper, inefficent processes, slow comm, irrelevant into, and nothing was real time</a:t>
            </a:r>
          </a:p>
          <a:p>
            <a:endParaRPr lang="en-NZ" baseline="0" dirty="0" smtClean="0"/>
          </a:p>
          <a:p>
            <a:r>
              <a:rPr lang="en-NZ" baseline="0" dirty="0" smtClean="0"/>
              <a:t>The HR, productions, sales, and staff cost in one app. </a:t>
            </a:r>
          </a:p>
          <a:p>
            <a:endParaRPr lang="en-NZ" baseline="0" dirty="0" smtClean="0"/>
          </a:p>
          <a:p>
            <a:r>
              <a:rPr lang="en-NZ" baseline="0" dirty="0" smtClean="0"/>
              <a:t>Small-data </a:t>
            </a:r>
            <a:r>
              <a:rPr lang="mr-IN" baseline="0" dirty="0" smtClean="0"/>
              <a:t>–</a:t>
            </a:r>
            <a:r>
              <a:rPr lang="en-NZ" baseline="0" dirty="0" smtClean="0"/>
              <a:t> began with sales per seat per day (or per customer), customer retention, and find causation in data that is logical enough for humans to understand</a:t>
            </a:r>
          </a:p>
          <a:p>
            <a:endParaRPr lang="en-NZ" baseline="0" dirty="0" smtClean="0"/>
          </a:p>
          <a:p>
            <a:endParaRPr lang="en-NZ" dirty="0" smtClean="0"/>
          </a:p>
          <a:p>
            <a:endParaRPr lang="en-NZ" dirty="0" smtClean="0"/>
          </a:p>
          <a:p>
            <a:r>
              <a:rPr lang="en-NZ" dirty="0" smtClean="0"/>
              <a:t>Themes of natality and plurality becomes</a:t>
            </a:r>
            <a:r>
              <a:rPr lang="en-NZ" baseline="0" dirty="0" smtClean="0"/>
              <a:t> more visible.</a:t>
            </a:r>
            <a:endParaRPr lang="en-NZ" dirty="0" smtClean="0"/>
          </a:p>
          <a:p>
            <a:endParaRPr lang="en-NZ" dirty="0" smtClean="0"/>
          </a:p>
          <a:p>
            <a:endParaRPr lang="en-NZ" dirty="0" smtClean="0"/>
          </a:p>
          <a:p>
            <a:endParaRPr lang="en-NZ" dirty="0" smtClean="0"/>
          </a:p>
          <a:p>
            <a:endParaRPr lang="en-NZ" dirty="0"/>
          </a:p>
        </p:txBody>
      </p:sp>
      <p:sp>
        <p:nvSpPr>
          <p:cNvPr id="4" name="Slide Number Placeholder 3"/>
          <p:cNvSpPr>
            <a:spLocks noGrp="1"/>
          </p:cNvSpPr>
          <p:nvPr>
            <p:ph type="sldNum" sz="quarter" idx="10"/>
          </p:nvPr>
        </p:nvSpPr>
        <p:spPr/>
        <p:txBody>
          <a:bodyPr/>
          <a:lstStyle/>
          <a:p>
            <a:fld id="{E0B34011-CC24-4AA9-A287-67993316E01C}" type="slidenum">
              <a:rPr lang="en-NZ" smtClean="0"/>
              <a:t>1</a:t>
            </a:fld>
            <a:endParaRPr lang="en-NZ"/>
          </a:p>
        </p:txBody>
      </p:sp>
    </p:spTree>
    <p:extLst>
      <p:ext uri="{BB962C8B-B14F-4D97-AF65-F5344CB8AC3E}">
        <p14:creationId xmlns:p14="http://schemas.microsoft.com/office/powerpoint/2010/main" val="214831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a plastic</a:t>
            </a:r>
            <a:r>
              <a:rPr lang="en-US" baseline="0" dirty="0" smtClean="0"/>
              <a:t> water bottle 25% with OIL to illustrate how much oil it take. https://</a:t>
            </a:r>
            <a:r>
              <a:rPr lang="en-US" baseline="0" dirty="0" err="1" smtClean="0"/>
              <a:t>www.portlandoregon.gov</a:t>
            </a:r>
            <a:r>
              <a:rPr lang="en-US" baseline="0" dirty="0" smtClean="0"/>
              <a:t>/</a:t>
            </a:r>
            <a:r>
              <a:rPr lang="en-US" baseline="0" dirty="0" err="1" smtClean="0"/>
              <a:t>sustainabilityatwork</a:t>
            </a:r>
            <a:r>
              <a:rPr lang="en-US" baseline="0" dirty="0" smtClean="0"/>
              <a:t>/article/535746</a:t>
            </a:r>
          </a:p>
          <a:p>
            <a:r>
              <a:rPr lang="en-US" baseline="0" dirty="0" smtClean="0"/>
              <a:t>USA consumes 50 billion plastic water bottles a year, 23% head to recycling, but 38 billion don’t go to recycling, and then only about 9% actually gets recycled, because China is no long taking them, and because it costs $$$ to sort the bottles, shred them, wash them, heat them to sanitize, then melt into pellets and sell to beverage companies</a:t>
            </a:r>
          </a:p>
          <a:p>
            <a:r>
              <a:rPr lang="en-US" baseline="0" dirty="0" smtClean="0"/>
              <a:t>Billions of gallons of water are used to make the Billions of gallons of water in water bottles ( feed waters 3 to 1 final bottle of water)</a:t>
            </a:r>
          </a:p>
          <a:p>
            <a:r>
              <a:rPr lang="en-US" baseline="0" dirty="0" smtClean="0"/>
              <a:t>50 billion USA plastic water bottles is 17 million gallons of oil. It takes 6,000 </a:t>
            </a:r>
            <a:r>
              <a:rPr lang="en-US" baseline="0" dirty="0" err="1" smtClean="0"/>
              <a:t>megajoules</a:t>
            </a:r>
            <a:r>
              <a:rPr lang="en-US" baseline="0" dirty="0" smtClean="0"/>
              <a:t> of electricity for each barrel of oil, and with all the oil for 40 billion bottles that is 106 billion </a:t>
            </a:r>
            <a:r>
              <a:rPr lang="en-US" baseline="0" dirty="0" err="1" smtClean="0"/>
              <a:t>megajoules</a:t>
            </a:r>
            <a:r>
              <a:rPr lang="en-US" baseline="0" dirty="0" smtClean="0"/>
              <a:t> of electricity, which is how the 25% oil calculation is based on.</a:t>
            </a:r>
          </a:p>
          <a:p>
            <a:endParaRPr lang="en-US" baseline="0" dirty="0" smtClean="0"/>
          </a:p>
          <a:p>
            <a:r>
              <a:rPr lang="en-US" baseline="0" dirty="0" smtClean="0"/>
              <a:t>OUR PROBLEM TO BE SOLVED GETS WORSE: 50 billion USA plastic water bottles, is small part of the 250 billion BEVERAGE bottles with juices, sodas, etc. in them </a:t>
            </a:r>
          </a:p>
          <a:p>
            <a:endParaRPr lang="en-US" baseline="0" dirty="0" smtClean="0"/>
          </a:p>
          <a:p>
            <a:r>
              <a:rPr lang="en-US" baseline="0" dirty="0" smtClean="0"/>
              <a:t>WORLDWIDE: USA is 50 billion plastic water bottles, but world total is 500 Billion, and that means five times that in Total World Beverage plastic bottles</a:t>
            </a:r>
          </a:p>
          <a:p>
            <a:endParaRPr lang="en-US" baseline="0" dirty="0" smtClean="0"/>
          </a:p>
          <a:p>
            <a:r>
              <a:rPr lang="en-US" baseline="0" dirty="0" smtClean="0"/>
              <a:t>PROBLEM GETS WORSE AGAIN: Most are made of PET </a:t>
            </a:r>
            <a:r>
              <a:rPr lang="mr-IN" baseline="0" dirty="0" smtClean="0"/>
              <a:t>–</a:t>
            </a:r>
            <a:r>
              <a:rPr lang="en-US" b="1" baseline="0" dirty="0" smtClean="0"/>
              <a:t>Polyethylene Terephthalate</a:t>
            </a:r>
            <a:r>
              <a:rPr lang="en-US" baseline="0" dirty="0" smtClean="0"/>
              <a:t> and that has BPA in it.</a:t>
            </a:r>
          </a:p>
          <a:p>
            <a:r>
              <a:rPr lang="en-US" baseline="0" dirty="0" smtClean="0"/>
              <a:t>https://</a:t>
            </a:r>
            <a:r>
              <a:rPr lang="en-US" baseline="0" dirty="0" err="1" smtClean="0"/>
              <a:t>www.madesafe.org</a:t>
            </a:r>
            <a:r>
              <a:rPr lang="en-US" baseline="0" dirty="0" smtClean="0"/>
              <a:t>/avoid-toxic-chemicals-plastics/</a:t>
            </a:r>
          </a:p>
          <a:p>
            <a:r>
              <a:rPr lang="en-US" baseline="0" dirty="0" smtClean="0"/>
              <a:t>BPA stands for </a:t>
            </a:r>
            <a:r>
              <a:rPr lang="en-US" b="1" baseline="0" dirty="0" smtClean="0"/>
              <a:t>Bisphenol-A and it is a carcinogen, cause low sperm count in boys, and  early puberty in girls. PBA is endocrine disruptor. </a:t>
            </a:r>
          </a:p>
          <a:p>
            <a:r>
              <a:rPr lang="en-US" b="1" baseline="0" dirty="0" smtClean="0"/>
              <a:t>BPA has been a resin to make plastics clear and strong since the 1960s. https://</a:t>
            </a:r>
            <a:r>
              <a:rPr lang="en-US" b="1" baseline="0" dirty="0" err="1" smtClean="0"/>
              <a:t>www.mayoclinic.org</a:t>
            </a:r>
            <a:r>
              <a:rPr lang="en-US" b="1" baseline="0" dirty="0" smtClean="0"/>
              <a:t>/healthy-lifestyle/nutrition-and-healthy-eating/expert-answers/</a:t>
            </a:r>
            <a:r>
              <a:rPr lang="en-US" b="1" baseline="0" dirty="0" err="1" smtClean="0"/>
              <a:t>bpa</a:t>
            </a:r>
            <a:r>
              <a:rPr lang="en-US" b="1" baseline="0" dirty="0" smtClean="0"/>
              <a:t>/faq-20058331</a:t>
            </a:r>
          </a:p>
          <a:p>
            <a:r>
              <a:rPr lang="en-US" b="1" baseline="0" dirty="0" smtClean="0"/>
              <a:t>It is not just making plastic bottles, but coats the insides of beverage cans, and used to make epoxy. </a:t>
            </a:r>
          </a:p>
          <a:p>
            <a:r>
              <a:rPr lang="en-US" b="1" baseline="0" dirty="0" smtClean="0"/>
              <a:t>The FDA does not regulate it, saying low levels of BPA are SAFE to use in foods, and of no harm to human body. But Mayo Clinic says cut back on plastic bottles, and on metal cans (coated in BPA), for your good health life. </a:t>
            </a:r>
          </a:p>
          <a:p>
            <a:endParaRPr lang="en-US" b="1" baseline="0" dirty="0" smtClean="0"/>
          </a:p>
          <a:p>
            <a:r>
              <a:rPr lang="en-US" b="1" baseline="0" dirty="0" smtClean="0"/>
              <a:t>PROBLEM GETS WORSE: BPA has phthalates, and FDA refuses to regulate them either. Phthalates are industrial chemicals are binding agents, and to soften plastic, make it clearer and more </a:t>
            </a:r>
            <a:r>
              <a:rPr lang="en-US" b="1" baseline="0" dirty="0" err="1" smtClean="0"/>
              <a:t>durable.Also</a:t>
            </a:r>
            <a:r>
              <a:rPr lang="en-US" b="1" baseline="0" dirty="0" smtClean="0"/>
              <a:t> used in cosmetic consumer products. https://</a:t>
            </a:r>
            <a:r>
              <a:rPr lang="en-US" b="1" baseline="0" dirty="0" err="1" smtClean="0"/>
              <a:t>www.fda.gov</a:t>
            </a:r>
            <a:r>
              <a:rPr lang="en-US" b="1" baseline="0" dirty="0" smtClean="0"/>
              <a:t>/cosmetics/</a:t>
            </a:r>
            <a:r>
              <a:rPr lang="en-US" b="1" baseline="0" dirty="0" err="1" smtClean="0"/>
              <a:t>productsingredients</a:t>
            </a:r>
            <a:r>
              <a:rPr lang="en-US" b="1" baseline="0" dirty="0" smtClean="0"/>
              <a:t>/ingredients/ucm128250.htm  Phthalates however do cause reproductive, liver, kidney, and lung problems in human beings. See Canada https://</a:t>
            </a:r>
            <a:r>
              <a:rPr lang="en-US" b="1" baseline="0" dirty="0" err="1" smtClean="0"/>
              <a:t>noharm-uscanada.org</a:t>
            </a:r>
            <a:r>
              <a:rPr lang="en-US" b="1" baseline="0" dirty="0" smtClean="0"/>
              <a:t>/issues/us-</a:t>
            </a:r>
            <a:r>
              <a:rPr lang="en-US" b="1" baseline="0" dirty="0" err="1" smtClean="0"/>
              <a:t>canada</a:t>
            </a:r>
            <a:r>
              <a:rPr lang="en-US" b="1" baseline="0" dirty="0" smtClean="0"/>
              <a:t>/phthalates-and-</a:t>
            </a:r>
            <a:r>
              <a:rPr lang="en-US" b="1" baseline="0" dirty="0" err="1" smtClean="0"/>
              <a:t>dehp</a:t>
            </a:r>
            <a:r>
              <a:rPr lang="en-US" b="1" baseline="0" dirty="0" smtClean="0"/>
              <a:t>  Guardian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a:t>
            </a:r>
          </a:p>
          <a:p>
            <a:endParaRPr lang="en-US" b="1" baseline="0" dirty="0" smtClean="0"/>
          </a:p>
          <a:p>
            <a:r>
              <a:rPr lang="en-US" b="1" baseline="0" dirty="0" smtClean="0"/>
              <a:t>CDC recommends further study, FDA says its safe to consume, but others say health hazard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2008 Henry Waxman bill did ban phthalates in some baby products</a:t>
            </a:r>
          </a:p>
          <a:p>
            <a:r>
              <a:rPr lang="en-US" b="1" baseline="0" dirty="0" smtClean="0"/>
              <a:t>BUT the science says phthalates linked to asthmas, attention-deficit disorder, breast cancer, Type II diabetes, autism, and male fertility disorders. Watch the milk because a lot of plastic tubes are used in milking machines, and the phthalates make their way into even glass bottles of milk. </a:t>
            </a:r>
          </a:p>
          <a:p>
            <a:endParaRPr lang="en-US" b="1" baseline="0" dirty="0" smtClean="0"/>
          </a:p>
          <a:p>
            <a:r>
              <a:rPr lang="en-US" b="1" baseline="0" dirty="0" err="1" smtClean="0"/>
              <a:t>rPET</a:t>
            </a:r>
            <a:r>
              <a:rPr lang="en-US" b="1" baseline="0" dirty="0" smtClean="0"/>
              <a:t> is recycled PET https://</a:t>
            </a:r>
            <a:r>
              <a:rPr lang="en-US" b="1" baseline="0" dirty="0" err="1" smtClean="0"/>
              <a:t>earthhero.com</a:t>
            </a:r>
            <a:r>
              <a:rPr lang="en-US" b="1" baseline="0" dirty="0" smtClean="0"/>
              <a:t>/</a:t>
            </a:r>
            <a:r>
              <a:rPr lang="en-US" b="1" baseline="0" dirty="0" err="1" smtClean="0"/>
              <a:t>whats</a:t>
            </a:r>
            <a:r>
              <a:rPr lang="en-US" b="1" baseline="0" dirty="0" smtClean="0"/>
              <a:t>-the-deal-with-</a:t>
            </a:r>
            <a:r>
              <a:rPr lang="en-US" b="1" baseline="0" dirty="0" err="1" smtClean="0"/>
              <a:t>rpet</a:t>
            </a:r>
            <a:r>
              <a:rPr lang="en-US" b="1" baseline="0" dirty="0" smtClean="0"/>
              <a:t>/ Good news it uses 75% less energy to make </a:t>
            </a:r>
            <a:r>
              <a:rPr lang="en-US" b="1" baseline="0" dirty="0" err="1" smtClean="0"/>
              <a:t>rPET</a:t>
            </a:r>
            <a:r>
              <a:rPr lang="en-US" b="1" baseline="0" dirty="0" smtClean="0"/>
              <a:t>, less resource extraction, less CO2, </a:t>
            </a:r>
          </a:p>
          <a:p>
            <a:endParaRPr lang="en-US" b="1" baseline="0" dirty="0" smtClean="0"/>
          </a:p>
          <a:p>
            <a:r>
              <a:rPr lang="en-US" b="1" baseline="0" dirty="0" smtClean="0"/>
              <a:t>BUT ITS NOT A PERFECT SOLUTION TO NANOPLASTIC POLLUTION</a:t>
            </a:r>
          </a:p>
          <a:p>
            <a:r>
              <a:rPr lang="en-US" b="0" baseline="0" dirty="0" smtClean="0"/>
              <a:t>The </a:t>
            </a:r>
            <a:r>
              <a:rPr lang="en-US" b="0" baseline="0" dirty="0" err="1" smtClean="0"/>
              <a:t>rPET</a:t>
            </a:r>
            <a:r>
              <a:rPr lang="en-US" b="0" baseline="0" dirty="0" smtClean="0"/>
              <a:t>, has microfibers, and with each washing, or swallow, it goes into the water, and these break down into microplastics, then into nanoplastic particles, which circulate in the water cycle with the PET nanoplastic particles, and it take 500 years to degrade, and that means all the plastic every made (except some incinerated) is still here, and worse problem, that are a lot of other plastics, and they break down to nanoparticles and head into food chain, so the water cycle gets more and more contaminated. </a:t>
            </a:r>
          </a:p>
          <a:p>
            <a:endParaRPr lang="en-US" b="0" baseline="0" dirty="0" smtClean="0"/>
          </a:p>
          <a:p>
            <a:r>
              <a:rPr lang="en-US" b="0" baseline="0" dirty="0" smtClean="0"/>
              <a:t>BOTTOM LINE</a:t>
            </a:r>
          </a:p>
          <a:p>
            <a:r>
              <a:rPr lang="en-US" b="0" baseline="0" dirty="0" smtClean="0"/>
              <a:t>Our desire for plastic has change our Self. Other contaminants stick to the plastic and circulate in the water cycle, and the food chain, and that means plastic water and beverage bottles is a huge contributors to the human activities changing the global water cycle, and changing the Self of Water=Desire, Water=Life, Water=Memory, Water=Spirit, and Water=Matter  but also means we are in Water-Denial, so Water=$$$</a:t>
            </a:r>
          </a:p>
          <a:p>
            <a:endParaRPr lang="en-US" b="0" baseline="0" dirty="0" smtClean="0"/>
          </a:p>
          <a:p>
            <a:r>
              <a:rPr lang="en-US" b="0" baseline="0" dirty="0" smtClean="0"/>
              <a:t>Plastic is a waste byproduct of petrochemical manufacturing. The oil industry had to get rid of the waste, so making it into plastic was how to do that, now we are past peak oil, and past three water peaks, and Water=Desire (our Ego manipulated by marketing hype) is causing an evolutionary change in the Self, so instead of an authentic Self, we have the Self as Desired by DuPont (inventor of plastic), and by Nestle, Coke, and PepsiCo (and their imitators). This is why Boje says in his books we are in a culture of denial, as marketing sells us a new self, and corporate lobbies corrupt agencies like FDA, or defang the EPA, and fund the campaigns of political leaders with PAC </a:t>
            </a:r>
            <a:r>
              <a:rPr lang="en-US" b="0" baseline="0" dirty="0" err="1" smtClean="0"/>
              <a:t>meney</a:t>
            </a:r>
            <a:r>
              <a:rPr lang="en-US" b="0" baseline="0" dirty="0" smtClean="0"/>
              <a:t>, as the corporation became a legal person, then its PAC money declared free speech act in political elections, while a human citizen ahs a limit in USA of $2,500.</a:t>
            </a:r>
          </a:p>
          <a:p>
            <a:r>
              <a:rPr lang="en-US" b="0" baseline="0" dirty="0" smtClean="0"/>
              <a:t>All this boils down to Water=Desire is a corruption of Water=Spirit (Radah, mistranslated from the Hebrew in King James bible 1611, and used to by Francis Bacon soon after to make scientific method about subduing and domination of nature as an improper translation of ‘dominion’ and this became a political ideology in the 1970s  e.g. James Watt, Secretary of the Interior to Reagan, said “After the last tree is felled, Christ will come back”</a:t>
            </a:r>
          </a:p>
          <a:p>
            <a:r>
              <a:rPr lang="en-US" b="0" baseline="0" dirty="0" smtClean="0"/>
              <a:t>In sum bad bible translations of Radah are now being corrected so that it means ‘caring for creation’ and ‘stewardship, but the damage will take generations to undo, and by then the science says the water cycle will be destroyed. I.E. By 2030 global water demand will be 40% greater than it is today (McKinsey Report). By 2030 40% of world’s population will lack access to safe, sanitary water, in 2030 there will need 60% more fresh water to support demand than we have today in the water cycle. The developing nations are increasing water withdrawals by 50% and 18% in developing nations. In short, the fresh water system, if it were a bank, has more withdrawals than deposits, and is bankrupt!</a:t>
            </a:r>
          </a:p>
          <a:p>
            <a:endParaRPr lang="en-US" baseline="0" dirty="0" smtClean="0"/>
          </a:p>
          <a:p>
            <a:r>
              <a:rPr lang="en-US" baseline="0" dirty="0" smtClean="0"/>
              <a:t>https://</a:t>
            </a:r>
            <a:r>
              <a:rPr lang="en-US" baseline="0" dirty="0" err="1" smtClean="0"/>
              <a:t>www.waterlogic.com</a:t>
            </a:r>
            <a:r>
              <a:rPr lang="en-US" baseline="0" dirty="0" smtClean="0"/>
              <a:t>/en-us/resources-blog/world-oceans-day-plastic-pandemic/ for ocean impact</a:t>
            </a:r>
          </a:p>
        </p:txBody>
      </p:sp>
      <p:sp>
        <p:nvSpPr>
          <p:cNvPr id="4" name="Slide Number Placeholder 3"/>
          <p:cNvSpPr>
            <a:spLocks noGrp="1"/>
          </p:cNvSpPr>
          <p:nvPr>
            <p:ph type="sldNum" sz="quarter" idx="10"/>
          </p:nvPr>
        </p:nvSpPr>
        <p:spPr/>
        <p:txBody>
          <a:bodyPr/>
          <a:lstStyle/>
          <a:p>
            <a:fld id="{E0B34011-CC24-4AA9-A287-67993316E01C}" type="slidenum">
              <a:rPr lang="en-NZ" smtClean="0"/>
              <a:t>19</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www.linv.org</a:t>
            </a:r>
            <a:r>
              <a:rPr lang="en-US" dirty="0" smtClean="0"/>
              <a:t>/virtual-water/</a:t>
            </a:r>
            <a:endParaRPr lang="en-US" dirty="0"/>
          </a:p>
        </p:txBody>
      </p:sp>
      <p:sp>
        <p:nvSpPr>
          <p:cNvPr id="4" name="Slide Number Placeholder 3"/>
          <p:cNvSpPr>
            <a:spLocks noGrp="1"/>
          </p:cNvSpPr>
          <p:nvPr>
            <p:ph type="sldNum" sz="quarter" idx="10"/>
          </p:nvPr>
        </p:nvSpPr>
        <p:spPr/>
        <p:txBody>
          <a:bodyPr/>
          <a:lstStyle/>
          <a:p>
            <a:fld id="{837A1337-1039-1746-B107-161422F27870}" type="slidenum">
              <a:rPr lang="en-US" smtClean="0"/>
              <a:t>22</a:t>
            </a:fld>
            <a:endParaRPr lang="en-US"/>
          </a:p>
        </p:txBody>
      </p:sp>
    </p:spTree>
    <p:extLst>
      <p:ext uri="{BB962C8B-B14F-4D97-AF65-F5344CB8AC3E}">
        <p14:creationId xmlns:p14="http://schemas.microsoft.com/office/powerpoint/2010/main" val="26438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http://sncyear7geography.weebly.com/virtual-</a:t>
            </a:r>
            <a:r>
              <a:rPr lang="en-US" dirty="0" err="1" smtClean="0"/>
              <a:t>water.html</a:t>
            </a:r>
            <a:endParaRPr lang="en-US" dirty="0" smtClean="0"/>
          </a:p>
          <a:p>
            <a:pPr defTabSz="495239">
              <a:defRPr/>
            </a:pPr>
            <a:r>
              <a:rPr lang="en-US" dirty="0" smtClean="0"/>
              <a:t>“When a country imports (bring in from another country) 1 </a:t>
            </a:r>
            <a:r>
              <a:rPr lang="en-US" dirty="0" err="1" smtClean="0"/>
              <a:t>tonne</a:t>
            </a:r>
            <a:r>
              <a:rPr lang="en-US" dirty="0" smtClean="0"/>
              <a:t> of wheat, that country saves about 1,300 cubic </a:t>
            </a:r>
            <a:r>
              <a:rPr lang="en-US" dirty="0" err="1" smtClean="0"/>
              <a:t>metres</a:t>
            </a:r>
            <a:r>
              <a:rPr lang="en-US" dirty="0" smtClean="0"/>
              <a:t> of its own water (as it would have used 1,300 cubic </a:t>
            </a:r>
            <a:r>
              <a:rPr lang="en-US" dirty="0" err="1" smtClean="0"/>
              <a:t>metres</a:t>
            </a:r>
            <a:r>
              <a:rPr lang="en-US" dirty="0" smtClean="0"/>
              <a:t> of its own water if it produced the wheat themselves instead of importing it). If the water is scare in a country, the water it saved can be used for other purposes. If however, the water is scarce in the country that produced the wheat, then they have exported 1,300 cubic </a:t>
            </a:r>
            <a:r>
              <a:rPr lang="en-US" dirty="0" err="1" smtClean="0"/>
              <a:t>metres</a:t>
            </a:r>
            <a:r>
              <a:rPr lang="en-US" dirty="0" smtClean="0"/>
              <a:t> of water that is no longer available for other </a:t>
            </a:r>
            <a:r>
              <a:rPr lang="en-US" smtClean="0"/>
              <a:t>purposes.”</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837A1337-1039-1746-B107-161422F27870}" type="slidenum">
              <a:rPr lang="en-US" smtClean="0"/>
              <a:t>23</a:t>
            </a:fld>
            <a:endParaRPr lang="en-US"/>
          </a:p>
        </p:txBody>
      </p:sp>
    </p:spTree>
    <p:extLst>
      <p:ext uri="{BB962C8B-B14F-4D97-AF65-F5344CB8AC3E}">
        <p14:creationId xmlns:p14="http://schemas.microsoft.com/office/powerpoint/2010/main" val="2709092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www.aalborgforsyning.dk</a:t>
            </a:r>
            <a:r>
              <a:rPr lang="en-US" dirty="0" smtClean="0"/>
              <a:t>/media/1810/rapport-</a:t>
            </a:r>
            <a:r>
              <a:rPr lang="en-US" dirty="0" err="1" smtClean="0"/>
              <a:t>uk.pdf</a:t>
            </a:r>
            <a:endParaRPr lang="en-US" dirty="0" smtClean="0"/>
          </a:p>
          <a:p>
            <a:endParaRPr lang="en-US" dirty="0" smtClean="0"/>
          </a:p>
          <a:p>
            <a:r>
              <a:rPr lang="en-US" dirty="0" smtClean="0"/>
              <a:t>Question:</a:t>
            </a:r>
            <a:r>
              <a:rPr lang="en-US" baseline="0" dirty="0" smtClean="0"/>
              <a:t> Why is all Water Dinosaur Pee?</a:t>
            </a:r>
          </a:p>
          <a:p>
            <a:r>
              <a:rPr lang="en-US" baseline="0" dirty="0" smtClean="0"/>
              <a:t>WATER sourced in a State, is NOT subject to FDA jurisdiction. And see Documentary Tapped </a:t>
            </a:r>
            <a:r>
              <a:rPr lang="mr-IN" baseline="0" dirty="0" smtClean="0"/>
              <a:t>–</a:t>
            </a:r>
            <a:r>
              <a:rPr lang="en-US" baseline="0" dirty="0" smtClean="0"/>
              <a:t> only one person works in FD WITH JOB OF OVERSEEING BOTTLED WATER INDUSTRY. </a:t>
            </a:r>
          </a:p>
          <a:p>
            <a:r>
              <a:rPr lang="en-US" dirty="0" smtClean="0"/>
              <a:t>https://</a:t>
            </a:r>
            <a:r>
              <a:rPr lang="en-US" dirty="0" err="1" smtClean="0"/>
              <a:t>www.isitbadforyou.com</a:t>
            </a:r>
            <a:r>
              <a:rPr lang="en-US" dirty="0" smtClean="0"/>
              <a:t>/questions/is-</a:t>
            </a:r>
            <a:r>
              <a:rPr lang="en-US" dirty="0" err="1" smtClean="0"/>
              <a:t>ozarka</a:t>
            </a:r>
            <a:r>
              <a:rPr lang="en-US" dirty="0" smtClean="0"/>
              <a:t>-water-bad-for-you </a:t>
            </a:r>
          </a:p>
          <a:p>
            <a:r>
              <a:rPr lang="en-US" dirty="0" smtClean="0"/>
              <a:t>Nestle says ‘Water is NOT a Human Right!’ https://</a:t>
            </a:r>
            <a:r>
              <a:rPr lang="en-US" dirty="0" err="1" smtClean="0"/>
              <a:t>www.nestle-watersna.com</a:t>
            </a:r>
            <a:r>
              <a:rPr lang="en-US" dirty="0" smtClean="0"/>
              <a:t>/en/bottled-water-brands/</a:t>
            </a:r>
            <a:r>
              <a:rPr lang="en-US" dirty="0" err="1" smtClean="0"/>
              <a:t>ozarka</a:t>
            </a:r>
            <a:r>
              <a:rPr lang="en-US" dirty="0" smtClean="0"/>
              <a:t>/</a:t>
            </a:r>
            <a:r>
              <a:rPr lang="en-US" dirty="0" err="1" smtClean="0"/>
              <a:t>ozarka</a:t>
            </a:r>
            <a:r>
              <a:rPr lang="en-US" dirty="0" smtClean="0"/>
              <a:t>-water-quality-report </a:t>
            </a:r>
          </a:p>
          <a:p>
            <a:r>
              <a:rPr lang="en-US" dirty="0" smtClean="0"/>
              <a:t>Bottled</a:t>
            </a:r>
            <a:r>
              <a:rPr lang="en-US" baseline="0" dirty="0" smtClean="0"/>
              <a:t> Water Leaches dangerous chemicals into what you drink.</a:t>
            </a:r>
          </a:p>
          <a:p>
            <a:r>
              <a:rPr lang="en-US" baseline="0" dirty="0" smtClean="0"/>
              <a:t>Most plastic bottles end up in the land fill</a:t>
            </a:r>
          </a:p>
          <a:p>
            <a:r>
              <a:rPr lang="en-US" baseline="0" dirty="0" smtClean="0"/>
              <a:t>USA consumes 50 billion plastic single use bottles a year, and 77% are not recycled, much of the ones that are, are down-cycled to making polyester shirts, or rugs. </a:t>
            </a:r>
          </a:p>
          <a:p>
            <a:r>
              <a:rPr lang="en-US" baseline="0" dirty="0" smtClean="0"/>
              <a:t> Since plastic invented, and took off in 1950s, then in bottled water in 1970s, we have 9.2 billion tons of it, and more each year than the prior year, and ALL OF IT STILL HERE. Of the 9.2 billion tons, 6.2 billion tons of plastic never reaches the recycling bin, and that which does, most of that is not actually being recycled. </a:t>
            </a:r>
          </a:p>
          <a:p>
            <a:endParaRPr lang="en-US" dirty="0" smtClean="0"/>
          </a:p>
          <a:p>
            <a:r>
              <a:rPr lang="en-US" dirty="0" smtClean="0"/>
              <a:t>Oil companies had waste</a:t>
            </a:r>
            <a:r>
              <a:rPr lang="en-US" baseline="0" dirty="0" smtClean="0"/>
              <a:t> gas, ethylene to get rid of, so plastic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24</a:t>
            </a:fld>
            <a:endParaRPr lang="en-NZ"/>
          </a:p>
        </p:txBody>
      </p:sp>
    </p:spTree>
    <p:extLst>
      <p:ext uri="{BB962C8B-B14F-4D97-AF65-F5344CB8AC3E}">
        <p14:creationId xmlns:p14="http://schemas.microsoft.com/office/powerpoint/2010/main" val="1623564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www.aalborgforsyning.dk</a:t>
            </a:r>
            <a:r>
              <a:rPr lang="en-US" dirty="0" smtClean="0"/>
              <a:t>/media/1810/rapport-</a:t>
            </a:r>
            <a:r>
              <a:rPr lang="en-US" dirty="0" err="1" smtClean="0"/>
              <a:t>uk.pdf</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25</a:t>
            </a:fld>
            <a:endParaRPr lang="en-NZ"/>
          </a:p>
        </p:txBody>
      </p:sp>
    </p:spTree>
    <p:extLst>
      <p:ext uri="{BB962C8B-B14F-4D97-AF65-F5344CB8AC3E}">
        <p14:creationId xmlns:p14="http://schemas.microsoft.com/office/powerpoint/2010/main" val="106528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www.aalborgforsyning.dk</a:t>
            </a:r>
            <a:r>
              <a:rPr lang="en-US" dirty="0" smtClean="0"/>
              <a:t>/media/1810/rapport-</a:t>
            </a:r>
            <a:r>
              <a:rPr lang="en-US" dirty="0" err="1" smtClean="0"/>
              <a:t>uk.pdf</a:t>
            </a:r>
            <a:r>
              <a:rPr lang="en-US" dirty="0" smtClean="0"/>
              <a:t>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27</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United</a:t>
            </a:r>
            <a:r>
              <a:rPr lang="en-US" baseline="0" dirty="0" smtClean="0"/>
              <a:t> Methodists, “Care for Creation” means “caring for and healing the earth are integral to what it means to be a United Methodist”. See “Social Principles: The Natural World”</a:t>
            </a:r>
          </a:p>
          <a:p>
            <a:endParaRPr lang="en-US" baseline="0" dirty="0" smtClean="0"/>
          </a:p>
          <a:p>
            <a:r>
              <a:rPr lang="en-US" baseline="0" dirty="0" smtClean="0"/>
              <a:t>It says that water, and resources for plants, for animal life, etc. are useful to human bings, but “God has granted us stewardship of creation. We should meet these stewardship duties through acts of loving care and respect” https://</a:t>
            </a:r>
            <a:r>
              <a:rPr lang="en-US" baseline="0" dirty="0" err="1" smtClean="0"/>
              <a:t>www.unitedmethodistwomen.org</a:t>
            </a:r>
            <a:r>
              <a:rPr lang="en-US" baseline="0" dirty="0" smtClean="0"/>
              <a:t>/bible-studies/choose-life</a:t>
            </a:r>
          </a:p>
          <a:p>
            <a:endParaRPr lang="en-US" baseline="0" dirty="0" smtClean="0"/>
          </a:p>
          <a:p>
            <a:r>
              <a:rPr lang="en-US" baseline="0" dirty="0" smtClean="0"/>
              <a:t>“Be an </a:t>
            </a:r>
            <a:r>
              <a:rPr lang="en-US" baseline="0" dirty="0" err="1" smtClean="0"/>
              <a:t>Earthkeeper</a:t>
            </a:r>
            <a:r>
              <a:rPr lang="en-US" baseline="0" dirty="0" smtClean="0"/>
              <a:t>” https://</a:t>
            </a:r>
            <a:r>
              <a:rPr lang="en-US" baseline="0" dirty="0" err="1" smtClean="0"/>
              <a:t>www.umccreationcare.org</a:t>
            </a:r>
            <a:r>
              <a:rPr lang="en-US" baseline="0" dirty="0" smtClean="0"/>
              <a:t>/</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28</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denmark.dk</a:t>
            </a:r>
            <a:r>
              <a:rPr lang="en-US" smtClean="0"/>
              <a:t>/innovation-and-design/sustainability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29</a:t>
            </a:fld>
            <a:endParaRPr lang="en-NZ"/>
          </a:p>
        </p:txBody>
      </p:sp>
    </p:spTree>
    <p:extLst>
      <p:ext uri="{BB962C8B-B14F-4D97-AF65-F5344CB8AC3E}">
        <p14:creationId xmlns:p14="http://schemas.microsoft.com/office/powerpoint/2010/main" val="2629675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Catchment area directions from AAU</a:t>
            </a:r>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30</a:t>
            </a:fld>
            <a:endParaRPr lang="en-NZ"/>
          </a:p>
        </p:txBody>
      </p:sp>
    </p:spTree>
    <p:extLst>
      <p:ext uri="{BB962C8B-B14F-4D97-AF65-F5344CB8AC3E}">
        <p14:creationId xmlns:p14="http://schemas.microsoft.com/office/powerpoint/2010/main" val="3416770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ourworldindata.org</a:t>
            </a:r>
            <a:r>
              <a:rPr lang="en-US" dirty="0" smtClean="0"/>
              <a:t>/plastic-pollution</a:t>
            </a:r>
            <a:endParaRPr lang="en-US" dirty="0"/>
          </a:p>
        </p:txBody>
      </p:sp>
      <p:sp>
        <p:nvSpPr>
          <p:cNvPr id="4" name="Slide Number Placeholder 3"/>
          <p:cNvSpPr>
            <a:spLocks noGrp="1"/>
          </p:cNvSpPr>
          <p:nvPr>
            <p:ph type="sldNum" sz="quarter" idx="10"/>
          </p:nvPr>
        </p:nvSpPr>
        <p:spPr/>
        <p:txBody>
          <a:bodyPr/>
          <a:lstStyle/>
          <a:p>
            <a:fld id="{837A1337-1039-1746-B107-161422F27870}" type="slidenum">
              <a:rPr lang="en-US" smtClean="0"/>
              <a:t>32</a:t>
            </a:fld>
            <a:endParaRPr lang="en-US"/>
          </a:p>
        </p:txBody>
      </p:sp>
    </p:spTree>
    <p:extLst>
      <p:ext uri="{BB962C8B-B14F-4D97-AF65-F5344CB8AC3E}">
        <p14:creationId xmlns:p14="http://schemas.microsoft.com/office/powerpoint/2010/main" val="314844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image from https://adoration.com/2017/the-death-of-a-storyteller/storytelling/</a:t>
            </a:r>
          </a:p>
          <a:p>
            <a:endParaRPr lang="en-NZ" dirty="0" smtClean="0"/>
          </a:p>
        </p:txBody>
      </p:sp>
      <p:sp>
        <p:nvSpPr>
          <p:cNvPr id="4" name="Slide Number Placeholder 3"/>
          <p:cNvSpPr>
            <a:spLocks noGrp="1"/>
          </p:cNvSpPr>
          <p:nvPr>
            <p:ph type="sldNum" sz="quarter" idx="10"/>
          </p:nvPr>
        </p:nvSpPr>
        <p:spPr/>
        <p:txBody>
          <a:bodyPr/>
          <a:lstStyle/>
          <a:p>
            <a:fld id="{E0B34011-CC24-4AA9-A287-67993316E01C}" type="slidenum">
              <a:rPr lang="en-NZ" smtClean="0"/>
              <a:t>2</a:t>
            </a:fld>
            <a:endParaRPr lang="en-NZ"/>
          </a:p>
        </p:txBody>
      </p:sp>
    </p:spTree>
    <p:extLst>
      <p:ext uri="{BB962C8B-B14F-4D97-AF65-F5344CB8AC3E}">
        <p14:creationId xmlns:p14="http://schemas.microsoft.com/office/powerpoint/2010/main" val="1649737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 et al. (2019: 1221) tested rPET and found "high temperature and oxygen in the recycling process may accelerate the degradation of PET and residual dyes, resulting in the volatile organic compounds (VOCs) emissions, which will do serious harm to the environment and human health."</a:t>
            </a:r>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33</a:t>
            </a:fld>
            <a:endParaRPr lang="en-NZ"/>
          </a:p>
        </p:txBody>
      </p:sp>
    </p:spTree>
    <p:extLst>
      <p:ext uri="{BB962C8B-B14F-4D97-AF65-F5344CB8AC3E}">
        <p14:creationId xmlns:p14="http://schemas.microsoft.com/office/powerpoint/2010/main" val="3493932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www.surfrider.eu</a:t>
            </a:r>
            <a:r>
              <a:rPr lang="en-US" dirty="0" smtClean="0"/>
              <a:t>/en/le-blog/plastic-bottles-key-figures-environmental-disaster/</a:t>
            </a:r>
          </a:p>
          <a:p>
            <a:endParaRPr lang="en-US" dirty="0" smtClean="0"/>
          </a:p>
        </p:txBody>
      </p:sp>
      <p:sp>
        <p:nvSpPr>
          <p:cNvPr id="4" name="Slide Number Placeholder 3"/>
          <p:cNvSpPr>
            <a:spLocks noGrp="1"/>
          </p:cNvSpPr>
          <p:nvPr>
            <p:ph type="sldNum" sz="quarter" idx="10"/>
          </p:nvPr>
        </p:nvSpPr>
        <p:spPr/>
        <p:txBody>
          <a:bodyPr/>
          <a:lstStyle/>
          <a:p>
            <a:fld id="{837A1337-1039-1746-B107-161422F27870}" type="slidenum">
              <a:rPr lang="en-US" smtClean="0"/>
              <a:t>34</a:t>
            </a:fld>
            <a:endParaRPr lang="en-US"/>
          </a:p>
        </p:txBody>
      </p:sp>
    </p:spTree>
    <p:extLst>
      <p:ext uri="{BB962C8B-B14F-4D97-AF65-F5344CB8AC3E}">
        <p14:creationId xmlns:p14="http://schemas.microsoft.com/office/powerpoint/2010/main" val="3285453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www.dw.com</a:t>
            </a:r>
            <a:r>
              <a:rPr lang="en-US" dirty="0" smtClean="0"/>
              <a:t>/en/plastic-waste-and-the-recycling-myth/a-45746469</a:t>
            </a:r>
            <a:endParaRPr lang="en-US" dirty="0"/>
          </a:p>
        </p:txBody>
      </p:sp>
      <p:sp>
        <p:nvSpPr>
          <p:cNvPr id="4" name="Slide Number Placeholder 3"/>
          <p:cNvSpPr>
            <a:spLocks noGrp="1"/>
          </p:cNvSpPr>
          <p:nvPr>
            <p:ph type="sldNum" sz="quarter" idx="10"/>
          </p:nvPr>
        </p:nvSpPr>
        <p:spPr/>
        <p:txBody>
          <a:bodyPr/>
          <a:lstStyle/>
          <a:p>
            <a:fld id="{837A1337-1039-1746-B107-161422F27870}" type="slidenum">
              <a:rPr lang="en-US" smtClean="0"/>
              <a:t>36</a:t>
            </a:fld>
            <a:endParaRPr lang="en-US"/>
          </a:p>
        </p:txBody>
      </p:sp>
    </p:spTree>
    <p:extLst>
      <p:ext uri="{BB962C8B-B14F-4D97-AF65-F5344CB8AC3E}">
        <p14:creationId xmlns:p14="http://schemas.microsoft.com/office/powerpoint/2010/main" val="97101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en.wikipedia.org</a:t>
            </a:r>
            <a:r>
              <a:rPr lang="en-US" dirty="0" smtClean="0"/>
              <a:t>/wiki/</a:t>
            </a:r>
            <a:r>
              <a:rPr lang="en-US" dirty="0" err="1" smtClean="0"/>
              <a:t>Limfjord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Limfjord</a:t>
            </a:r>
            <a:r>
              <a:rPr lang="en-US" dirty="0" smtClean="0"/>
              <a:t> (common Danish: </a:t>
            </a:r>
            <a:r>
              <a:rPr lang="en-US" dirty="0" err="1" smtClean="0"/>
              <a:t>Limfjorden</a:t>
            </a:r>
            <a:r>
              <a:rPr lang="en-US" dirty="0" smtClean="0"/>
              <a:t> [ˈ</a:t>
            </a:r>
            <a:r>
              <a:rPr lang="en-US" dirty="0" err="1" smtClean="0"/>
              <a:t>liːmˌfjoːˀɐn</a:t>
            </a:r>
            <a:r>
              <a:rPr lang="en-US" dirty="0" smtClean="0"/>
              <a:t>], in north </a:t>
            </a:r>
            <a:r>
              <a:rPr lang="en-US" dirty="0" err="1" smtClean="0"/>
              <a:t>Jutlandish</a:t>
            </a:r>
            <a:r>
              <a:rPr lang="en-US" dirty="0" smtClean="0"/>
              <a:t> dialect: </a:t>
            </a:r>
            <a:r>
              <a:rPr lang="en-US" dirty="0" err="1" smtClean="0"/>
              <a:t>Æ</a:t>
            </a:r>
            <a:r>
              <a:rPr lang="en-US" dirty="0" smtClean="0"/>
              <a:t> </a:t>
            </a:r>
            <a:r>
              <a:rPr lang="en-US" dirty="0" err="1" smtClean="0"/>
              <a:t>Limfjord</a:t>
            </a:r>
            <a:r>
              <a:rPr lang="en-US" dirty="0" smtClean="0"/>
              <a:t>) is a shallow part of the sea, located in Denmark where it is regarded as a fjord ever since the Vikings.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1946 act provided for re-closing the Channel with dams and sluices at </a:t>
            </a:r>
            <a:r>
              <a:rPr lang="en-US" dirty="0" err="1" smtClean="0"/>
              <a:t>Thyborøn</a:t>
            </a:r>
            <a:r>
              <a:rPr lang="en-US" dirty="0" smtClean="0"/>
              <a:t>, but this was never carried out. This idea re-emerged in 2005 and is now officially being investigated. It is thought that the isthmuses would be easier to preserve, and that the water level of the </a:t>
            </a:r>
            <a:r>
              <a:rPr lang="en-US" dirty="0" err="1" smtClean="0"/>
              <a:t>Limfjord</a:t>
            </a:r>
            <a:r>
              <a:rPr lang="en-US" dirty="0" smtClean="0"/>
              <a:t> would be more controllable. In periods of persisting western winds, flooding occurs at low-lying land and harbor areas in the towns of the western </a:t>
            </a:r>
            <a:r>
              <a:rPr lang="en-US" dirty="0" err="1" smtClean="0"/>
              <a:t>Limfjord</a:t>
            </a:r>
            <a:r>
              <a:rPr lang="en-US" dirty="0" smtClean="0"/>
              <a:t>, since the water can't escape through the narrow, eastern part of the </a:t>
            </a:r>
            <a:r>
              <a:rPr lang="en-US" dirty="0" err="1" smtClean="0"/>
              <a:t>Limfjord</a:t>
            </a:r>
            <a:r>
              <a:rPr lang="en-US" dirty="0" smtClean="0"/>
              <a:t>.[1]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 western breakthrough of 1825 changed the waters of the </a:t>
            </a:r>
            <a:r>
              <a:rPr lang="en-US" dirty="0" err="1" smtClean="0"/>
              <a:t>Limfjord</a:t>
            </a:r>
            <a:r>
              <a:rPr lang="en-US" dirty="0" smtClean="0"/>
              <a:t> from brackish to salty with a considerable current from west to east. Hypoxia sometimes occurs due to warm, windless periods in summer or ice in winter.</a:t>
            </a:r>
          </a:p>
          <a:p>
            <a:endParaRPr lang="en-US" dirty="0" smtClean="0"/>
          </a:p>
          <a:p>
            <a:r>
              <a:rPr lang="en-US" dirty="0" smtClean="0"/>
              <a:t>The fjord has today oceanic salinity, approximately 30 PSU (or per mille by weight) at all depths. Many animals and maritime plants that can be found in Skagerrak, Kattegat and the North Sea might hence be found in the fjord.</a:t>
            </a:r>
          </a:p>
          <a:p>
            <a:endParaRPr lang="en-US" dirty="0" smtClean="0"/>
          </a:p>
          <a:p>
            <a:r>
              <a:rPr lang="en-US" dirty="0" smtClean="0"/>
              <a:t>Due to its shallow waters, the temperature rises rather quickly during warm and sunny days from mid April to early September. While in winter, ice can form faster during the cold periods, especially in bays with little current. Far from all winters experience problematic ice conditions.</a:t>
            </a:r>
          </a:p>
          <a:p>
            <a:endParaRPr lang="en-US" dirty="0" smtClean="0"/>
          </a:p>
          <a:p>
            <a:r>
              <a:rPr lang="en-US" dirty="0" smtClean="0"/>
              <a:t>The </a:t>
            </a:r>
            <a:r>
              <a:rPr lang="en-US" dirty="0" err="1" smtClean="0"/>
              <a:t>Limfjord</a:t>
            </a:r>
            <a:r>
              <a:rPr lang="en-US" dirty="0" smtClean="0"/>
              <a:t> is notable for its tasty mussels (</a:t>
            </a:r>
            <a:r>
              <a:rPr lang="en-US" dirty="0" err="1" smtClean="0"/>
              <a:t>Mytilus</a:t>
            </a:r>
            <a:r>
              <a:rPr lang="en-US" dirty="0" smtClean="0"/>
              <a:t> </a:t>
            </a:r>
            <a:r>
              <a:rPr lang="en-US" dirty="0" err="1" smtClean="0"/>
              <a:t>edulis</a:t>
            </a:r>
            <a:r>
              <a:rPr lang="en-US" dirty="0" smtClean="0"/>
              <a:t>) [1]. Gourmets appreciate its oysters which are considered to be of extraordinary size and quality. Without the western breakthrough in 1825, these mussels wouldn't grow so well as they do in the oceanic salinity waters.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37</a:t>
            </a:fld>
            <a:endParaRPr lang="en-NZ"/>
          </a:p>
        </p:txBody>
      </p:sp>
    </p:spTree>
    <p:extLst>
      <p:ext uri="{BB962C8B-B14F-4D97-AF65-F5344CB8AC3E}">
        <p14:creationId xmlns:p14="http://schemas.microsoft.com/office/powerpoint/2010/main" val="216652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38</a:t>
            </a:fld>
            <a:endParaRPr lang="en-NZ"/>
          </a:p>
        </p:txBody>
      </p:sp>
    </p:spTree>
    <p:extLst>
      <p:ext uri="{BB962C8B-B14F-4D97-AF65-F5344CB8AC3E}">
        <p14:creationId xmlns:p14="http://schemas.microsoft.com/office/powerpoint/2010/main" val="1232241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45</a:t>
            </a:fld>
            <a:endParaRPr lang="en-NZ"/>
          </a:p>
        </p:txBody>
      </p:sp>
    </p:spTree>
    <p:extLst>
      <p:ext uri="{BB962C8B-B14F-4D97-AF65-F5344CB8AC3E}">
        <p14:creationId xmlns:p14="http://schemas.microsoft.com/office/powerpoint/2010/main" val="1281886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65</a:t>
            </a:fld>
            <a:endParaRPr lang="en-US"/>
          </a:p>
        </p:txBody>
      </p:sp>
    </p:spTree>
    <p:extLst>
      <p:ext uri="{BB962C8B-B14F-4D97-AF65-F5344CB8AC3E}">
        <p14:creationId xmlns:p14="http://schemas.microsoft.com/office/powerpoint/2010/main" val="1920180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CREATION </a:t>
            </a:r>
            <a:r>
              <a:rPr lang="mr-IN" dirty="0" smtClean="0"/>
              <a:t>–</a:t>
            </a:r>
            <a:r>
              <a:rPr lang="en-US" dirty="0" smtClean="0"/>
              <a:t> New ways of dong business and new business models change the necessary components of intellectual capital in the value create </a:t>
            </a:r>
            <a:r>
              <a:rPr lang="en-US" baseline="0" dirty="0" smtClean="0"/>
              <a:t> process (Dane-Nielsen &amp; Nielsen, 2018).</a:t>
            </a:r>
          </a:p>
          <a:p>
            <a:endParaRPr lang="en-US" baseline="0" dirty="0" smtClean="0"/>
          </a:p>
          <a:p>
            <a:r>
              <a:rPr lang="en-US" baseline="0" dirty="0" smtClean="0"/>
              <a:t>Successful businesses today are able to do storytelling, antenarratives-business-model scalability (Nielsen &amp; Lund, 2018)</a:t>
            </a:r>
          </a:p>
          <a:p>
            <a:endParaRPr lang="en-US" baseline="0" dirty="0" smtClean="0"/>
          </a:p>
          <a:p>
            <a:r>
              <a:rPr lang="en-US" baseline="0" dirty="0" smtClean="0"/>
              <a:t>Digital transformation and intellectual capital are dispositif to visualize and clarify firm’s value creation processes and which intellectual capital is most relevant.</a:t>
            </a:r>
          </a:p>
          <a:p>
            <a:endParaRPr lang="en-US" baseline="0" dirty="0" smtClean="0"/>
          </a:p>
          <a:p>
            <a:r>
              <a:rPr lang="en-US" baseline="0" dirty="0" smtClean="0"/>
              <a:t>Business model is a value proposition towards the customer, so if firm delivers to the customer then </a:t>
            </a:r>
          </a:p>
          <a:p>
            <a:endParaRPr lang="en-US" baseline="0" dirty="0" smtClean="0"/>
          </a:p>
          <a:p>
            <a:r>
              <a:rPr lang="en-US" baseline="0" dirty="0" smtClean="0"/>
              <a:t>It is the notion of digital disruption (Christensen, 2013). Of the dispositif</a:t>
            </a:r>
          </a:p>
          <a:p>
            <a:endParaRPr lang="en-US" baseline="0" dirty="0" smtClean="0"/>
          </a:p>
          <a:p>
            <a:r>
              <a:rPr lang="en-US" baseline="0" dirty="0" smtClean="0"/>
              <a:t>Dispositif is the interaction of discourse with administrative mechanisms and knowledge structures that maintain exercise of power within an organization or social body.</a:t>
            </a:r>
          </a:p>
          <a:p>
            <a:endParaRPr lang="en-US" baseline="0" dirty="0" smtClean="0"/>
          </a:p>
          <a:p>
            <a:r>
              <a:rPr lang="en-US" baseline="0" dirty="0" smtClean="0"/>
              <a:t>Business model is heterogeneous ensemble of architectural forms, institutions, discourses, regulatory decisions, laws, scientific statements philosophical and oral propositions </a:t>
            </a:r>
            <a:r>
              <a:rPr lang="mr-IN" baseline="0" dirty="0" smtClean="0"/>
              <a:t>–</a:t>
            </a:r>
            <a:r>
              <a:rPr lang="en-US" baseline="0" dirty="0" smtClean="0"/>
              <a:t> as much told as the untold stories, the said and the unsaid. Discursive with the non-discursive, and part of the power relations game materializing in institutions that try to control your mind, body and spirit --- how you think about particular issues, and based on shared knowledge pool</a:t>
            </a:r>
          </a:p>
          <a:p>
            <a:endParaRPr lang="en-US" baseline="0" dirty="0" smtClean="0"/>
          </a:p>
          <a:p>
            <a:r>
              <a:rPr lang="en-US" baseline="0" dirty="0" smtClean="0"/>
              <a:t>Part of discursive norms and traditions to control </a:t>
            </a:r>
            <a:r>
              <a:rPr lang="mr-IN" baseline="0" dirty="0" smtClean="0"/>
              <a:t>–</a:t>
            </a:r>
            <a:r>
              <a:rPr lang="en-US" baseline="0" dirty="0" smtClean="0"/>
              <a:t> by </a:t>
            </a:r>
            <a:r>
              <a:rPr lang="en-US" baseline="0" dirty="0" err="1" smtClean="0"/>
              <a:t>subjectivication</a:t>
            </a:r>
            <a:r>
              <a:rPr lang="en-US" baseline="0" dirty="0" smtClean="0"/>
              <a:t> (technologies of the self) of how you appear and </a:t>
            </a:r>
            <a:r>
              <a:rPr lang="en-US" baseline="0" dirty="0" err="1" smtClean="0"/>
              <a:t>subjectivation</a:t>
            </a:r>
            <a:r>
              <a:rPr lang="en-US" baseline="0" dirty="0" smtClean="0"/>
              <a:t> (working on self to become more obedient) of how you are supposed to appear.</a:t>
            </a:r>
          </a:p>
          <a:p>
            <a:endParaRPr lang="en-US" baseline="0" dirty="0" smtClean="0"/>
          </a:p>
          <a:p>
            <a:endParaRPr lang="en-US" baseline="0" dirty="0" smtClean="0"/>
          </a:p>
          <a:p>
            <a:r>
              <a:rPr lang="en-US" sz="1200" b="0" i="0" u="none" strike="noStrike" kern="1200" baseline="0" dirty="0" smtClean="0">
                <a:solidFill>
                  <a:schemeClr val="tx1"/>
                </a:solidFill>
                <a:latin typeface="+mn-lt"/>
                <a:ea typeface="+mn-ea"/>
                <a:cs typeface="+mn-cs"/>
              </a:rPr>
              <a:t>subjectification—to the changes in the</a:t>
            </a:r>
          </a:p>
          <a:p>
            <a:r>
              <a:rPr lang="en-US" sz="1200" b="0" i="0" u="none" strike="noStrike" kern="1200" baseline="0" dirty="0" smtClean="0">
                <a:solidFill>
                  <a:schemeClr val="tx1"/>
                </a:solidFill>
                <a:latin typeface="+mn-lt"/>
                <a:ea typeface="+mn-ea"/>
                <a:cs typeface="+mn-cs"/>
              </a:rPr>
              <a:t>prevailing power relations.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Thus, his histories have explored the multiple</a:t>
            </a:r>
          </a:p>
          <a:p>
            <a:r>
              <a:rPr lang="en-US" sz="1200" b="0" i="0" u="none" strike="noStrike" kern="1200" baseline="0" dirty="0" smtClean="0">
                <a:solidFill>
                  <a:schemeClr val="tx1"/>
                </a:solidFill>
                <a:latin typeface="+mn-lt"/>
                <a:ea typeface="+mn-ea"/>
                <a:cs typeface="+mn-cs"/>
              </a:rPr>
              <a:t>dimensions of sovereign power, of pastoral power, of disciplinary power,</a:t>
            </a:r>
          </a:p>
          <a:p>
            <a:r>
              <a:rPr lang="en-US" sz="1200" b="0" i="0" u="none" strike="noStrike" kern="1200" baseline="0" dirty="0" smtClean="0">
                <a:solidFill>
                  <a:schemeClr val="tx1"/>
                </a:solidFill>
                <a:latin typeface="+mn-lt"/>
                <a:ea typeface="+mn-ea"/>
                <a:cs typeface="+mn-cs"/>
              </a:rPr>
              <a:t>and of bio-power, and their complex web of control over a population. In</a:t>
            </a:r>
          </a:p>
          <a:p>
            <a:r>
              <a:rPr lang="en-US" sz="1200" b="0" i="0" u="none" strike="noStrike" kern="1200" baseline="0" dirty="0" smtClean="0">
                <a:solidFill>
                  <a:schemeClr val="tx1"/>
                </a:solidFill>
                <a:latin typeface="+mn-lt"/>
                <a:ea typeface="+mn-ea"/>
                <a:cs typeface="+mn-cs"/>
              </a:rPr>
              <a:t>speaking of </a:t>
            </a:r>
            <a:r>
              <a:rPr lang="en-US" sz="1200" b="0" i="0" u="none" strike="noStrike" kern="1200" baseline="0" dirty="0" err="1" smtClean="0">
                <a:solidFill>
                  <a:schemeClr val="tx1"/>
                </a:solidFill>
                <a:latin typeface="+mn-lt"/>
                <a:ea typeface="+mn-ea"/>
                <a:cs typeface="+mn-cs"/>
              </a:rPr>
              <a:t>assujettissement</a:t>
            </a:r>
            <a:r>
              <a:rPr lang="en-US" sz="1200" b="0" i="0" u="none" strike="noStrike" kern="1200" baseline="0" dirty="0" smtClean="0">
                <a:solidFill>
                  <a:schemeClr val="tx1"/>
                </a:solidFill>
                <a:latin typeface="+mn-lt"/>
                <a:ea typeface="+mn-ea"/>
                <a:cs typeface="+mn-cs"/>
              </a:rPr>
              <a:t>, two related problems immediately arise: the</a:t>
            </a:r>
          </a:p>
          <a:p>
            <a:r>
              <a:rPr lang="en-US" sz="1200" b="0" i="0" u="none" strike="noStrike" kern="1200" baseline="0" dirty="0" smtClean="0">
                <a:solidFill>
                  <a:schemeClr val="tx1"/>
                </a:solidFill>
                <a:latin typeface="+mn-lt"/>
                <a:ea typeface="+mn-ea"/>
                <a:cs typeface="+mn-cs"/>
              </a:rPr>
              <a:t>wide range of meanings contained in the term </a:t>
            </a:r>
            <a:r>
              <a:rPr lang="en-US" sz="1200" b="0" i="0" u="none" strike="noStrike" kern="1200" baseline="0" dirty="0" err="1" smtClean="0">
                <a:solidFill>
                  <a:schemeClr val="tx1"/>
                </a:solidFill>
                <a:latin typeface="+mn-lt"/>
                <a:ea typeface="+mn-ea"/>
                <a:cs typeface="+mn-cs"/>
              </a:rPr>
              <a:t>assujettissement</a:t>
            </a:r>
            <a:r>
              <a:rPr lang="en-US" sz="1200" b="0" i="0" u="none" strike="noStrike" kern="1200" baseline="0" dirty="0" smtClean="0">
                <a:solidFill>
                  <a:schemeClr val="tx1"/>
                </a:solidFill>
                <a:latin typeface="+mn-lt"/>
                <a:ea typeface="+mn-ea"/>
                <a:cs typeface="+mn-cs"/>
              </a:rPr>
              <a:t> as Foucault</a:t>
            </a:r>
          </a:p>
          <a:p>
            <a:r>
              <a:rPr lang="en-US" sz="1200" b="0" i="0" u="none" strike="noStrike" kern="1200" baseline="0" dirty="0" smtClean="0">
                <a:solidFill>
                  <a:schemeClr val="tx1"/>
                </a:solidFill>
                <a:latin typeface="+mn-lt"/>
                <a:ea typeface="+mn-ea"/>
                <a:cs typeface="+mn-cs"/>
              </a:rPr>
              <a:t>wields it and as we take it as a formal indication, and the translation of it</a:t>
            </a:r>
          </a:p>
          <a:p>
            <a:r>
              <a:rPr lang="en-US" sz="1200" b="0" i="0" u="none" strike="noStrike" kern="1200" baseline="0" dirty="0" smtClean="0">
                <a:solidFill>
                  <a:schemeClr val="tx1"/>
                </a:solidFill>
                <a:latin typeface="+mn-lt"/>
                <a:ea typeface="+mn-ea"/>
                <a:cs typeface="+mn-cs"/>
              </a:rPr>
              <a:t>into English by Foucault’s several translators and by those who write on</a:t>
            </a:r>
          </a:p>
          <a:p>
            <a:r>
              <a:rPr lang="en-US" sz="1200" b="0" i="0" u="none" strike="noStrike" kern="1200" baseline="0" dirty="0" smtClean="0">
                <a:solidFill>
                  <a:schemeClr val="tx1"/>
                </a:solidFill>
                <a:latin typeface="+mn-lt"/>
                <a:ea typeface="+mn-ea"/>
                <a:cs typeface="+mn-cs"/>
              </a:rPr>
              <a:t>Foucault. With respect to its range of meanings, </a:t>
            </a:r>
            <a:r>
              <a:rPr lang="en-US" sz="1200" b="0" i="0" u="none" strike="noStrike" kern="1200" baseline="0" dirty="0" err="1" smtClean="0">
                <a:solidFill>
                  <a:schemeClr val="tx1"/>
                </a:solidFill>
                <a:latin typeface="+mn-lt"/>
                <a:ea typeface="+mn-ea"/>
                <a:cs typeface="+mn-cs"/>
              </a:rPr>
              <a:t>assujettissement</a:t>
            </a:r>
            <a:r>
              <a:rPr lang="en-US" sz="1200" b="0" i="0" u="none" strike="noStrike" kern="1200" baseline="0" dirty="0" smtClean="0">
                <a:solidFill>
                  <a:schemeClr val="tx1"/>
                </a:solidFill>
                <a:latin typeface="+mn-lt"/>
                <a:ea typeface="+mn-ea"/>
                <a:cs typeface="+mn-cs"/>
              </a:rPr>
              <a:t> clearly</a:t>
            </a:r>
          </a:p>
          <a:p>
            <a:r>
              <a:rPr lang="en-US" sz="1200" b="0" i="0" u="none" strike="noStrike" kern="1200" baseline="0" dirty="0" smtClean="0">
                <a:solidFill>
                  <a:schemeClr val="tx1"/>
                </a:solidFill>
                <a:latin typeface="+mn-lt"/>
                <a:ea typeface="+mn-ea"/>
                <a:cs typeface="+mn-cs"/>
              </a:rPr>
              <a:t>entails subjugation and “subjection”</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he accentuates a</a:t>
            </a:r>
          </a:p>
          <a:p>
            <a:r>
              <a:rPr lang="en-US" sz="1200" b="0" i="0" u="none" strike="noStrike" kern="1200" baseline="0" dirty="0" smtClean="0">
                <a:solidFill>
                  <a:schemeClr val="tx1"/>
                </a:solidFill>
                <a:latin typeface="+mn-lt"/>
                <a:ea typeface="+mn-ea"/>
                <a:cs typeface="+mn-cs"/>
              </a:rPr>
              <a:t>vision of government through freedom. In this regard, Judith Butler has</a:t>
            </a:r>
          </a:p>
          <a:p>
            <a:r>
              <a:rPr lang="en-US" sz="1200" b="0" i="0" u="none" strike="noStrike" kern="1200" baseline="0" dirty="0" smtClean="0">
                <a:solidFill>
                  <a:schemeClr val="tx1"/>
                </a:solidFill>
                <a:latin typeface="+mn-lt"/>
                <a:ea typeface="+mn-ea"/>
                <a:cs typeface="+mn-cs"/>
              </a:rPr>
              <a:t>grasped some of the elements of </a:t>
            </a:r>
            <a:r>
              <a:rPr lang="en-US" sz="1200" b="0" i="0" u="none" strike="noStrike" kern="1200" baseline="0" dirty="0" err="1" smtClean="0">
                <a:solidFill>
                  <a:schemeClr val="tx1"/>
                </a:solidFill>
                <a:latin typeface="+mn-lt"/>
                <a:ea typeface="+mn-ea"/>
                <a:cs typeface="+mn-cs"/>
              </a:rPr>
              <a:t>assujettissement</a:t>
            </a:r>
            <a:r>
              <a:rPr lang="en-US" sz="1200" b="0" i="0" u="none" strike="noStrike" kern="1200" baseline="0" dirty="0" smtClean="0">
                <a:solidFill>
                  <a:schemeClr val="tx1"/>
                </a:solidFill>
                <a:latin typeface="+mn-lt"/>
                <a:ea typeface="+mn-ea"/>
                <a:cs typeface="+mn-cs"/>
              </a:rPr>
              <a:t> that have escaped many</a:t>
            </a:r>
          </a:p>
          <a:p>
            <a:r>
              <a:rPr lang="en-US" sz="1200" b="0" i="0" u="none" strike="noStrike" kern="1200" baseline="0" dirty="0" smtClean="0">
                <a:solidFill>
                  <a:schemeClr val="tx1"/>
                </a:solidFill>
                <a:latin typeface="+mn-lt"/>
                <a:ea typeface="+mn-ea"/>
                <a:cs typeface="+mn-cs"/>
              </a:rPr>
              <a:t>others: “Power not only acts on a subject but, in a transitive sense, enacts</a:t>
            </a:r>
          </a:p>
          <a:p>
            <a:r>
              <a:rPr lang="en-US" sz="1200" b="0" i="0" u="none" strike="noStrike" kern="1200" baseline="0" dirty="0" smtClean="0">
                <a:solidFill>
                  <a:schemeClr val="tx1"/>
                </a:solidFill>
                <a:latin typeface="+mn-lt"/>
                <a:ea typeface="+mn-ea"/>
                <a:cs typeface="+mn-cs"/>
              </a:rPr>
              <a:t>the subject into being. A</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Busness</a:t>
            </a:r>
            <a:r>
              <a:rPr lang="en-US" sz="1200" b="0" i="0" u="none" strike="noStrike" kern="1200" baseline="0" dirty="0" smtClean="0">
                <a:solidFill>
                  <a:schemeClr val="tx1"/>
                </a:solidFill>
                <a:latin typeface="+mn-lt"/>
                <a:ea typeface="+mn-ea"/>
                <a:cs typeface="+mn-cs"/>
              </a:rPr>
              <a:t> model makes people more obedient, more </a:t>
            </a:r>
            <a:r>
              <a:rPr lang="en-US" sz="1200" b="0" i="0" u="none" strike="noStrike" kern="1200" baseline="0" dirty="0" err="1" smtClean="0">
                <a:solidFill>
                  <a:schemeClr val="tx1"/>
                </a:solidFill>
                <a:latin typeface="+mn-lt"/>
                <a:ea typeface="+mn-ea"/>
                <a:cs typeface="+mn-cs"/>
              </a:rPr>
              <a:t>ocmplicit</a:t>
            </a:r>
            <a:r>
              <a:rPr lang="en-US" sz="1200" b="0" i="0" u="none" strike="noStrike" kern="1200" baseline="0" dirty="0" smtClean="0">
                <a:solidFill>
                  <a:schemeClr val="tx1"/>
                </a:solidFill>
                <a:latin typeface="+mn-lt"/>
                <a:ea typeface="+mn-ea"/>
                <a:cs typeface="+mn-cs"/>
              </a:rPr>
              <a:t> in disciplining the </a:t>
            </a:r>
            <a:r>
              <a:rPr lang="en-US" sz="1200" b="0" i="0" u="none" strike="noStrike" kern="1200" baseline="0" dirty="0" err="1" smtClean="0">
                <a:solidFill>
                  <a:schemeClr val="tx1"/>
                </a:solidFill>
                <a:latin typeface="+mn-lt"/>
                <a:ea typeface="+mn-ea"/>
                <a:cs typeface="+mn-cs"/>
              </a:rPr>
              <a:t>solf</a:t>
            </a:r>
            <a:r>
              <a:rPr lang="en-US" sz="1200" b="0" i="0" u="none" strike="noStrike" kern="1200" baseline="0" dirty="0" smtClean="0">
                <a:solidFill>
                  <a:schemeClr val="tx1"/>
                </a:solidFill>
                <a:latin typeface="+mn-lt"/>
                <a:ea typeface="+mn-ea"/>
                <a:cs typeface="+mn-cs"/>
              </a:rPr>
              <a:t> into a docile role </a:t>
            </a:r>
            <a:r>
              <a:rPr lang="mr-IN"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subjectivation</a:t>
            </a:r>
            <a:r>
              <a:rPr lang="en-US" sz="1200" b="0" i="0" u="none" strike="noStrike" kern="1200" baseline="0" dirty="0" smtClean="0">
                <a:solidFill>
                  <a:schemeClr val="tx1"/>
                </a:solidFill>
                <a:latin typeface="+mn-lt"/>
                <a:ea typeface="+mn-ea"/>
                <a:cs typeface="+mn-cs"/>
              </a:rPr>
              <a:t> </a:t>
            </a:r>
            <a:r>
              <a:rPr lang="mr-IN"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active work on the self, so the self cannot find their own Living Story Freedom, and is overrun by the apps of dispositif</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You renounce your Self, as you enact the subjection and </a:t>
            </a:r>
            <a:r>
              <a:rPr lang="en-US" sz="1200" b="0" i="0" u="none" strike="noStrike" kern="1200" baseline="0" dirty="0" err="1" smtClean="0">
                <a:solidFill>
                  <a:schemeClr val="tx1"/>
                </a:solidFill>
                <a:latin typeface="+mn-lt"/>
                <a:ea typeface="+mn-ea"/>
                <a:cs typeface="+mn-cs"/>
              </a:rPr>
              <a:t>subjectvation</a:t>
            </a:r>
            <a:r>
              <a:rPr lang="en-US" sz="1200" b="0" i="0" u="none" strike="noStrike" kern="1200" baseline="0" dirty="0" smtClean="0">
                <a:solidFill>
                  <a:schemeClr val="tx1"/>
                </a:solidFill>
                <a:latin typeface="+mn-lt"/>
                <a:ea typeface="+mn-ea"/>
                <a:cs typeface="+mn-cs"/>
              </a:rPr>
              <a:t> ----</a:t>
            </a:r>
          </a:p>
          <a:p>
            <a:endParaRPr lang="en-US" baseline="0" dirty="0" smtClean="0"/>
          </a:p>
          <a:p>
            <a:endParaRPr lang="en-US" baseline="0" dirty="0" smtClean="0"/>
          </a:p>
          <a:p>
            <a:r>
              <a:rPr lang="en-US" baseline="0" dirty="0" smtClean="0"/>
              <a:t>Business model configurations are divided into ontology of 5 areas</a:t>
            </a:r>
          </a:p>
          <a:p>
            <a:pPr marL="228600" indent="-228600">
              <a:buAutoNum type="arabicPeriod"/>
            </a:pPr>
            <a:r>
              <a:rPr lang="en-US" baseline="0" dirty="0" err="1" smtClean="0"/>
              <a:t>Digitalizaiton</a:t>
            </a:r>
            <a:endParaRPr lang="en-US" baseline="0" dirty="0" smtClean="0"/>
          </a:p>
          <a:p>
            <a:pPr marL="228600" indent="-228600">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69</a:t>
            </a:fld>
            <a:endParaRPr lang="en-NZ"/>
          </a:p>
        </p:txBody>
      </p:sp>
    </p:spTree>
    <p:extLst>
      <p:ext uri="{BB962C8B-B14F-4D97-AF65-F5344CB8AC3E}">
        <p14:creationId xmlns:p14="http://schemas.microsoft.com/office/powerpoint/2010/main" val="756130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70</a:t>
            </a:fld>
            <a:endParaRPr lang="en-NZ"/>
          </a:p>
        </p:txBody>
      </p:sp>
    </p:spTree>
    <p:extLst>
      <p:ext uri="{BB962C8B-B14F-4D97-AF65-F5344CB8AC3E}">
        <p14:creationId xmlns:p14="http://schemas.microsoft.com/office/powerpoint/2010/main" val="3902782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www.huffpost.com</a:t>
            </a:r>
            <a:r>
              <a:rPr lang="en-US" dirty="0" smtClean="0"/>
              <a:t>/entry/norway-plastic-pollution_n_5b7c07e0e4b05906b41779ee</a:t>
            </a:r>
          </a:p>
          <a:p>
            <a:endParaRPr lang="en-US" dirty="0" smtClean="0"/>
          </a:p>
          <a:p>
            <a:r>
              <a:rPr lang="en-US" dirty="0" smtClean="0"/>
              <a:t>https://</a:t>
            </a:r>
            <a:r>
              <a:rPr lang="en-US" dirty="0" err="1" smtClean="0"/>
              <a:t>foodnationdenmark.dk</a:t>
            </a:r>
            <a:r>
              <a:rPr lang="en-US" dirty="0" smtClean="0"/>
              <a:t>/news/half-of-danish-plastic-bottles-will-be-recycled-by-2025/</a:t>
            </a:r>
            <a:endParaRPr lang="en-US" dirty="0"/>
          </a:p>
        </p:txBody>
      </p:sp>
      <p:sp>
        <p:nvSpPr>
          <p:cNvPr id="4" name="Slide Number Placeholder 3"/>
          <p:cNvSpPr>
            <a:spLocks noGrp="1"/>
          </p:cNvSpPr>
          <p:nvPr>
            <p:ph type="sldNum" sz="quarter" idx="10"/>
          </p:nvPr>
        </p:nvSpPr>
        <p:spPr/>
        <p:txBody>
          <a:bodyPr/>
          <a:lstStyle/>
          <a:p>
            <a:fld id="{837A1337-1039-1746-B107-161422F27870}" type="slidenum">
              <a:rPr lang="en-US" smtClean="0"/>
              <a:t>74</a:t>
            </a:fld>
            <a:endParaRPr lang="en-US"/>
          </a:p>
        </p:txBody>
      </p:sp>
    </p:spTree>
    <p:extLst>
      <p:ext uri="{BB962C8B-B14F-4D97-AF65-F5344CB8AC3E}">
        <p14:creationId xmlns:p14="http://schemas.microsoft.com/office/powerpoint/2010/main" val="324256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4</a:t>
            </a:fld>
            <a:endParaRPr lang="en-NZ"/>
          </a:p>
        </p:txBody>
      </p:sp>
    </p:spTree>
    <p:extLst>
      <p:ext uri="{BB962C8B-B14F-4D97-AF65-F5344CB8AC3E}">
        <p14:creationId xmlns:p14="http://schemas.microsoft.com/office/powerpoint/2010/main" val="3066677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75</a:t>
            </a:fld>
            <a:endParaRPr lang="en-NZ"/>
          </a:p>
        </p:txBody>
      </p:sp>
    </p:spTree>
    <p:extLst>
      <p:ext uri="{BB962C8B-B14F-4D97-AF65-F5344CB8AC3E}">
        <p14:creationId xmlns:p14="http://schemas.microsoft.com/office/powerpoint/2010/main" val="1079273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Water=Desire is a</a:t>
            </a:r>
            <a:r>
              <a:rPr lang="en-US" baseline="0" dirty="0" smtClean="0"/>
              <a:t> marketing and advertising game to build desire for water.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Dita Von Teese douses herself in Perrier in this popular ad</a:t>
            </a:r>
            <a:r>
              <a:rPr lang="en-US" b="1" baseline="0" dirty="0" smtClean="0"/>
              <a:t> designed to equate WATER with DESIRE https://www.youtube.com/</a:t>
            </a:r>
            <a:r>
              <a:rPr lang="en-US" b="1" baseline="0" dirty="0" err="1" smtClean="0"/>
              <a:t>watch?v</a:t>
            </a:r>
            <a:r>
              <a:rPr lang="en-US" b="1" baseline="0" dirty="0" smtClean="0"/>
              <a:t>=aRTYDUS8fp0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Twilight Actress, Ashley Greene, endorses </a:t>
            </a:r>
            <a:r>
              <a:rPr lang="en-US" dirty="0" err="1" smtClean="0"/>
              <a:t>SoBe</a:t>
            </a:r>
            <a:r>
              <a:rPr lang="en-US" dirty="0" smtClean="0"/>
              <a:t> </a:t>
            </a:r>
            <a:r>
              <a:rPr lang="en-US" dirty="0" err="1" smtClean="0"/>
              <a:t>Lifewater</a:t>
            </a:r>
            <a:r>
              <a:rPr lang="en-US" dirty="0" smtClean="0"/>
              <a:t> in an ad that features her wearing nothing but body paint.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Mark Wahlberg endorses this high performance sports water in a commercial that features him in the middle of an intense workout.  Recently, Wahlberg teamed up with IZOD and </a:t>
            </a:r>
            <a:r>
              <a:rPr lang="en-US" dirty="0" err="1" smtClean="0"/>
              <a:t>AquaHydrate</a:t>
            </a:r>
            <a:r>
              <a:rPr lang="en-US" dirty="0" smtClean="0"/>
              <a:t> in a strategic marketing partnership to promote the brands through the IZOD </a:t>
            </a:r>
            <a:r>
              <a:rPr lang="en-US" dirty="0" err="1" smtClean="0"/>
              <a:t>IndyCar</a:t>
            </a:r>
            <a:r>
              <a:rPr lang="en-US" dirty="0" smtClean="0"/>
              <a:t> Series.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When Coca-Cola tried to Sell Dasani Bottled Water with SPUNK ads (it flopped) https://www.youtube.com/</a:t>
            </a:r>
            <a:r>
              <a:rPr lang="en-US" b="1" baseline="0" dirty="0" err="1" smtClean="0"/>
              <a:t>watch?v</a:t>
            </a:r>
            <a:r>
              <a:rPr lang="en-US" b="1" baseline="0" dirty="0" smtClean="0"/>
              <a:t>=TK4IhaLwXVc</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Jennifer Aniston Video selling SMART WATER (Glaceau Coca-Cola) with humor and with Sexual posing and with dancing babies to appeal to another demographic http://</a:t>
            </a:r>
            <a:r>
              <a:rPr lang="en-US" b="1" baseline="0" dirty="0" err="1" smtClean="0"/>
              <a:t>www.filtersfast.com</a:t>
            </a:r>
            <a:r>
              <a:rPr lang="en-US" b="1" baseline="0" dirty="0" smtClean="0"/>
              <a:t>/blog/</a:t>
            </a:r>
            <a:r>
              <a:rPr lang="en-US" b="1" baseline="0" dirty="0" err="1" smtClean="0"/>
              <a:t>index.php</a:t>
            </a:r>
            <a:r>
              <a:rPr lang="en-US" b="1" baseline="0" dirty="0" smtClean="0"/>
              <a:t>/2010/06/celebrities-for-bottled-water/</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err="1" smtClean="0"/>
              <a:t>Nestle’s</a:t>
            </a:r>
            <a:r>
              <a:rPr lang="en-US" b="1" baseline="0" dirty="0" smtClean="0"/>
              <a:t> PURE LIFE bottled water ad sells </a:t>
            </a:r>
            <a:r>
              <a:rPr lang="en-US" b="1" baseline="0" dirty="0" err="1" smtClean="0"/>
              <a:t>theDESIRED</a:t>
            </a:r>
            <a:r>
              <a:rPr lang="en-US" b="1" baseline="0" dirty="0" smtClean="0"/>
              <a:t> FUTURE = BOTTLED WATER https://www.youtube.com/</a:t>
            </a:r>
            <a:r>
              <a:rPr lang="en-US" b="1" baseline="0" dirty="0" err="1" smtClean="0"/>
              <a:t>watch?v</a:t>
            </a:r>
            <a:r>
              <a:rPr lang="en-US" b="1" baseline="0" dirty="0" smtClean="0"/>
              <a:t>=Aa6a6qOu-aM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baseline="0" dirty="0" smtClean="0"/>
              <a:t>QUESTION: Why do we Drink Cleopatra’s Bathwater? </a:t>
            </a:r>
          </a:p>
          <a:p>
            <a:r>
              <a:rPr lang="en-US" baseline="0" dirty="0" smtClean="0"/>
              <a:t>ANSWER: Water is a closed loop planetary system.</a:t>
            </a:r>
          </a:p>
          <a:p>
            <a:r>
              <a:rPr lang="en-US" baseline="0" dirty="0" smtClean="0"/>
              <a:t>We have the same water that we had at GENESIS or for Atheists BIG BANG, 3-4.5 billion years ago</a:t>
            </a:r>
          </a:p>
          <a:p>
            <a:r>
              <a:rPr lang="en-US" baseline="0" dirty="0" smtClean="0"/>
              <a:t>Water recirculates in the closed loop water cycle between surface water, ground water, evaporation to atmosphere, precipitation, etc.</a:t>
            </a:r>
          </a:p>
          <a:p>
            <a:r>
              <a:rPr lang="en-US" baseline="0" dirty="0" smtClean="0"/>
              <a:t>Our bodies are 55% to 75% water</a:t>
            </a:r>
          </a:p>
          <a:p>
            <a:r>
              <a:rPr lang="en-US" baseline="0" dirty="0" smtClean="0"/>
              <a:t>Our bodies are 37.2 trillion living cells, that are mostly composed of water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0B34011-CC24-4AA9-A287-67993316E01C}" type="slidenum">
              <a:rPr lang="en-NZ" smtClean="0"/>
              <a:t>76</a:t>
            </a:fld>
            <a:endParaRPr lang="en-NZ"/>
          </a:p>
        </p:txBody>
      </p:sp>
    </p:spTree>
    <p:extLst>
      <p:ext uri="{BB962C8B-B14F-4D97-AF65-F5344CB8AC3E}">
        <p14:creationId xmlns:p14="http://schemas.microsoft.com/office/powerpoint/2010/main" val="4107664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saveabilenewater.com</a:t>
            </a:r>
            <a:r>
              <a:rPr lang="en-US" dirty="0" smtClean="0"/>
              <a:t>/our-lakes/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saveabilenewater.com</a:t>
            </a:r>
            <a:r>
              <a:rPr lang="en-US" dirty="0" smtClean="0"/>
              <a:t>//</a:t>
            </a:r>
            <a:r>
              <a:rPr lang="en-US" dirty="0" err="1" smtClean="0"/>
              <a:t>wp</a:t>
            </a:r>
            <a:r>
              <a:rPr lang="en-US" dirty="0" smtClean="0"/>
              <a:t>-content/uploads/2015/03/</a:t>
            </a:r>
            <a:r>
              <a:rPr lang="en-US" dirty="0" err="1" smtClean="0"/>
              <a:t>Water_Stage_Chart.pdf</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77</a:t>
            </a:fld>
            <a:endParaRPr lang="en-NZ"/>
          </a:p>
        </p:txBody>
      </p:sp>
    </p:spTree>
    <p:extLst>
      <p:ext uri="{BB962C8B-B14F-4D97-AF65-F5344CB8AC3E}">
        <p14:creationId xmlns:p14="http://schemas.microsoft.com/office/powerpoint/2010/main" val="408382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Water=Desire is a</a:t>
            </a:r>
            <a:r>
              <a:rPr lang="en-US" baseline="0" dirty="0" smtClean="0"/>
              <a:t> marketing and advertising game to build desire for water. </a:t>
            </a:r>
          </a:p>
          <a:p>
            <a:r>
              <a:rPr lang="en-US" baseline="0" dirty="0" smtClean="0"/>
              <a:t>Americans consume 50 billion single use plastic water bottles a year</a:t>
            </a:r>
          </a:p>
          <a:p>
            <a:r>
              <a:rPr lang="en-US" baseline="0" dirty="0" smtClean="0"/>
              <a:t>It takes 3x the water to make the bottled water as it does tap water, which is not counting the VIRTUAL WATER going into the production and distribution process. https://</a:t>
            </a:r>
            <a:r>
              <a:rPr lang="en-US" baseline="0" dirty="0" err="1" smtClean="0"/>
              <a:t>pacinst.org</a:t>
            </a:r>
            <a:r>
              <a:rPr lang="en-US" baseline="0" dirty="0" smtClean="0"/>
              <a:t>/publication/bottled-water-and-energy-a-fact-sheet/ </a:t>
            </a:r>
          </a:p>
          <a:p>
            <a:r>
              <a:rPr lang="en-US" baseline="0" dirty="0" smtClean="0"/>
              <a:t>2009 study shows it takes 2000 times more energy to make and distributed bottled water than your tap water https://</a:t>
            </a:r>
            <a:r>
              <a:rPr lang="en-US" baseline="0" dirty="0" err="1" smtClean="0"/>
              <a:t>pacinst.org</a:t>
            </a:r>
            <a:r>
              <a:rPr lang="en-US" baseline="0" dirty="0" smtClean="0"/>
              <a:t>/news/352/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Bottling water produced more than 2.5 million tons of carbon dioxide</a:t>
            </a:r>
            <a:r>
              <a:rPr lang="en-US" baseline="0" dirty="0" smtClean="0"/>
              <a:t> </a:t>
            </a:r>
          </a:p>
          <a:p>
            <a:r>
              <a:rPr lang="en-US" baseline="0" dirty="0" smtClean="0"/>
              <a:t>LIFE WTR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launch of LIFEWTR is especially intriguing because PepsiCo has a big, bottled water brand already. It owns Aquafina, which is one of the company's 22 “billion-dollar brands” and already dominates the $185 billion global bottled water market http://</a:t>
            </a:r>
            <a:r>
              <a:rPr lang="en-US" dirty="0" err="1" smtClean="0"/>
              <a:t>fortune.com</a:t>
            </a:r>
            <a:r>
              <a:rPr lang="en-US" dirty="0" smtClean="0"/>
              <a:t>/2016/12/09/</a:t>
            </a:r>
            <a:r>
              <a:rPr lang="en-US" dirty="0" err="1" smtClean="0"/>
              <a:t>pepsico</a:t>
            </a:r>
            <a:r>
              <a:rPr lang="en-US" dirty="0" smtClean="0"/>
              <a:t>-new-premium-water/</a:t>
            </a:r>
            <a:r>
              <a:rPr lang="en-US" dirty="0" err="1" smtClean="0"/>
              <a:t>abcklash</a:t>
            </a:r>
            <a:r>
              <a:rPr lang="en-US" dirty="0" smtClean="0"/>
              <a:t>-</a:t>
            </a:r>
            <a:r>
              <a:rPr lang="en-US" baseline="0" dirty="0" smtClean="0"/>
              <a:t> some calling it Satanic Anti-Life WTR https://</a:t>
            </a:r>
            <a:r>
              <a:rPr lang="en-US" baseline="0" dirty="0" err="1" smtClean="0"/>
              <a:t>me.me</a:t>
            </a:r>
            <a:r>
              <a:rPr lang="en-US" baseline="0" dirty="0" smtClean="0"/>
              <a:t>/</a:t>
            </a:r>
            <a:r>
              <a:rPr lang="en-US" baseline="0" dirty="0" err="1" smtClean="0"/>
              <a:t>i</a:t>
            </a:r>
            <a:r>
              <a:rPr lang="en-US" baseline="0" dirty="0" smtClean="0"/>
              <a:t>/pepsis-newsatanicline-pepsi-life-beb-life-wtr-wtr-666-united-8373877 http://</a:t>
            </a:r>
            <a:r>
              <a:rPr lang="en-US" baseline="0" dirty="0" err="1" smtClean="0"/>
              <a:t>www.evilyoshida.com</a:t>
            </a:r>
            <a:r>
              <a:rPr lang="en-US" baseline="0" dirty="0" smtClean="0"/>
              <a:t>/thread-13354.html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b</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78</a:t>
            </a:fld>
            <a:endParaRPr lang="en-NZ"/>
          </a:p>
        </p:txBody>
      </p:sp>
    </p:spTree>
    <p:extLst>
      <p:ext uri="{BB962C8B-B14F-4D97-AF65-F5344CB8AC3E}">
        <p14:creationId xmlns:p14="http://schemas.microsoft.com/office/powerpoint/2010/main" val="4107664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FACT: US is largest consumer of bottled water in the entire world: 50 billion single-use</a:t>
            </a:r>
            <a:r>
              <a:rPr lang="en-US" baseline="0" dirty="0" smtClean="0"/>
              <a:t> plastic water bottles,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GETS WORSE: 250 Billion beverage bottles made of plastic sold in USA, 69% go to landfill</a:t>
            </a:r>
            <a:endParaRPr lang="en-US" dirty="0" smtClean="0"/>
          </a:p>
          <a:p>
            <a:r>
              <a:rPr lang="en-US" dirty="0" smtClean="0"/>
              <a:t>   USA=&gt; 8.6 billion gallons a year in 2017;</a:t>
            </a:r>
            <a:r>
              <a:rPr lang="en-US" baseline="0" dirty="0" smtClean="0"/>
              <a:t>  Average US consumer 21 gallons a year</a:t>
            </a:r>
          </a:p>
          <a:p>
            <a:r>
              <a:rPr lang="en-US" dirty="0" smtClean="0"/>
              <a:t>    Bottled</a:t>
            </a:r>
            <a:r>
              <a:rPr lang="en-US" baseline="0" dirty="0" smtClean="0"/>
              <a:t> water costs consumers 3 to 7  times more water in production than tap water &amp; costs 1,000 times more</a:t>
            </a:r>
            <a:endParaRPr lang="en-US" dirty="0" smtClean="0"/>
          </a:p>
          <a:p>
            <a:r>
              <a:rPr lang="en-US" dirty="0" smtClean="0"/>
              <a:t>50</a:t>
            </a:r>
            <a:r>
              <a:rPr lang="en-US" baseline="0" dirty="0" smtClean="0"/>
              <a:t> billion bottles of water in plastic sold in US each year.</a:t>
            </a:r>
          </a:p>
          <a:p>
            <a:r>
              <a:rPr lang="en-US" baseline="0" dirty="0" smtClean="0"/>
              <a:t>  They say 23% recycled, most of other 38 billion single use bottles make their way to the ocean</a:t>
            </a:r>
          </a:p>
          <a:p>
            <a:r>
              <a:rPr lang="en-US" baseline="0" dirty="0" smtClean="0"/>
              <a:t>   In 1999 Charles Moore found 6 times more plastic than plankton, by 2008 it was 46 times more, a huge increase</a:t>
            </a:r>
          </a:p>
          <a:p>
            <a:r>
              <a:rPr lang="en-US" baseline="0" dirty="0" err="1" smtClean="0"/>
              <a:t>rPET</a:t>
            </a:r>
            <a:r>
              <a:rPr lang="en-US" baseline="0" dirty="0" smtClean="0"/>
              <a:t> is the new storytelling of how to make plastic beverage drinks healthy for people &amp; planet</a:t>
            </a:r>
          </a:p>
          <a:p>
            <a:r>
              <a:rPr lang="en-US" baseline="0" dirty="0" smtClean="0"/>
              <a:t>But the the plastic fiber in </a:t>
            </a:r>
            <a:r>
              <a:rPr lang="en-US" baseline="0" dirty="0" err="1" smtClean="0"/>
              <a:t>rPET</a:t>
            </a:r>
            <a:r>
              <a:rPr lang="en-US" baseline="0" dirty="0" smtClean="0"/>
              <a:t> breaks down, putting microplastics, and then nanoplastic particles into the water</a:t>
            </a:r>
          </a:p>
          <a:p>
            <a:r>
              <a:rPr lang="en-US" baseline="0" dirty="0" smtClean="0"/>
              <a:t>PepsiCo says its consumers are INDIFFERENT to plastic effect on health and ecology, so it refuses to put post-consumer content on its labels</a:t>
            </a:r>
          </a:p>
          <a:p>
            <a:r>
              <a:rPr lang="en-US" baseline="0" dirty="0" smtClean="0"/>
              <a:t>This goes back to Water=Desire is being manipulated by advertising</a:t>
            </a:r>
          </a:p>
          <a:p>
            <a:r>
              <a:rPr lang="en-US" baseline="0" dirty="0" smtClean="0"/>
              <a:t>Poland Springs water does not come from Poland Springs, Maine, not much of it, less than 30%, and its mostly well water that is being mislabeled as spring water.  </a:t>
            </a:r>
          </a:p>
          <a:p>
            <a:r>
              <a:rPr lang="en-US" baseline="0" dirty="0" smtClean="0"/>
              <a:t>Looking at the places Nestle (owner of Poland Springs, Arrowhead Mountain, </a:t>
            </a:r>
            <a:r>
              <a:rPr lang="en-US" baseline="0" dirty="0" err="1" smtClean="0"/>
              <a:t>etc</a:t>
            </a:r>
            <a:r>
              <a:rPr lang="en-US" baseline="0" dirty="0" smtClean="0"/>
              <a:t>) sinks their wells, much of it is in draught areas</a:t>
            </a:r>
          </a:p>
          <a:p>
            <a:r>
              <a:rPr lang="en-US" baseline="0" dirty="0" smtClean="0"/>
              <a:t>In Texas, so far, its in areas not hit by drought.</a:t>
            </a:r>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79</a:t>
            </a:fld>
            <a:endParaRPr lang="en-NZ"/>
          </a:p>
        </p:txBody>
      </p:sp>
    </p:spTree>
    <p:extLst>
      <p:ext uri="{BB962C8B-B14F-4D97-AF65-F5344CB8AC3E}">
        <p14:creationId xmlns:p14="http://schemas.microsoft.com/office/powerpoint/2010/main" val="1978818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Former Gov. Rick Snyder is again a defendant in Flint water class action lawsuit</a:t>
            </a:r>
          </a:p>
          <a:p>
            <a:r>
              <a:rPr lang="en-US" dirty="0" smtClean="0"/>
              <a:t>By STEVE CARMODY • APR 1, 2019</a:t>
            </a:r>
          </a:p>
          <a:p>
            <a:r>
              <a:rPr lang="en-US" dirty="0" smtClean="0"/>
              <a:t>One story (unconfirmed) is Flint Michigan was a greedy plot to make $ from having to sell more</a:t>
            </a:r>
            <a:r>
              <a:rPr lang="en-US" baseline="0" dirty="0" smtClean="0"/>
              <a:t> </a:t>
            </a:r>
            <a:r>
              <a:rPr lang="en-US" dirty="0" smtClean="0"/>
              <a:t>bottled water. Beneath the surface, bottled water companies do engage in ads disparaging the quality and safety of tap water.</a:t>
            </a:r>
            <a:r>
              <a:rPr lang="en-US" baseline="0"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Flint water crisis began in 2014, after the drinking water source for the city of Flint, Michigan .... October 15 – Michigan Governor Rick Snyder signs a bill for $9.35 million to re-connect to Detroit water and provide relief. The switch is made https://</a:t>
            </a:r>
            <a:r>
              <a:rPr lang="en-US" dirty="0" err="1" smtClean="0"/>
              <a:t>www.michiganradio.org</a:t>
            </a:r>
            <a:r>
              <a:rPr lang="en-US" dirty="0" smtClean="0"/>
              <a:t>/post/former-gov-rick-snyder-again-defendant-flint-water-class-action-lawsuit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80</a:t>
            </a:fld>
            <a:endParaRPr lang="en-NZ"/>
          </a:p>
        </p:txBody>
      </p:sp>
    </p:spTree>
    <p:extLst>
      <p:ext uri="{BB962C8B-B14F-4D97-AF65-F5344CB8AC3E}">
        <p14:creationId xmlns:p14="http://schemas.microsoft.com/office/powerpoint/2010/main" val="2090900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Water=Life. Water is an ecological necessity</a:t>
            </a:r>
          </a:p>
          <a:p>
            <a:r>
              <a:rPr lang="en-US" dirty="0" smtClean="0"/>
              <a:t>The</a:t>
            </a:r>
            <a:r>
              <a:rPr lang="en-US" baseline="0" dirty="0" smtClean="0"/>
              <a:t> human body is 60 to 75% water depending on age and gender. Each human body has 37.2 </a:t>
            </a:r>
            <a:r>
              <a:rPr lang="en-US" baseline="0" dirty="0" err="1" smtClean="0"/>
              <a:t>trilliion</a:t>
            </a:r>
            <a:r>
              <a:rPr lang="en-US" baseline="0" dirty="0" smtClean="0"/>
              <a:t> living cells, </a:t>
            </a:r>
            <a:r>
              <a:rPr lang="en-US" baseline="0" dirty="0" err="1" smtClean="0"/>
              <a:t>allof</a:t>
            </a:r>
            <a:r>
              <a:rPr lang="en-US" baseline="0" dirty="0" smtClean="0"/>
              <a:t> them have water or they die.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82</a:t>
            </a:fld>
            <a:endParaRPr lang="en-NZ"/>
          </a:p>
        </p:txBody>
      </p:sp>
    </p:spTree>
    <p:extLst>
      <p:ext uri="{BB962C8B-B14F-4D97-AF65-F5344CB8AC3E}">
        <p14:creationId xmlns:p14="http://schemas.microsoft.com/office/powerpoint/2010/main" val="2642443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Unsafe water kills 200 children every hour of diarrheal,</a:t>
            </a:r>
            <a:r>
              <a:rPr lang="en-US" sz="1200" b="1" baseline="0" dirty="0" smtClean="0"/>
              <a:t> malaria, parasites</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3.4 million people, mostly children</a:t>
            </a:r>
            <a:r>
              <a:rPr lang="en-US" sz="1200" b="1" baseline="0" dirty="0" smtClean="0"/>
              <a:t> die each year of water-borne diseases.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11 million children die each year of mostly quite preventable diseases before reaching their 5</a:t>
            </a:r>
            <a:r>
              <a:rPr lang="en-US" sz="1200" b="1" baseline="30000" dirty="0" smtClean="0"/>
              <a:t>th</a:t>
            </a:r>
            <a:r>
              <a:rPr lang="en-US" sz="1200" b="1" baseline="0" dirty="0" smtClean="0"/>
              <a:t> birthday! And ½ of world’s population suffering from 1 or more water-related diseases.4 billion annual cases of diarrheal water-borne disease cause 2.2 million deaths a year, mostly of children under five https://</a:t>
            </a:r>
            <a:r>
              <a:rPr lang="en-US" sz="1200" b="1" baseline="0" dirty="0" err="1" smtClean="0"/>
              <a:t>www.unicef.org</a:t>
            </a:r>
            <a:r>
              <a:rPr lang="en-US" sz="1200" b="1" baseline="0" dirty="0" smtClean="0"/>
              <a:t>/media/media_21423.html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QUESTION: Does the water we drink contain Prescription Meds, Animal Growth hormones, nicotine, caffeine, fertilizers, pesticides?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YES, Mayo Clinic study says Pain Killers top list of Meds taken in USA, and USA consumes more than other nations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Leading cause of death now among people under 50 is opioid Med overdose, 59,000 deaths a year (19% up from year before) https://</a:t>
            </a:r>
            <a:r>
              <a:rPr lang="en-US" sz="1200" b="1" baseline="0" dirty="0" err="1" smtClean="0"/>
              <a:t>www.cbsnews.com</a:t>
            </a:r>
            <a:r>
              <a:rPr lang="en-US" sz="1200" b="1" baseline="0" dirty="0" smtClean="0"/>
              <a:t>/news/overdoses-are-leading-cause-of-death-americans-under-50/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Study in 2008 found Mood altering Meds in tap water in 24 municipalities, and 34 other that don’t test at all </a:t>
            </a:r>
            <a:r>
              <a:rPr lang="en-US" sz="1200" b="1" baseline="0" dirty="0" err="1" smtClean="0"/>
              <a:t>Americanlives.org</a:t>
            </a:r>
            <a:r>
              <a:rPr lang="en-US" sz="1200"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THEREFORE: Need more research into water treatment methods that can remove Meds from not just drinking water but entire Closed Loop Water Cycle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Another study found 47 different Meds in samples of drinking water before water treatment plants, and 37 still there after treatment </a:t>
            </a:r>
            <a:r>
              <a:rPr lang="en-US" sz="1200" b="1" baseline="0" dirty="0" err="1" smtClean="0"/>
              <a:t>tonicvice.com</a:t>
            </a:r>
            <a:r>
              <a:rPr lang="en-US" sz="1200"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QUESTION: WHY are people in US, UK, Western Europe using so many Meds? Why the upward trend?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ANSWER: People seeking quick fix to health instead of exercise, changing drink and food habits, or changing their life/work styles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Age 50 to 65, average # of Meds is 19.2. Number of Meds drops after age 65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Drug companies charge Americans 2 and 3 times price of same drugs sold in UK or Switzerland </a:t>
            </a:r>
            <a:r>
              <a:rPr lang="en-US" sz="1200" b="1" baseline="0" dirty="0" err="1" smtClean="0"/>
              <a:t>healthsystemtracker.org</a:t>
            </a:r>
            <a:r>
              <a:rPr lang="en-US" sz="1200"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HOW TO FILTER MEDS FROM WATER? Reverse Osmosis is best, but tastes Yuk; Activated Charcoal filters some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Most bottled water contains Meds, Caffeine, and Nicotine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Study in Spain found 58 active Meds in 10 bottled water brands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Study in UK found Meds in ground water, drinking water, and says bottled water often uses no filtration or filtration designed for Macro-Pollutants, NOT the Micro-Pollutants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See book by Cases Adams, Pure Water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Study by Scientific </a:t>
            </a:r>
            <a:r>
              <a:rPr lang="en-US" sz="1200" b="1" baseline="0" dirty="0" err="1" smtClean="0"/>
              <a:t>America.com</a:t>
            </a:r>
            <a:r>
              <a:rPr lang="en-US" sz="1200" b="1" baseline="0" dirty="0" smtClean="0"/>
              <a:t> finds Meds in 80% of samples of USA groundwater, rivers, lakes, estuaries, and affects the drinking water of 40 million Americans.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 THEREFORE: We can conclude from the Statistical Storytelling that 11 million children die each year of preventable diseases, most of them involving water quality and sanitation practices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We can also conclude that Closed Loop Water Cycle of the World is being Over-Medicated, and the kinds of Filtration Systems being used and regulated are not getting at the root causes of the problem of decreasing worldwide fresh water quality control, and we are slipping into a downward spiral, hovering over the abyss, which makes Water=Denial and escapism popular option, rather than actually getting at Water= 5, 6, 7, 8, 9, we expect Water-3 to solve Water=2, but fail to understand Water+1, 4,7 8, &amp; 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r>
              <a:rPr lang="en-US" sz="1200" kern="1200" dirty="0" smtClean="0">
                <a:solidFill>
                  <a:schemeClr val="tx1"/>
                </a:solidFill>
                <a:latin typeface="+mn-lt"/>
                <a:ea typeface="+mn-ea"/>
                <a:cs typeface="+mn-cs"/>
              </a:rPr>
              <a:t>56 meds found in drinking water</a:t>
            </a:r>
          </a:p>
          <a:p>
            <a:r>
              <a:rPr lang="en-US" sz="1200" kern="1200" dirty="0" smtClean="0">
                <a:solidFill>
                  <a:schemeClr val="tx1"/>
                </a:solidFill>
                <a:latin typeface="+mn-lt"/>
                <a:ea typeface="+mn-ea"/>
                <a:cs typeface="+mn-cs"/>
              </a:rPr>
              <a:t>CA has meds such as sex hormones</a:t>
            </a:r>
          </a:p>
          <a:p>
            <a:r>
              <a:rPr lang="en-US" sz="1200" kern="1200" dirty="0" smtClean="0">
                <a:solidFill>
                  <a:schemeClr val="tx1"/>
                </a:solidFill>
                <a:latin typeface="+mn-lt"/>
                <a:ea typeface="+mn-ea"/>
                <a:cs typeface="+mn-cs"/>
              </a:rPr>
              <a:t>3 kinds of meds in AZ</a:t>
            </a:r>
          </a:p>
          <a:p>
            <a:r>
              <a:rPr lang="en-US" sz="1200" kern="1200" dirty="0" smtClean="0">
                <a:solidFill>
                  <a:schemeClr val="tx1"/>
                </a:solidFill>
                <a:latin typeface="+mn-lt"/>
                <a:ea typeface="+mn-ea"/>
                <a:cs typeface="+mn-cs"/>
              </a:rPr>
              <a:t>There are no federal regulations for meds in the drinking water of America. So anyone can dump any med in the water, and there are no testing going on. NY state refused to test their water for meds. Then USDA stepped in and found lots of different meds. But NYC drinking water continues to meet all federal EPA regulations (because there aren’t any).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90% of bottled water, come from tap supplies, and it still has the pharmaceutical in it.  No telling the long term side effects of ingesting meds in bottled water.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US citizens take 4.25 billion pills a year, </a:t>
            </a:r>
            <a:r>
              <a:rPr lang="en-US" sz="1200" kern="1200" dirty="0" smtClean="0">
                <a:solidFill>
                  <a:schemeClr val="tx1"/>
                </a:solidFill>
                <a:latin typeface="+mn-lt"/>
                <a:ea typeface="+mn-ea"/>
                <a:cs typeface="+mn-cs"/>
                <a:hlinkClick r:id="rId3"/>
              </a:rPr>
              <a:t>https://www.youtube.com/watch?v=qGWWarqyp8I  Drugs in Drinking Water Mind Control and Others Must Watch</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7 EXAMPLES:</a:t>
            </a:r>
          </a:p>
          <a:p>
            <a:r>
              <a:rPr lang="en-US" sz="1200" b="0" kern="1200" dirty="0" smtClean="0">
                <a:solidFill>
                  <a:schemeClr val="tx1"/>
                </a:solidFill>
                <a:latin typeface="+mn-lt"/>
                <a:ea typeface="+mn-ea"/>
                <a:cs typeface="+mn-cs"/>
              </a:rPr>
              <a:t>J&amp;J 2006  $11 billion profit</a:t>
            </a:r>
          </a:p>
          <a:p>
            <a:r>
              <a:rPr lang="en-US" sz="1200" b="0" kern="1200" dirty="0" smtClean="0">
                <a:solidFill>
                  <a:schemeClr val="tx1"/>
                </a:solidFill>
                <a:latin typeface="+mn-lt"/>
                <a:ea typeface="+mn-ea"/>
                <a:cs typeface="+mn-cs"/>
              </a:rPr>
              <a:t>Pfizer $19.3 billion profit(</a:t>
            </a:r>
            <a:r>
              <a:rPr lang="en-US" sz="1200" b="0" kern="1200" dirty="0" err="1" smtClean="0">
                <a:solidFill>
                  <a:schemeClr val="tx1"/>
                </a:solidFill>
                <a:latin typeface="+mn-lt"/>
                <a:ea typeface="+mn-ea"/>
                <a:cs typeface="+mn-cs"/>
              </a:rPr>
              <a:t>viagra</a:t>
            </a:r>
            <a:r>
              <a:rPr lang="en-US" sz="1200" b="0" kern="1200" dirty="0" smtClean="0">
                <a:solidFill>
                  <a:schemeClr val="tx1"/>
                </a:solidFill>
                <a:latin typeface="+mn-lt"/>
                <a:ea typeface="+mn-ea"/>
                <a:cs typeface="+mn-cs"/>
              </a:rPr>
              <a:t>)</a:t>
            </a:r>
          </a:p>
          <a:p>
            <a:r>
              <a:rPr lang="en-US" sz="1200" b="0" kern="1200" dirty="0" smtClean="0">
                <a:solidFill>
                  <a:schemeClr val="tx1"/>
                </a:solidFill>
                <a:latin typeface="+mn-lt"/>
                <a:ea typeface="+mn-ea"/>
                <a:cs typeface="+mn-cs"/>
              </a:rPr>
              <a:t>GSK $10.1 billion profit</a:t>
            </a:r>
          </a:p>
          <a:p>
            <a:r>
              <a:rPr lang="en-US" sz="1200" b="0" kern="1200" dirty="0" smtClean="0">
                <a:solidFill>
                  <a:schemeClr val="tx1"/>
                </a:solidFill>
                <a:latin typeface="+mn-lt"/>
                <a:ea typeface="+mn-ea"/>
                <a:cs typeface="+mn-cs"/>
              </a:rPr>
              <a:t>Merck $4.4 billion profit</a:t>
            </a:r>
          </a:p>
          <a:p>
            <a:r>
              <a:rPr lang="en-US" sz="1200" b="0" kern="1200" dirty="0" smtClean="0">
                <a:solidFill>
                  <a:schemeClr val="tx1"/>
                </a:solidFill>
                <a:latin typeface="+mn-lt"/>
                <a:ea typeface="+mn-ea"/>
                <a:cs typeface="+mn-cs"/>
              </a:rPr>
              <a:t>Abbott 1.7 billion profit</a:t>
            </a:r>
          </a:p>
          <a:p>
            <a:r>
              <a:rPr lang="en-US" sz="1200" b="0" kern="1200" dirty="0" smtClean="0">
                <a:solidFill>
                  <a:schemeClr val="tx1"/>
                </a:solidFill>
                <a:latin typeface="+mn-lt"/>
                <a:ea typeface="+mn-ea"/>
                <a:cs typeface="+mn-cs"/>
              </a:rPr>
              <a:t>P&amp;G 1$0.3 billion profit</a:t>
            </a:r>
          </a:p>
          <a:p>
            <a:r>
              <a:rPr lang="en-US" sz="1200" b="0" kern="1200" dirty="0" err="1" smtClean="0">
                <a:solidFill>
                  <a:schemeClr val="tx1"/>
                </a:solidFill>
                <a:latin typeface="+mn-lt"/>
                <a:ea typeface="+mn-ea"/>
                <a:cs typeface="+mn-cs"/>
              </a:rPr>
              <a:t>Genetech</a:t>
            </a:r>
            <a:r>
              <a:rPr lang="en-US" sz="1200" b="0" kern="1200" dirty="0" smtClean="0">
                <a:solidFill>
                  <a:schemeClr val="tx1"/>
                </a:solidFill>
                <a:latin typeface="+mn-lt"/>
                <a:ea typeface="+mn-ea"/>
                <a:cs typeface="+mn-cs"/>
              </a:rPr>
              <a:t>  $2.1 billion profit</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83</a:t>
            </a:fld>
            <a:endParaRPr lang="en-NZ"/>
          </a:p>
        </p:txBody>
      </p:sp>
    </p:spTree>
    <p:extLst>
      <p:ext uri="{BB962C8B-B14F-4D97-AF65-F5344CB8AC3E}">
        <p14:creationId xmlns:p14="http://schemas.microsoft.com/office/powerpoint/2010/main" val="685294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Point: 1611 King James reflect the Renaissance period of English monarchy where kings wanted a</a:t>
            </a:r>
            <a:r>
              <a:rPr lang="en-US" baseline="0" dirty="0" smtClean="0"/>
              <a:t> ‘Radah’’=$, interpretation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err="1" smtClean="0"/>
              <a:t>Wartman</a:t>
            </a:r>
            <a:r>
              <a:rPr lang="en-US" baseline="0" dirty="0" smtClean="0"/>
              <a:t> (2003: 16 )</a:t>
            </a:r>
            <a:r>
              <a:rPr lang="en-US" dirty="0" smtClean="0"/>
              <a:t>Steffen argues “that by translating the Hebrew word radah into the English word</a:t>
            </a:r>
            <a:r>
              <a:rPr lang="en-US" baseline="0" dirty="0" smtClean="0"/>
              <a:t> </a:t>
            </a:r>
            <a:r>
              <a:rPr lang="en-US" dirty="0" smtClean="0"/>
              <a:t>dominion, the authors of the King James Bible played on meaning appropriate to that</a:t>
            </a:r>
            <a:r>
              <a:rPr lang="en-US" baseline="0" dirty="0" smtClean="0"/>
              <a:t> </a:t>
            </a:r>
            <a:r>
              <a:rPr lang="en-US" dirty="0" smtClean="0"/>
              <a:t>English word in its particular historical and cultural context” (66, footnote 3). https://</a:t>
            </a:r>
            <a:r>
              <a:rPr lang="en-US" dirty="0" err="1" smtClean="0"/>
              <a:t>scholarcommons.usf.edu</a:t>
            </a:r>
            <a:r>
              <a:rPr lang="en-US" dirty="0" smtClean="0"/>
              <a:t>/</a:t>
            </a:r>
            <a:r>
              <a:rPr lang="en-US" dirty="0" err="1" smtClean="0"/>
              <a:t>cgi</a:t>
            </a:r>
            <a:r>
              <a:rPr lang="en-US" dirty="0" smtClean="0"/>
              <a:t>/</a:t>
            </a:r>
            <a:r>
              <a:rPr lang="en-US" dirty="0" err="1" smtClean="0"/>
              <a:t>viewcontent.cgi?referer</a:t>
            </a:r>
            <a:r>
              <a:rPr lang="en-US" dirty="0" smtClean="0"/>
              <a:t>=https://</a:t>
            </a:r>
            <a:r>
              <a:rPr lang="en-US" dirty="0" err="1" smtClean="0"/>
              <a:t>scholar.google.com</a:t>
            </a:r>
            <a:r>
              <a:rPr lang="en-US" dirty="0" smtClean="0"/>
              <a:t>/&amp;</a:t>
            </a:r>
            <a:r>
              <a:rPr lang="en-US" dirty="0" err="1" smtClean="0"/>
              <a:t>httpsredir</a:t>
            </a:r>
            <a:r>
              <a:rPr lang="en-US" dirty="0" smtClean="0"/>
              <a:t>=1&amp;article=2508&amp;context=</a:t>
            </a:r>
            <a:r>
              <a:rPr lang="en-US" dirty="0" err="1" smtClean="0"/>
              <a:t>etd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1620 Francis Bacon</a:t>
            </a:r>
            <a:r>
              <a:rPr lang="en-US" baseline="0" dirty="0" smtClean="0"/>
              <a:t> invents ‘Scientific Method’ and say ‘Nature is enemy to be crushed and conquered’, as Radah.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King James Bible:</a:t>
            </a:r>
            <a:r>
              <a:rPr lang="en-US" baseline="0" dirty="0" smtClean="0"/>
              <a:t> “</a:t>
            </a:r>
            <a:r>
              <a:rPr lang="en-US" dirty="0" smtClean="0"/>
              <a:t>And God blessed them, and God said unto them, Be fruitful, and multiply, and replenish the earth, and subdue it: and have dominion over the fish of the sea, and over the fowl of the air, and over every living thing that </a:t>
            </a:r>
            <a:r>
              <a:rPr lang="en-US" dirty="0" err="1" smtClean="0"/>
              <a:t>moveth</a:t>
            </a:r>
            <a:r>
              <a:rPr lang="en-US" dirty="0" smtClean="0"/>
              <a:t> upon the earth”</a:t>
            </a:r>
            <a:r>
              <a:rPr lang="en-US" baseline="0" dirty="0" smtClean="0"/>
              <a:t> https://</a:t>
            </a:r>
            <a:r>
              <a:rPr lang="en-US" baseline="0" dirty="0" err="1" smtClean="0"/>
              <a:t>www.kingjamesbibleonline.org</a:t>
            </a:r>
            <a:r>
              <a:rPr lang="en-US" baseline="0" dirty="0" smtClean="0"/>
              <a:t>/Genesis-Chapter-1/#28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84</a:t>
            </a:fld>
            <a:endParaRPr lang="en-NZ"/>
          </a:p>
        </p:txBody>
      </p:sp>
    </p:spTree>
    <p:extLst>
      <p:ext uri="{BB962C8B-B14F-4D97-AF65-F5344CB8AC3E}">
        <p14:creationId xmlns:p14="http://schemas.microsoft.com/office/powerpoint/2010/main" val="2310859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smtClean="0"/>
              <a:t>Psalm 72:8, 12-14 “May he rule (</a:t>
            </a:r>
            <a:r>
              <a:rPr lang="en-US" sz="1200" b="1" dirty="0" smtClean="0"/>
              <a:t>Radah</a:t>
            </a:r>
            <a:r>
              <a:rPr lang="en-US" sz="1200" dirty="0" smtClean="0"/>
              <a:t>) from sea to sea and from the River to the ends of the earth.  For he will deliver the needy who cry out, the afflicted who have no one to help.  He will take pity on the weak and the needy and save the needy from death. He will rescue them from oppression and violence, for precious is their blood in his sight.”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1620 Francis Bacon</a:t>
            </a:r>
            <a:r>
              <a:rPr lang="en-US" baseline="0" dirty="0" smtClean="0"/>
              <a:t> invents ‘Scientific Method’ and say ‘Nature as enemy to be crushed and conquered’, as Radah.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Exact phrase “</a:t>
            </a:r>
            <a:r>
              <a:rPr lang="en-US" dirty="0" smtClean="0"/>
              <a:t>For man by the fall fell at the same time from his state of </a:t>
            </a:r>
            <a:r>
              <a:rPr lang="en-US" dirty="0" err="1" smtClean="0"/>
              <a:t>innocency</a:t>
            </a:r>
            <a:r>
              <a:rPr lang="en-US" dirty="0" smtClean="0"/>
              <a:t> and from his dominion over creation” OR TRUE DIRECTIONS CONCERNING THE INTERPRETATION OF NATURE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L2 https://</a:t>
            </a:r>
            <a:r>
              <a:rPr lang="en-US" dirty="0" err="1" smtClean="0"/>
              <a:t>www.constitution.org</a:t>
            </a:r>
            <a:r>
              <a:rPr lang="en-US" dirty="0" smtClean="0"/>
              <a:t>/bacon/</a:t>
            </a:r>
            <a:r>
              <a:rPr lang="en-US" dirty="0" err="1" smtClean="0"/>
              <a:t>nov_org.htm</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1969 when Cuyahoga River caught fire in Ohio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2019  United Methodist Creation Care Conference will be held in Nashville, TN, July 11-13 https://</a:t>
            </a:r>
            <a:r>
              <a:rPr lang="en-US" dirty="0" err="1" smtClean="0"/>
              <a:t>www.umccreationcare.org</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Global Ministries </a:t>
            </a:r>
            <a:r>
              <a:rPr lang="en-US" dirty="0" err="1" smtClean="0"/>
              <a:t>Earthkeepers</a:t>
            </a:r>
            <a:r>
              <a:rPr lang="en-US" dirty="0" smtClean="0"/>
              <a:t> Program with </a:t>
            </a:r>
            <a:r>
              <a:rPr lang="en-US" dirty="0" err="1" smtClean="0"/>
              <a:t>trianing</a:t>
            </a:r>
            <a:r>
              <a:rPr lang="en-US" dirty="0" smtClean="0"/>
              <a:t> application announced for 2019.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Psalm</a:t>
            </a:r>
            <a:r>
              <a:rPr lang="en-US" baseline="0" dirty="0" smtClean="0"/>
              <a:t> 72:8, 12-14 study of Radah see https://</a:t>
            </a:r>
            <a:r>
              <a:rPr lang="en-US" baseline="0" dirty="0" err="1" smtClean="0"/>
              <a:t>veritas.community</a:t>
            </a:r>
            <a:r>
              <a:rPr lang="en-US" baseline="0" dirty="0" smtClean="0"/>
              <a:t>/</a:t>
            </a:r>
            <a:r>
              <a:rPr lang="en-US" baseline="0" dirty="0" err="1" smtClean="0"/>
              <a:t>veritas</a:t>
            </a:r>
            <a:r>
              <a:rPr lang="en-US" baseline="0" dirty="0" smtClean="0"/>
              <a:t>-community/2015/04/20/the-generous-life-week-2-stewardship-of-the-environment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 Gen @:% study of Radah at http://</a:t>
            </a:r>
            <a:r>
              <a:rPr lang="en-US" baseline="0" dirty="0" err="1" smtClean="0"/>
              <a:t>www.abxn.org</a:t>
            </a:r>
            <a:r>
              <a:rPr lang="en-US" baseline="0" dirty="0" smtClean="0"/>
              <a:t>/</a:t>
            </a:r>
            <a:r>
              <a:rPr lang="en-US" baseline="0" dirty="0" err="1" smtClean="0"/>
              <a:t>radah.html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Majority of Christians believe God has called them to care for the world -- https://</a:t>
            </a:r>
            <a:r>
              <a:rPr lang="en-US" baseline="0" dirty="0" err="1" smtClean="0"/>
              <a:t>www.deseretnews.com</a:t>
            </a:r>
            <a:r>
              <a:rPr lang="en-US" baseline="0" dirty="0" smtClean="0"/>
              <a:t>/article/865621588/A-majority-of-Christians-believe-God-has-called-them-to-save-the-world.html  This is also source of Francis Bacon quote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86</a:t>
            </a:fld>
            <a:endParaRPr lang="en-NZ"/>
          </a:p>
        </p:txBody>
      </p:sp>
    </p:spTree>
    <p:extLst>
      <p:ext uri="{BB962C8B-B14F-4D97-AF65-F5344CB8AC3E}">
        <p14:creationId xmlns:p14="http://schemas.microsoft.com/office/powerpoint/2010/main" val="231085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5</a:t>
            </a:fld>
            <a:endParaRPr lang="en-NZ"/>
          </a:p>
        </p:txBody>
      </p:sp>
    </p:spTree>
    <p:extLst>
      <p:ext uri="{BB962C8B-B14F-4D97-AF65-F5344CB8AC3E}">
        <p14:creationId xmlns:p14="http://schemas.microsoft.com/office/powerpoint/2010/main" val="2389013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quantum tunneling of water occurs when water molecules in </a:t>
            </a:r>
            <a:r>
              <a:rPr lang="en-US" dirty="0" err="1" smtClean="0"/>
              <a:t>nanochannels</a:t>
            </a:r>
            <a:r>
              <a:rPr lang="en-US" dirty="0" smtClean="0"/>
              <a:t> exhibit quantum tunneling behavior that smears out the positions of the hydrogen atoms into a pair of corrugated rings. In that state, the water molecules become delocalized around a ring and assume an unusual double top-like shape.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bottled water part is a joke sort of being played by https://</a:t>
            </a:r>
            <a:r>
              <a:rPr lang="en-US" baseline="0" dirty="0" err="1" smtClean="0"/>
              <a:t>www.quantumpcr.com</a:t>
            </a:r>
            <a:r>
              <a:rPr lang="en-US" baseline="0" dirty="0" smtClean="0"/>
              <a:t>/ https://</a:t>
            </a:r>
            <a:r>
              <a:rPr lang="en-US" baseline="0" dirty="0" err="1" smtClean="0"/>
              <a:t>www.terrawellnessok.com</a:t>
            </a:r>
            <a:r>
              <a:rPr lang="en-US" baseline="0" dirty="0" smtClean="0"/>
              <a:t>/12_pk_quantum_cbd_h20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It is water, it is for sale, but not really quantum in the scientific sense of the term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QUANTUM PCR H2O uses a broad spectrum, hemp derived formula to provide CBD along with additional active cannabinoids and </a:t>
            </a:r>
            <a:r>
              <a:rPr lang="en-US" dirty="0" err="1" smtClean="0"/>
              <a:t>terpenoids</a:t>
            </a:r>
            <a:r>
              <a:rPr lang="en-US" dirty="0" smtClean="0"/>
              <a:t> providing maximum efficacy with a unique and familiar flavor profile”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 Roberto Car from Princeton University, “Quantum Physics in a Glass of Water” https://www.youtube.com/</a:t>
            </a:r>
            <a:r>
              <a:rPr lang="en-US" baseline="0" dirty="0" err="1" smtClean="0"/>
              <a:t>watch?v</a:t>
            </a:r>
            <a:r>
              <a:rPr lang="en-US" baseline="0" dirty="0" smtClean="0"/>
              <a:t>=SXqDhu4AEF8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a:t>
            </a:r>
            <a:r>
              <a:rPr lang="en-US" baseline="0" dirty="0" err="1" smtClean="0"/>
              <a:t>www.livescience.com</a:t>
            </a:r>
            <a:r>
              <a:rPr lang="en-US" baseline="0" dirty="0" smtClean="0"/>
              <a:t>/62708-water-two-kinds.html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Second company -- http://</a:t>
            </a:r>
            <a:r>
              <a:rPr lang="en-US" baseline="0" dirty="0" err="1" smtClean="0"/>
              <a:t>www.quantumagua.com</a:t>
            </a:r>
            <a:r>
              <a:rPr lang="en-US" baseline="0" dirty="0" smtClean="0"/>
              <a:t>/</a:t>
            </a:r>
            <a:r>
              <a:rPr lang="en-US" baseline="0" dirty="0" err="1" smtClean="0"/>
              <a:t>quantum_en.html</a:t>
            </a:r>
            <a:r>
              <a:rPr lang="en-US" baseline="0" dirty="0" smtClean="0"/>
              <a:t> Quantum Water --- </a:t>
            </a:r>
            <a:r>
              <a:rPr lang="en-US" dirty="0" smtClean="0"/>
              <a:t>Quantum is derived from the springs deep within the mountains of the Juan Castro Blanco Water National Park of Costa Rica.</a:t>
            </a:r>
            <a:r>
              <a:rPr lang="en-US" baseline="0" dirty="0" smtClean="0"/>
              <a:t> </a:t>
            </a:r>
            <a:r>
              <a:rPr lang="en-US" dirty="0" smtClean="0"/>
              <a:t>The sedimentary rocks act as a natural filtration system, controlling the levels of acidity and minerals creating an ideal PH7.+.  Quantum is not chemically processed in any way.</a:t>
            </a:r>
            <a:r>
              <a:rPr lang="en-US" baseline="0" dirty="0" smtClean="0"/>
              <a:t> </a:t>
            </a:r>
            <a:r>
              <a:rPr lang="en-US" dirty="0" smtClean="0"/>
              <a:t>We at Quantum know that what you drink is just as important as what you eat.  This clean, crisp water will keep you hydrated and refreshed.</a:t>
            </a:r>
            <a:r>
              <a:rPr lang="en-US" baseline="0" dirty="0" smtClean="0"/>
              <a:t> </a:t>
            </a:r>
            <a:r>
              <a:rPr lang="en-US" dirty="0" smtClean="0"/>
              <a:t>Premium water created by nature and brought to you by Quantum.”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 </a:t>
            </a:r>
            <a:r>
              <a:rPr lang="en-US" baseline="0" dirty="0" err="1" smtClean="0"/>
              <a:t>Youtube</a:t>
            </a:r>
            <a:r>
              <a:rPr lang="en-US" baseline="0" dirty="0" smtClean="0"/>
              <a:t> “Water and Quantum Physics; The Perfect Couple” https://www.youtube.com/</a:t>
            </a:r>
            <a:r>
              <a:rPr lang="en-US" baseline="0" dirty="0" err="1" smtClean="0"/>
              <a:t>watch?v</a:t>
            </a:r>
            <a:r>
              <a:rPr lang="en-US" baseline="0" dirty="0" smtClean="0"/>
              <a:t>=sVIX3fnTCg0 by Marta from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87</a:t>
            </a:fld>
            <a:endParaRPr lang="en-NZ"/>
          </a:p>
        </p:txBody>
      </p:sp>
    </p:spTree>
    <p:extLst>
      <p:ext uri="{BB962C8B-B14F-4D97-AF65-F5344CB8AC3E}">
        <p14:creationId xmlns:p14="http://schemas.microsoft.com/office/powerpoint/2010/main" val="4243445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some United</a:t>
            </a:r>
            <a:r>
              <a:rPr lang="en-US" baseline="0" dirty="0" smtClean="0"/>
              <a:t> Methodists, Creation Care is a biblical mandate https://</a:t>
            </a:r>
            <a:r>
              <a:rPr lang="en-US" baseline="0" dirty="0" err="1" smtClean="0"/>
              <a:t>www.umnews.org</a:t>
            </a:r>
            <a:r>
              <a:rPr lang="en-US" baseline="0" dirty="0" smtClean="0"/>
              <a:t>/en/news/assuming-role-of-creation-care-as-gods-mandate</a:t>
            </a:r>
          </a:p>
          <a:p>
            <a:r>
              <a:rPr lang="en-US" baseline="0" dirty="0" smtClean="0"/>
              <a:t>God’s first word to Adam was ‘to till and keep the earth’</a:t>
            </a:r>
          </a:p>
          <a:p>
            <a:r>
              <a:rPr lang="en-US" baseline="0" dirty="0" smtClean="0"/>
              <a:t>The spring conference in Atlanta, of Methodist Church had the them “Let Justice Roll Down Like Waters. </a:t>
            </a:r>
          </a:p>
          <a:p>
            <a:endParaRPr lang="en-US" dirty="0" smtClean="0"/>
          </a:p>
          <a:p>
            <a:r>
              <a:rPr lang="en-US" dirty="0" smtClean="0"/>
              <a:t>See Caretakers for God’s Creation United Methodist’s website https://</a:t>
            </a:r>
            <a:r>
              <a:rPr lang="en-US" dirty="0" err="1" smtClean="0"/>
              <a:t>www.umccreationcare.org</a:t>
            </a:r>
            <a:r>
              <a:rPr lang="en-US" dirty="0" smtClean="0"/>
              <a:t>/#!</a:t>
            </a:r>
            <a:r>
              <a:rPr lang="en-US" dirty="0" err="1" smtClean="0"/>
              <a:t>about_us</a:t>
            </a:r>
            <a:r>
              <a:rPr lang="en-US" dirty="0" smtClean="0"/>
              <a:t>/</a:t>
            </a:r>
            <a:r>
              <a:rPr lang="en-US" dirty="0" err="1" smtClean="0"/>
              <a:t>csgz</a:t>
            </a:r>
            <a:r>
              <a:rPr lang="en-US" dirty="0" smtClean="0"/>
              <a:t> </a:t>
            </a:r>
          </a:p>
          <a:p>
            <a:endParaRPr lang="en-US" dirty="0" smtClean="0"/>
          </a:p>
          <a:p>
            <a:r>
              <a:rPr lang="en-US" dirty="0" smtClean="0"/>
              <a:t>“Whether it’s clean water, chemical free food [&amp; water],</a:t>
            </a:r>
            <a:r>
              <a:rPr lang="en-US" baseline="0" dirty="0" smtClean="0"/>
              <a:t> or healthy air [&amp; water], millions of disadvantaged populations [&amp; Abilene population] are affected by these environmental effects” says Beth Bond, member of Decatur First Methodists. She continues “as God’s people, part of us taking care of these sensitive populations, is taking care of the planet. Creation care is a key component of social justice” https://</a:t>
            </a:r>
            <a:r>
              <a:rPr lang="en-US" baseline="0" dirty="0" err="1" smtClean="0"/>
              <a:t>www.umnews.org</a:t>
            </a:r>
            <a:r>
              <a:rPr lang="en-US" baseline="0" dirty="0" smtClean="0"/>
              <a:t>/en/news/assuming-role-of-creation-care-as-gods-mandate </a:t>
            </a:r>
            <a:endParaRPr lang="en-US" dirty="0" smtClean="0"/>
          </a:p>
          <a:p>
            <a:endParaRPr lang="en-US" dirty="0" smtClean="0"/>
          </a:p>
          <a:p>
            <a:r>
              <a:rPr lang="en-US" dirty="0" smtClean="0"/>
              <a:t>http://</a:t>
            </a:r>
            <a:r>
              <a:rPr lang="en-US" dirty="0" err="1" smtClean="0"/>
              <a:t>www.abxn.org</a:t>
            </a:r>
            <a:r>
              <a:rPr lang="en-US" dirty="0" smtClean="0"/>
              <a:t>/</a:t>
            </a:r>
            <a:r>
              <a:rPr lang="en-US" dirty="0" err="1" smtClean="0"/>
              <a:t>nv</a:t>
            </a:r>
            <a:r>
              <a:rPr lang="en-US" dirty="0" smtClean="0"/>
              <a:t>/</a:t>
            </a:r>
            <a:r>
              <a:rPr lang="en-US" dirty="0" err="1" smtClean="0"/>
              <a:t>shepherds.html</a:t>
            </a:r>
            <a:r>
              <a:rPr lang="en-US" dirty="0" smtClean="0"/>
              <a:t> Radah as Self-Giving love</a:t>
            </a:r>
            <a:r>
              <a:rPr lang="en-US" baseline="0" dirty="0" smtClean="0"/>
              <a:t> instead of Water=DESIRE, the Ego trip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Thanks to Marty </a:t>
            </a:r>
            <a:r>
              <a:rPr lang="en-US" baseline="0" dirty="0" err="1" smtClean="0"/>
              <a:t>Wortman</a:t>
            </a:r>
            <a:r>
              <a:rPr lang="en-US" baseline="0" dirty="0" smtClean="0"/>
              <a:t>, Dean at Dona Anna Community College for referring me to his dissertation, which is about the misinterpretation of Radah for over 400 years. See </a:t>
            </a:r>
            <a:r>
              <a:rPr lang="en-US" dirty="0" err="1" smtClean="0"/>
              <a:t>Wortman</a:t>
            </a:r>
            <a:r>
              <a:rPr lang="en-US" dirty="0" smtClean="0"/>
              <a:t>, Marty J. (2003). </a:t>
            </a:r>
            <a:r>
              <a:rPr lang="en-US" dirty="0" err="1" smtClean="0"/>
              <a:t>Dwellness</a:t>
            </a:r>
            <a:r>
              <a:rPr lang="en-US" dirty="0" smtClean="0"/>
              <a:t>: A radical notion of </a:t>
            </a:r>
            <a:r>
              <a:rPr lang="en-US" dirty="0" err="1" smtClean="0"/>
              <a:t>wilderness.Accessed</a:t>
            </a:r>
            <a:r>
              <a:rPr lang="en-US" dirty="0" smtClean="0"/>
              <a:t> Apr 14 2019 at https://</a:t>
            </a:r>
            <a:r>
              <a:rPr lang="en-US" dirty="0" err="1" smtClean="0"/>
              <a:t>scholarcommons.usf.edu</a:t>
            </a:r>
            <a:r>
              <a:rPr lang="en-US" dirty="0" smtClean="0"/>
              <a:t>/</a:t>
            </a:r>
            <a:r>
              <a:rPr lang="en-US" dirty="0" err="1" smtClean="0"/>
              <a:t>cgi</a:t>
            </a:r>
            <a:r>
              <a:rPr lang="en-US" dirty="0" smtClean="0"/>
              <a:t>/</a:t>
            </a:r>
            <a:r>
              <a:rPr lang="en-US" dirty="0" err="1" smtClean="0"/>
              <a:t>viewcontent.cgi?referer</a:t>
            </a:r>
            <a:r>
              <a:rPr lang="en-US" dirty="0" smtClean="0"/>
              <a:t>=https://</a:t>
            </a:r>
            <a:r>
              <a:rPr lang="en-US" dirty="0" err="1" smtClean="0"/>
              <a:t>scholar.google.com</a:t>
            </a:r>
            <a:r>
              <a:rPr lang="en-US" dirty="0" smtClean="0"/>
              <a:t>/&amp;</a:t>
            </a:r>
            <a:r>
              <a:rPr lang="en-US" dirty="0" err="1" smtClean="0"/>
              <a:t>httpsredir</a:t>
            </a:r>
            <a:r>
              <a:rPr lang="en-US" dirty="0" smtClean="0"/>
              <a:t>=1&amp;article=2508&amp;context=</a:t>
            </a:r>
            <a:r>
              <a:rPr lang="en-US" dirty="0" err="1" smtClean="0"/>
              <a:t>etd</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err="1" smtClean="0"/>
              <a:t>Wartman</a:t>
            </a:r>
            <a:r>
              <a:rPr lang="en-US" dirty="0" smtClean="0"/>
              <a:t> (2003: 10): “Referring to the original Hebrew, Steffen states</a:t>
            </a:r>
            <a:r>
              <a:rPr lang="en-US" baseline="0" dirty="0" smtClean="0"/>
              <a:t> </a:t>
            </a:r>
            <a:r>
              <a:rPr lang="en-US" dirty="0" smtClean="0"/>
              <a:t>that radah (dominion) means to govern, rule and to have dominion:</a:t>
            </a:r>
          </a:p>
          <a:p>
            <a:endParaRPr lang="en-US" dirty="0" smtClean="0"/>
          </a:p>
          <a:p>
            <a:r>
              <a:rPr lang="en-US" dirty="0" smtClean="0"/>
              <a:t>‘The verb was employed to refer in a general way to the rule of kings over</a:t>
            </a:r>
            <a:r>
              <a:rPr lang="en-US" baseline="0" dirty="0" smtClean="0"/>
              <a:t> </a:t>
            </a:r>
            <a:r>
              <a:rPr lang="en-US" dirty="0" smtClean="0"/>
              <a:t>territory, masters over servants, and the rule of God either over land or in the</a:t>
            </a:r>
            <a:r>
              <a:rPr lang="en-US" baseline="0" dirty="0" smtClean="0"/>
              <a:t> </a:t>
            </a:r>
            <a:r>
              <a:rPr lang="en-US" dirty="0" smtClean="0"/>
              <a:t>midst of God’s enemies. Outside of Genesis, the verb is used only five other</a:t>
            </a:r>
            <a:r>
              <a:rPr lang="en-US" baseline="0" dirty="0" smtClean="0"/>
              <a:t> </a:t>
            </a:r>
            <a:r>
              <a:rPr lang="en-US" dirty="0" smtClean="0"/>
              <a:t>times, and in each context, something other than oppressive power relations is</a:t>
            </a:r>
            <a:r>
              <a:rPr lang="en-US" baseline="0" dirty="0" smtClean="0"/>
              <a:t> </a:t>
            </a:r>
            <a:r>
              <a:rPr lang="en-US" dirty="0" smtClean="0"/>
              <a:t>connoted. (64-65).”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88</a:t>
            </a:fld>
            <a:endParaRPr lang="en-NZ"/>
          </a:p>
        </p:txBody>
      </p:sp>
    </p:spTree>
    <p:extLst>
      <p:ext uri="{BB962C8B-B14F-4D97-AF65-F5344CB8AC3E}">
        <p14:creationId xmlns:p14="http://schemas.microsoft.com/office/powerpoint/2010/main" val="36045077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a:t>
            </a:r>
            <a:r>
              <a:rPr lang="en-US" baseline="0" dirty="0" smtClean="0"/>
              <a:t> and comments or questions contact me at </a:t>
            </a:r>
            <a:r>
              <a:rPr lang="en-US" baseline="0" dirty="0" err="1" smtClean="0"/>
              <a:t>davidboje@gmail.com</a:t>
            </a:r>
            <a:endParaRPr lang="en-US" baseline="0" dirty="0" smtClean="0"/>
          </a:p>
          <a:p>
            <a:r>
              <a:rPr lang="en-US" baseline="0" smtClean="0"/>
              <a:t>Thank you</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89</a:t>
            </a:fld>
            <a:endParaRPr lang="en-US"/>
          </a:p>
        </p:txBody>
      </p:sp>
    </p:spTree>
    <p:extLst>
      <p:ext uri="{BB962C8B-B14F-4D97-AF65-F5344CB8AC3E}">
        <p14:creationId xmlns:p14="http://schemas.microsoft.com/office/powerpoint/2010/main" val="391550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past that never</a:t>
            </a:r>
            <a:r>
              <a:rPr lang="en-US" baseline="0" dirty="0" smtClean="0"/>
              <a:t> was</a:t>
            </a:r>
          </a:p>
          <a:p>
            <a:r>
              <a:rPr lang="en-US" baseline="0" dirty="0" smtClean="0"/>
              <a:t>The future that will never be</a:t>
            </a:r>
          </a:p>
          <a:p>
            <a:r>
              <a:rPr lang="en-US" baseline="0" dirty="0" smtClean="0"/>
              <a:t>We make different bets on the future</a:t>
            </a:r>
          </a:p>
          <a:p>
            <a:r>
              <a:rPr lang="en-US" baseline="0" dirty="0" smtClean="0"/>
              <a:t>We choose which future to bet on, and to actualize</a:t>
            </a:r>
          </a:p>
          <a:p>
            <a:r>
              <a:rPr lang="en-US" baseline="0" dirty="0" smtClean="0"/>
              <a:t>Then we rehistoricize our many pasts</a:t>
            </a:r>
          </a:p>
          <a:p>
            <a:r>
              <a:rPr lang="en-US" baseline="0" dirty="0" smtClean="0"/>
              <a:t>It</a:t>
            </a:r>
            <a:r>
              <a:rPr lang="mr-IN" baseline="0" dirty="0" smtClean="0"/>
              <a:t>’</a:t>
            </a:r>
            <a:r>
              <a:rPr lang="en-US" baseline="0" dirty="0" smtClean="0"/>
              <a:t>s the difference between Kairos and Chronos</a:t>
            </a:r>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6</a:t>
            </a:fld>
            <a:endParaRPr lang="en-NZ"/>
          </a:p>
        </p:txBody>
      </p:sp>
    </p:spTree>
    <p:extLst>
      <p:ext uri="{BB962C8B-B14F-4D97-AF65-F5344CB8AC3E}">
        <p14:creationId xmlns:p14="http://schemas.microsoft.com/office/powerpoint/2010/main" val="28068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Lund’s dissertation </a:t>
            </a:r>
            <a:r>
              <a:rPr lang="mr-IN" dirty="0" smtClean="0"/>
              <a:t>–</a:t>
            </a:r>
            <a:r>
              <a:rPr lang="en-US" dirty="0" smtClean="0"/>
              <a:t> narratives exemplifying existing business models</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15</a:t>
            </a:fld>
            <a:endParaRPr lang="en-NZ"/>
          </a:p>
        </p:txBody>
      </p:sp>
    </p:spTree>
    <p:extLst>
      <p:ext uri="{BB962C8B-B14F-4D97-AF65-F5344CB8AC3E}">
        <p14:creationId xmlns:p14="http://schemas.microsoft.com/office/powerpoint/2010/main" val="298302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 28 of Mark W. Johnson </a:t>
            </a:r>
            <a:r>
              <a:rPr lang="mr-IN" dirty="0" smtClean="0"/>
              <a:t>–</a:t>
            </a:r>
            <a:r>
              <a:rPr lang="en-US" dirty="0" smtClean="0"/>
              <a:t> Reinvent</a:t>
            </a:r>
            <a:r>
              <a:rPr lang="en-US" baseline="0" dirty="0" smtClean="0"/>
              <a:t> your Business Model: How to Seize the White Space for Business Growth?</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16</a:t>
            </a:fld>
            <a:endParaRPr lang="en-NZ"/>
          </a:p>
        </p:txBody>
      </p:sp>
    </p:spTree>
    <p:extLst>
      <p:ext uri="{BB962C8B-B14F-4D97-AF65-F5344CB8AC3E}">
        <p14:creationId xmlns:p14="http://schemas.microsoft.com/office/powerpoint/2010/main" val="99302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petrified narrative, there is no agility to move into WHITE SPACE opportunity.  The traditional core of</a:t>
            </a:r>
            <a:r>
              <a:rPr lang="en-US" baseline="0" dirty="0" smtClean="0"/>
              <a:t> existing business model to move to adjacencies require changes in operations, a different formula to make money, new set of resources, new processes. </a:t>
            </a:r>
          </a:p>
          <a:p>
            <a:r>
              <a:rPr lang="en-US" baseline="0" dirty="0" smtClean="0"/>
              <a:t>WHITE SPACE is potential activities not defined or addressed by the company’s current business model., and are beyond Adjacencies.</a:t>
            </a:r>
          </a:p>
          <a:p>
            <a:endParaRPr lang="en-US" baseline="0" dirty="0" smtClean="0"/>
          </a:p>
          <a:p>
            <a:r>
              <a:rPr lang="en-US" baseline="0" dirty="0" smtClean="0"/>
              <a:t>WHITE SPACE will require subjective valuation of company core, its activities that are far outside usual way of working</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17</a:t>
            </a:fld>
            <a:endParaRPr lang="en-NZ"/>
          </a:p>
        </p:txBody>
      </p:sp>
    </p:spTree>
    <p:extLst>
      <p:ext uri="{BB962C8B-B14F-4D97-AF65-F5344CB8AC3E}">
        <p14:creationId xmlns:p14="http://schemas.microsoft.com/office/powerpoint/2010/main" val="320648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18</a:t>
            </a:fld>
            <a:endParaRPr lang="en-US"/>
          </a:p>
        </p:txBody>
      </p:sp>
    </p:spTree>
    <p:extLst>
      <p:ext uri="{BB962C8B-B14F-4D97-AF65-F5344CB8AC3E}">
        <p14:creationId xmlns:p14="http://schemas.microsoft.com/office/powerpoint/2010/main" val="2268738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92558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353F7-A395-4879-B779-E82E4BB9973F}" type="datetimeFigureOut">
              <a:rPr lang="en-NZ" smtClean="0"/>
              <a:t>5/3/19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1267514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4204455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19584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4270588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179517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1058325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737170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65878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58955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11652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6353F7-A395-4879-B779-E82E4BB9973F}" type="datetimeFigureOut">
              <a:rPr lang="en-NZ" smtClean="0"/>
              <a:t>5/3/19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92446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6353F7-A395-4879-B779-E82E4BB9973F}" type="datetimeFigureOut">
              <a:rPr lang="en-NZ" smtClean="0"/>
              <a:t>5/3/19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5780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3"/>
          <p:cNvSpPr>
            <a:spLocks noGrp="1"/>
          </p:cNvSpPr>
          <p:nvPr>
            <p:ph type="ftr" sz="quarter" idx="11"/>
          </p:nvPr>
        </p:nvSpPr>
        <p:spPr/>
        <p:txBody>
          <a:bodyPr/>
          <a:lstStyle/>
          <a:p>
            <a:endParaRPr lang="en-NZ"/>
          </a:p>
        </p:txBody>
      </p:sp>
      <p:sp>
        <p:nvSpPr>
          <p:cNvPr id="6" name="Slide Number Placeholder 4"/>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09885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2"/>
          <p:cNvSpPr>
            <a:spLocks noGrp="1"/>
          </p:cNvSpPr>
          <p:nvPr>
            <p:ph type="ftr" sz="quarter" idx="11"/>
          </p:nvPr>
        </p:nvSpPr>
        <p:spPr/>
        <p:txBody>
          <a:bodyPr/>
          <a:lstStyle/>
          <a:p>
            <a:endParaRPr lang="en-NZ"/>
          </a:p>
        </p:txBody>
      </p:sp>
      <p:sp>
        <p:nvSpPr>
          <p:cNvPr id="6" name="Slide Number Placeholder 3"/>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46525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76353F7-A395-4879-B779-E82E4BB9973F}" type="datetimeFigureOut">
              <a:rPr lang="en-NZ" smtClean="0"/>
              <a:t>5/3/19</a:t>
            </a:fld>
            <a:endParaRPr lang="en-NZ"/>
          </a:p>
        </p:txBody>
      </p:sp>
      <p:sp>
        <p:nvSpPr>
          <p:cNvPr id="5" name="Footer Placeholder 5"/>
          <p:cNvSpPr>
            <a:spLocks noGrp="1"/>
          </p:cNvSpPr>
          <p:nvPr>
            <p:ph type="ftr" sz="quarter" idx="11"/>
          </p:nvPr>
        </p:nvSpPr>
        <p:spPr/>
        <p:txBody>
          <a:bodyPr/>
          <a:lstStyle/>
          <a:p>
            <a:endParaRPr lang="en-NZ"/>
          </a:p>
        </p:txBody>
      </p:sp>
      <p:sp>
        <p:nvSpPr>
          <p:cNvPr id="6"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68394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353F7-A395-4879-B779-E82E4BB9973F}" type="datetimeFigureOut">
              <a:rPr lang="en-NZ" smtClean="0"/>
              <a:t>5/3/19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65972333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76353F7-A395-4879-B779-E82E4BB9973F}" type="datetimeFigureOut">
              <a:rPr lang="en-NZ" smtClean="0"/>
              <a:t>5/3/19</a:t>
            </a:fld>
            <a:endParaRPr lang="en-NZ"/>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NZ"/>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D4E1224-223A-43F2-AF35-F89108073E0B}" type="slidenum">
              <a:rPr lang="en-NZ" smtClean="0"/>
              <a:t>‹#›</a:t>
            </a:fld>
            <a:endParaRPr lang="en-NZ"/>
          </a:p>
        </p:txBody>
      </p:sp>
    </p:spTree>
    <p:extLst>
      <p:ext uri="{BB962C8B-B14F-4D97-AF65-F5344CB8AC3E}">
        <p14:creationId xmlns:p14="http://schemas.microsoft.com/office/powerpoint/2010/main" val="290491766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6.pn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aalborgforsyning.dk/media/1810/rapport-uk.pdf" TargetMode="External"/><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www.aalborgforsyning.dk"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s://www.visitaalborg.com/ln-int/aalborg/good-know%23Other" TargetMode="External"/><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0.png"/><Relationship Id="rId1" Type="http://schemas.microsoft.com/office/2007/relationships/media" Target="../media/media1.png"/><Relationship Id="rId2" Type="http://schemas.openxmlformats.org/officeDocument/2006/relationships/video" Target="../media/media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61.pn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6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6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6.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7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7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hyperlink" Target="https://www.dropbox.com/sh/bd297r9f6lhgjeh/AAChF7KdZH7hvz3aGIySrTJwa?dl=0" TargetMode="External"/><Relationship Id="rId6" Type="http://schemas.openxmlformats.org/officeDocument/2006/relationships/hyperlink" Target="https://davidboje.com/Aalborg" TargetMode="External"/><Relationship Id="rId7" Type="http://schemas.openxmlformats.org/officeDocument/2006/relationships/image" Target="../media/image84.png"/><Relationship Id="rId8"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59755" y="4699000"/>
            <a:ext cx="8825658" cy="1184087"/>
          </a:xfrm>
        </p:spPr>
        <p:txBody>
          <a:bodyPr>
            <a:normAutofit/>
          </a:bodyPr>
          <a:lstStyle/>
          <a:p>
            <a:pPr algn="ctr"/>
            <a:r>
              <a:rPr lang="en-NZ" dirty="0" smtClean="0"/>
              <a:t>David M. Boje</a:t>
            </a:r>
          </a:p>
          <a:p>
            <a:pPr algn="ctr"/>
            <a:r>
              <a:rPr lang="en-NZ" dirty="0" smtClean="0"/>
              <a:t>Professor,  Aalborg University &amp; Storytelling Researcher</a:t>
            </a:r>
          </a:p>
        </p:txBody>
      </p:sp>
      <p:sp>
        <p:nvSpPr>
          <p:cNvPr id="4" name="Rectangle 3"/>
          <p:cNvSpPr/>
          <p:nvPr/>
        </p:nvSpPr>
        <p:spPr>
          <a:xfrm>
            <a:off x="901700" y="5875635"/>
            <a:ext cx="10388600" cy="646331"/>
          </a:xfrm>
          <a:prstGeom prst="rect">
            <a:avLst/>
          </a:prstGeom>
        </p:spPr>
        <p:txBody>
          <a:bodyPr wrap="square">
            <a:spAutoFit/>
          </a:bodyPr>
          <a:lstStyle/>
          <a:p>
            <a:r>
              <a:rPr lang="en-US" dirty="0" smtClean="0"/>
              <a:t>Adorno </a:t>
            </a:r>
            <a:r>
              <a:rPr lang="en-US" dirty="0"/>
              <a:t>told </a:t>
            </a:r>
            <a:r>
              <a:rPr lang="en-US" dirty="0" smtClean="0"/>
              <a:t>us in </a:t>
            </a:r>
            <a:r>
              <a:rPr lang="en-US" dirty="0"/>
              <a:t>Minima </a:t>
            </a:r>
            <a:r>
              <a:rPr lang="en-US" dirty="0" smtClean="0"/>
              <a:t>Moralia </a:t>
            </a:r>
            <a:r>
              <a:rPr lang="en-US" dirty="0"/>
              <a:t>‘</a:t>
            </a:r>
            <a:r>
              <a:rPr lang="en-US" dirty="0" err="1"/>
              <a:t>Es</a:t>
            </a:r>
            <a:r>
              <a:rPr lang="en-US" dirty="0"/>
              <a:t> </a:t>
            </a:r>
            <a:r>
              <a:rPr lang="en-US" dirty="0" err="1"/>
              <a:t>gibt</a:t>
            </a:r>
            <a:r>
              <a:rPr lang="en-US" dirty="0"/>
              <a:t> </a:t>
            </a:r>
            <a:r>
              <a:rPr lang="en-US" dirty="0" err="1"/>
              <a:t>kein</a:t>
            </a:r>
            <a:r>
              <a:rPr lang="en-US" dirty="0"/>
              <a:t> </a:t>
            </a:r>
            <a:r>
              <a:rPr lang="en-US" dirty="0" err="1"/>
              <a:t>richtiges</a:t>
            </a:r>
            <a:r>
              <a:rPr lang="en-US" dirty="0"/>
              <a:t> </a:t>
            </a:r>
            <a:r>
              <a:rPr lang="en-US" dirty="0" err="1" smtClean="0"/>
              <a:t>Leben</a:t>
            </a:r>
            <a:r>
              <a:rPr lang="en-US" dirty="0"/>
              <a:t> </a:t>
            </a:r>
            <a:r>
              <a:rPr lang="en-US" dirty="0" err="1" smtClean="0"/>
              <a:t>im</a:t>
            </a:r>
            <a:r>
              <a:rPr lang="en-US" dirty="0" smtClean="0"/>
              <a:t> </a:t>
            </a:r>
            <a:r>
              <a:rPr lang="en-US" dirty="0" err="1"/>
              <a:t>falschen</a:t>
            </a:r>
            <a:r>
              <a:rPr lang="en-US" dirty="0" smtClean="0"/>
              <a:t>’</a:t>
            </a:r>
          </a:p>
          <a:p>
            <a:pPr algn="ctr"/>
            <a:r>
              <a:rPr lang="en-US" dirty="0" smtClean="0"/>
              <a:t> </a:t>
            </a:r>
            <a:r>
              <a:rPr lang="en-US" dirty="0"/>
              <a:t>(‘</a:t>
            </a:r>
            <a:r>
              <a:rPr lang="en-US" b="1" dirty="0">
                <a:solidFill>
                  <a:srgbClr val="FFFF00"/>
                </a:solidFill>
              </a:rPr>
              <a:t>Wrong life cannot be lived </a:t>
            </a:r>
            <a:r>
              <a:rPr lang="en-US" b="1" dirty="0" smtClean="0">
                <a:solidFill>
                  <a:srgbClr val="FFFF00"/>
                </a:solidFill>
              </a:rPr>
              <a:t>rightly</a:t>
            </a:r>
            <a:r>
              <a:rPr lang="en-US" dirty="0" smtClean="0"/>
              <a:t>’)</a:t>
            </a:r>
            <a:endParaRPr lang="en-US" dirty="0"/>
          </a:p>
        </p:txBody>
      </p:sp>
      <p:pic>
        <p:nvPicPr>
          <p:cNvPr id="6" name="Picture 5"/>
          <p:cNvPicPr>
            <a:picLocks noChangeAspect="1"/>
          </p:cNvPicPr>
          <p:nvPr/>
        </p:nvPicPr>
        <p:blipFill>
          <a:blip r:embed="rId4"/>
          <a:stretch>
            <a:fillRect/>
          </a:stretch>
        </p:blipFill>
        <p:spPr>
          <a:xfrm>
            <a:off x="1854200" y="698500"/>
            <a:ext cx="7124700" cy="3836377"/>
          </a:xfrm>
          <a:prstGeom prst="rect">
            <a:avLst/>
          </a:prstGeom>
        </p:spPr>
      </p:pic>
    </p:spTree>
    <p:custDataLst>
      <p:tags r:id="rId1"/>
    </p:custDataLst>
    <p:extLst>
      <p:ext uri="{BB962C8B-B14F-4D97-AF65-F5344CB8AC3E}">
        <p14:creationId xmlns:p14="http://schemas.microsoft.com/office/powerpoint/2010/main" val="405316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18882"/>
          </a:xfrm>
        </p:spPr>
        <p:txBody>
          <a:bodyPr/>
          <a:lstStyle/>
          <a:p>
            <a:r>
              <a:rPr lang="en-US" b="1" dirty="0" smtClean="0"/>
              <a:t>Storytelling Paradigm</a:t>
            </a:r>
            <a:endParaRPr lang="en-US" b="1" dirty="0"/>
          </a:p>
        </p:txBody>
      </p:sp>
      <p:pic>
        <p:nvPicPr>
          <p:cNvPr id="4" name="Picture 3" descr="Screen Shot 2019-05-02 at 7.07.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12192000" cy="5978888"/>
          </a:xfrm>
          <a:prstGeom prst="rect">
            <a:avLst/>
          </a:prstGeom>
        </p:spPr>
      </p:pic>
    </p:spTree>
    <p:extLst>
      <p:ext uri="{BB962C8B-B14F-4D97-AF65-F5344CB8AC3E}">
        <p14:creationId xmlns:p14="http://schemas.microsoft.com/office/powerpoint/2010/main" val="33856190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02 at 7.20.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81" y="495300"/>
            <a:ext cx="11091638" cy="5854700"/>
          </a:xfrm>
          <a:prstGeom prst="rect">
            <a:avLst/>
          </a:prstGeom>
        </p:spPr>
      </p:pic>
    </p:spTree>
    <p:extLst>
      <p:ext uri="{BB962C8B-B14F-4D97-AF65-F5344CB8AC3E}">
        <p14:creationId xmlns:p14="http://schemas.microsoft.com/office/powerpoint/2010/main" val="42747084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02 at 9.50.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85218"/>
            <a:ext cx="12192000" cy="4203785"/>
          </a:xfrm>
          <a:prstGeom prst="rect">
            <a:avLst/>
          </a:prstGeom>
        </p:spPr>
      </p:pic>
      <p:sp>
        <p:nvSpPr>
          <p:cNvPr id="5" name="Title 4"/>
          <p:cNvSpPr>
            <a:spLocks noGrp="1"/>
          </p:cNvSpPr>
          <p:nvPr>
            <p:ph type="title"/>
          </p:nvPr>
        </p:nvSpPr>
        <p:spPr/>
        <p:txBody>
          <a:bodyPr>
            <a:normAutofit/>
          </a:bodyPr>
          <a:lstStyle/>
          <a:p>
            <a:pPr algn="ctr"/>
            <a:r>
              <a:rPr lang="en-US" b="1" dirty="0" smtClean="0">
                <a:solidFill>
                  <a:srgbClr val="FF0000"/>
                </a:solidFill>
              </a:rPr>
              <a:t>Anti-Narrative is not Antenarrative</a:t>
            </a:r>
            <a:br>
              <a:rPr lang="en-US" b="1" dirty="0" smtClean="0">
                <a:solidFill>
                  <a:srgbClr val="FF0000"/>
                </a:solidFill>
              </a:rPr>
            </a:br>
            <a:r>
              <a:rPr lang="en-US" b="1" dirty="0" smtClean="0">
                <a:solidFill>
                  <a:srgbClr val="FF0000"/>
                </a:solidFill>
              </a:rPr>
              <a:t>Anti-Story is not Living Story</a:t>
            </a:r>
            <a:endParaRPr lang="en-US" b="1" dirty="0">
              <a:solidFill>
                <a:srgbClr val="FF0000"/>
              </a:solidFill>
            </a:endParaRPr>
          </a:p>
        </p:txBody>
      </p:sp>
    </p:spTree>
    <p:extLst>
      <p:ext uri="{BB962C8B-B14F-4D97-AF65-F5344CB8AC3E}">
        <p14:creationId xmlns:p14="http://schemas.microsoft.com/office/powerpoint/2010/main" val="9598086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types of Antenarrative</a:t>
            </a:r>
            <a:endParaRPr lang="en-US" dirty="0"/>
          </a:p>
        </p:txBody>
      </p:sp>
      <p:pic>
        <p:nvPicPr>
          <p:cNvPr id="6" name="Picture 5" descr="Screen Shot 2019-05-02 at 10.49.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321"/>
            <a:ext cx="12192000" cy="5304034"/>
          </a:xfrm>
          <a:prstGeom prst="rect">
            <a:avLst/>
          </a:prstGeom>
        </p:spPr>
      </p:pic>
    </p:spTree>
    <p:extLst>
      <p:ext uri="{BB962C8B-B14F-4D97-AF65-F5344CB8AC3E}">
        <p14:creationId xmlns:p14="http://schemas.microsoft.com/office/powerpoint/2010/main" val="3837519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Model</a:t>
            </a:r>
            <a:endParaRPr lang="en-US" dirty="0"/>
          </a:p>
        </p:txBody>
      </p:sp>
      <p:pic>
        <p:nvPicPr>
          <p:cNvPr id="3" name="Picture 2" descr="Screen Shot 2019-05-02 at 11.34.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799" y="1371600"/>
            <a:ext cx="9142639" cy="4696958"/>
          </a:xfrm>
          <a:prstGeom prst="rect">
            <a:avLst/>
          </a:prstGeom>
        </p:spPr>
      </p:pic>
    </p:spTree>
    <p:extLst>
      <p:ext uri="{BB962C8B-B14F-4D97-AF65-F5344CB8AC3E}">
        <p14:creationId xmlns:p14="http://schemas.microsoft.com/office/powerpoint/2010/main" val="749764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66000" y="165100"/>
            <a:ext cx="4229100" cy="6261100"/>
          </a:xfrm>
          <a:prstGeom prst="rect">
            <a:avLst/>
          </a:prstGeom>
        </p:spPr>
      </p:pic>
      <p:pic>
        <p:nvPicPr>
          <p:cNvPr id="6" name="Picture 5"/>
          <p:cNvPicPr>
            <a:picLocks noChangeAspect="1"/>
          </p:cNvPicPr>
          <p:nvPr/>
        </p:nvPicPr>
        <p:blipFill>
          <a:blip r:embed="rId4"/>
          <a:stretch>
            <a:fillRect/>
          </a:stretch>
        </p:blipFill>
        <p:spPr>
          <a:xfrm>
            <a:off x="673100" y="177800"/>
            <a:ext cx="4292600" cy="6337300"/>
          </a:xfrm>
          <a:prstGeom prst="rect">
            <a:avLst/>
          </a:prstGeom>
        </p:spPr>
      </p:pic>
      <p:sp>
        <p:nvSpPr>
          <p:cNvPr id="7" name="Rectangle 6"/>
          <p:cNvSpPr/>
          <p:nvPr/>
        </p:nvSpPr>
        <p:spPr>
          <a:xfrm>
            <a:off x="5291490" y="973435"/>
            <a:ext cx="173602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2019</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5041900" y="4083734"/>
            <a:ext cx="2273300" cy="1754327"/>
          </a:xfrm>
          <a:prstGeom prst="rect">
            <a:avLst/>
          </a:prstGeom>
        </p:spPr>
        <p:txBody>
          <a:bodyPr wrap="square">
            <a:spAutoFit/>
          </a:bodyPr>
          <a:lstStyle/>
          <a:p>
            <a:pPr algn="ctr"/>
            <a:r>
              <a:rPr lang="en-US" dirty="0" smtClean="0"/>
              <a:t>Morten Lund’s dissertation </a:t>
            </a:r>
            <a:r>
              <a:rPr lang="mr-IN" dirty="0"/>
              <a:t>–</a:t>
            </a:r>
            <a:r>
              <a:rPr lang="en-US" dirty="0"/>
              <a:t> narratives exemplifying existing business models</a:t>
            </a:r>
          </a:p>
        </p:txBody>
      </p:sp>
    </p:spTree>
    <p:extLst>
      <p:ext uri="{BB962C8B-B14F-4D97-AF65-F5344CB8AC3E}">
        <p14:creationId xmlns:p14="http://schemas.microsoft.com/office/powerpoint/2010/main" val="41851999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5793" y="355600"/>
            <a:ext cx="11149539" cy="6273800"/>
          </a:xfrm>
          <a:prstGeom prst="rect">
            <a:avLst/>
          </a:prstGeom>
        </p:spPr>
      </p:pic>
      <p:sp>
        <p:nvSpPr>
          <p:cNvPr id="4" name="Rectangle 3"/>
          <p:cNvSpPr/>
          <p:nvPr/>
        </p:nvSpPr>
        <p:spPr>
          <a:xfrm>
            <a:off x="9589435" y="3818235"/>
            <a:ext cx="2461932" cy="1323439"/>
          </a:xfrm>
          <a:prstGeom prst="rect">
            <a:avLst/>
          </a:prstGeom>
        </p:spPr>
        <p:style>
          <a:lnRef idx="3">
            <a:schemeClr val="lt1"/>
          </a:lnRef>
          <a:fillRef idx="1">
            <a:schemeClr val="accent4"/>
          </a:fillRef>
          <a:effectRef idx="1">
            <a:schemeClr val="accent4"/>
          </a:effectRef>
          <a:fontRef idx="minor">
            <a:schemeClr val="lt1"/>
          </a:fontRef>
        </p:style>
        <p:txBody>
          <a:bodyPr wrap="non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Petrified </a:t>
            </a:r>
          </a:p>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Narrative</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a:off x="6902576" y="1329035"/>
            <a:ext cx="3009658"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Customers</a:t>
            </a:r>
          </a:p>
          <a:p>
            <a:pPr algn="ctr"/>
            <a:r>
              <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Living Stories</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2407868" y="6091535"/>
            <a:ext cx="5420474" cy="5847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ANTENARRATIVE Processes</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969508" y="3653135"/>
            <a:ext cx="1743987" cy="1077218"/>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VIRTUAL </a:t>
            </a:r>
          </a:p>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Water</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47433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 y="812800"/>
            <a:ext cx="8686800" cy="4383708"/>
          </a:xfrm>
          <a:prstGeom prst="rect">
            <a:avLst/>
          </a:prstGeom>
        </p:spPr>
      </p:pic>
      <p:sp>
        <p:nvSpPr>
          <p:cNvPr id="5" name="Rectangle 4"/>
          <p:cNvSpPr/>
          <p:nvPr/>
        </p:nvSpPr>
        <p:spPr>
          <a:xfrm>
            <a:off x="1299204" y="5266035"/>
            <a:ext cx="6139196"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Petrified Narrative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a:off x="8788400" y="1544935"/>
            <a:ext cx="3517900" cy="2677656"/>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Antenarrative</a:t>
            </a:r>
          </a:p>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New ‘Bets on the Future’</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Striped Right Arrow 6"/>
          <p:cNvSpPr/>
          <p:nvPr/>
        </p:nvSpPr>
        <p:spPr>
          <a:xfrm rot="17763765">
            <a:off x="1490227" y="4195360"/>
            <a:ext cx="1569927" cy="626997"/>
          </a:xfrm>
          <a:prstGeom prst="strip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Striped Right Arrow 7"/>
          <p:cNvSpPr/>
          <p:nvPr/>
        </p:nvSpPr>
        <p:spPr>
          <a:xfrm flipH="1">
            <a:off x="7620508" y="1854200"/>
            <a:ext cx="1244092" cy="738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triped Right Arrow 8"/>
          <p:cNvSpPr/>
          <p:nvPr/>
        </p:nvSpPr>
        <p:spPr>
          <a:xfrm flipH="1">
            <a:off x="7658608" y="3479800"/>
            <a:ext cx="1244092" cy="738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3014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02 at 12.19.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3311"/>
            <a:ext cx="12192000" cy="4979406"/>
          </a:xfrm>
          <a:prstGeom prst="rect">
            <a:avLst/>
          </a:prstGeom>
        </p:spPr>
      </p:pic>
      <p:sp>
        <p:nvSpPr>
          <p:cNvPr id="5" name="Title 4"/>
          <p:cNvSpPr>
            <a:spLocks noGrp="1"/>
          </p:cNvSpPr>
          <p:nvPr>
            <p:ph type="title"/>
          </p:nvPr>
        </p:nvSpPr>
        <p:spPr>
          <a:xfrm>
            <a:off x="609599" y="1"/>
            <a:ext cx="10491676" cy="690327"/>
          </a:xfrm>
        </p:spPr>
        <p:txBody>
          <a:bodyPr>
            <a:normAutofit fontScale="90000"/>
          </a:bodyPr>
          <a:lstStyle/>
          <a:p>
            <a:r>
              <a:rPr lang="en-US" dirty="0" smtClean="0">
                <a:solidFill>
                  <a:srgbClr val="FFFF00"/>
                </a:solidFill>
              </a:rPr>
              <a:t>Antenarrative Business Model</a:t>
            </a:r>
            <a:endParaRPr lang="en-US" dirty="0">
              <a:solidFill>
                <a:srgbClr val="FFFF00"/>
              </a:solidFill>
            </a:endParaRPr>
          </a:p>
        </p:txBody>
      </p:sp>
      <p:sp>
        <p:nvSpPr>
          <p:cNvPr id="6" name="Rectangle 5"/>
          <p:cNvSpPr/>
          <p:nvPr/>
        </p:nvSpPr>
        <p:spPr>
          <a:xfrm>
            <a:off x="0" y="779981"/>
            <a:ext cx="12192000" cy="646331"/>
          </a:xfrm>
          <a:prstGeom prst="rect">
            <a:avLst/>
          </a:prstGeom>
        </p:spPr>
        <p:txBody>
          <a:bodyPr wrap="square">
            <a:spAutoFit/>
          </a:bodyPr>
          <a:lstStyle/>
          <a:p>
            <a:pPr algn="ctr"/>
            <a:r>
              <a:rPr lang="en-US" dirty="0" smtClean="0"/>
              <a:t>Based </a:t>
            </a:r>
            <a:r>
              <a:rPr lang="en-US" dirty="0"/>
              <a:t>on connections to p. 29 of Christian Nielsen, Morten Lund, Marco </a:t>
            </a:r>
            <a:r>
              <a:rPr lang="en-US" dirty="0" err="1"/>
              <a:t>Montemari</a:t>
            </a:r>
            <a:r>
              <a:rPr lang="en-US" dirty="0"/>
              <a:t>, </a:t>
            </a:r>
            <a:r>
              <a:rPr lang="en-US" dirty="0" smtClean="0"/>
              <a:t>Francesco </a:t>
            </a:r>
            <a:r>
              <a:rPr lang="en-US" dirty="0" err="1"/>
              <a:t>Paolone</a:t>
            </a:r>
            <a:r>
              <a:rPr lang="en-US" dirty="0"/>
              <a:t>, Maurizio </a:t>
            </a:r>
            <a:r>
              <a:rPr lang="en-US" dirty="0" err="1"/>
              <a:t>Massaro</a:t>
            </a:r>
            <a:r>
              <a:rPr lang="en-US" dirty="0"/>
              <a:t> and John </a:t>
            </a:r>
            <a:r>
              <a:rPr lang="en-US" dirty="0" err="1"/>
              <a:t>Duman</a:t>
            </a:r>
            <a:r>
              <a:rPr lang="en-US" dirty="0"/>
              <a:t> (2019</a:t>
            </a:r>
            <a:r>
              <a:rPr lang="en-US" b="1" dirty="0"/>
              <a:t>) Business Models: A Research Overview</a:t>
            </a:r>
          </a:p>
        </p:txBody>
      </p:sp>
    </p:spTree>
    <p:extLst>
      <p:ext uri="{BB962C8B-B14F-4D97-AF65-F5344CB8AC3E}">
        <p14:creationId xmlns:p14="http://schemas.microsoft.com/office/powerpoint/2010/main" val="27790681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53489" y="2350112"/>
            <a:ext cx="5485472" cy="2648454"/>
          </a:xfrm>
          <a:prstGeom prst="rect">
            <a:avLst/>
          </a:prstGeom>
        </p:spPr>
      </p:pic>
      <p:pic>
        <p:nvPicPr>
          <p:cNvPr id="3" name="Picture 2"/>
          <p:cNvPicPr>
            <a:picLocks noChangeAspect="1"/>
          </p:cNvPicPr>
          <p:nvPr/>
        </p:nvPicPr>
        <p:blipFill>
          <a:blip r:embed="rId4"/>
          <a:stretch>
            <a:fillRect/>
          </a:stretch>
        </p:blipFill>
        <p:spPr>
          <a:xfrm>
            <a:off x="6535136" y="960080"/>
            <a:ext cx="4825687" cy="4825687"/>
          </a:xfrm>
          <a:prstGeom prst="rect">
            <a:avLst/>
          </a:prstGeom>
        </p:spPr>
      </p:pic>
      <p:pic>
        <p:nvPicPr>
          <p:cNvPr id="5" name="Picture 4" descr="Screen Shot 2019-04-15 at 9.41.3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101600"/>
            <a:ext cx="11277600" cy="6464300"/>
          </a:xfrm>
          <a:prstGeom prst="rect">
            <a:avLst/>
          </a:prstGeom>
        </p:spPr>
      </p:pic>
      <p:sp>
        <p:nvSpPr>
          <p:cNvPr id="4" name="TextBox 3"/>
          <p:cNvSpPr txBox="1"/>
          <p:nvPr/>
        </p:nvSpPr>
        <p:spPr>
          <a:xfrm>
            <a:off x="914400" y="5816600"/>
            <a:ext cx="9563100" cy="923330"/>
          </a:xfrm>
          <a:prstGeom prst="rect">
            <a:avLst/>
          </a:prstGeom>
          <a:noFill/>
        </p:spPr>
        <p:txBody>
          <a:bodyPr wrap="square" rtlCol="0">
            <a:spAutoFit/>
          </a:bodyPr>
          <a:lstStyle/>
          <a:p>
            <a:pPr algn="ctr"/>
            <a:r>
              <a:rPr lang="en-US" b="1" dirty="0" smtClean="0">
                <a:solidFill>
                  <a:srgbClr val="FFFF00"/>
                </a:solidFill>
              </a:rPr>
              <a:t>QUESTION: How to pursue </a:t>
            </a:r>
            <a:r>
              <a:rPr lang="en-US" b="1" dirty="0">
                <a:solidFill>
                  <a:srgbClr val="FFFF00"/>
                </a:solidFill>
              </a:rPr>
              <a:t>a good life for oneself, as oneself, </a:t>
            </a:r>
            <a:r>
              <a:rPr lang="en-US" b="1" dirty="0" smtClean="0">
                <a:solidFill>
                  <a:srgbClr val="FFFF00"/>
                </a:solidFill>
              </a:rPr>
              <a:t>in the </a:t>
            </a:r>
            <a:r>
              <a:rPr lang="en-US" b="1" dirty="0">
                <a:solidFill>
                  <a:srgbClr val="FFFF00"/>
                </a:solidFill>
              </a:rPr>
              <a:t>context of a broader world that is structured </a:t>
            </a:r>
            <a:r>
              <a:rPr lang="en-US" b="1" dirty="0" smtClean="0">
                <a:solidFill>
                  <a:srgbClr val="FFFF00"/>
                </a:solidFill>
              </a:rPr>
              <a:t>by inequality</a:t>
            </a:r>
            <a:r>
              <a:rPr lang="en-US" b="1" dirty="0">
                <a:solidFill>
                  <a:srgbClr val="FFFF00"/>
                </a:solidFill>
              </a:rPr>
              <a:t>, exploitation and forms of </a:t>
            </a:r>
            <a:r>
              <a:rPr lang="en-US" b="1" dirty="0" smtClean="0">
                <a:solidFill>
                  <a:srgbClr val="FFFF00"/>
                </a:solidFill>
              </a:rPr>
              <a:t>effacement </a:t>
            </a:r>
            <a:r>
              <a:rPr lang="mr-IN" b="1" dirty="0" smtClean="0">
                <a:solidFill>
                  <a:srgbClr val="FFFF00"/>
                </a:solidFill>
              </a:rPr>
              <a:t>–</a:t>
            </a:r>
            <a:r>
              <a:rPr lang="en-US" b="1" dirty="0" smtClean="0">
                <a:solidFill>
                  <a:srgbClr val="FFFF00"/>
                </a:solidFill>
              </a:rPr>
              <a:t> Hannah Arendt </a:t>
            </a:r>
            <a:endParaRPr lang="en-US" b="1" dirty="0">
              <a:solidFill>
                <a:srgbClr val="FFFF00"/>
              </a:solidFill>
            </a:endParaRPr>
          </a:p>
        </p:txBody>
      </p:sp>
    </p:spTree>
    <p:extLst>
      <p:ext uri="{BB962C8B-B14F-4D97-AF65-F5344CB8AC3E}">
        <p14:creationId xmlns:p14="http://schemas.microsoft.com/office/powerpoint/2010/main" val="1698144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Storytelling?</a:t>
            </a:r>
            <a:endParaRPr lang="en-US" dirty="0"/>
          </a:p>
        </p:txBody>
      </p:sp>
      <p:sp>
        <p:nvSpPr>
          <p:cNvPr id="6" name="Content Placeholder 5"/>
          <p:cNvSpPr>
            <a:spLocks noGrp="1"/>
          </p:cNvSpPr>
          <p:nvPr>
            <p:ph idx="1"/>
          </p:nvPr>
        </p:nvSpPr>
        <p:spPr>
          <a:xfrm>
            <a:off x="431800" y="1354418"/>
            <a:ext cx="10871200" cy="4195481"/>
          </a:xfrm>
        </p:spPr>
        <p:txBody>
          <a:bodyPr/>
          <a:lstStyle/>
          <a:p>
            <a:r>
              <a:rPr lang="en-US" dirty="0" smtClean="0"/>
              <a:t>Storytelling is coming to an end (Walter Benjamin)</a:t>
            </a:r>
          </a:p>
          <a:p>
            <a:r>
              <a:rPr lang="en-US" dirty="0" smtClean="0"/>
              <a:t>Storytelling became petrified narrative (Barbara Czarniawska)</a:t>
            </a:r>
          </a:p>
          <a:p>
            <a:r>
              <a:rPr lang="en-US" dirty="0" smtClean="0"/>
              <a:t>Storytelling reduced to retrospective narrative sensemaking (Karl Weick)</a:t>
            </a:r>
          </a:p>
          <a:p>
            <a:r>
              <a:rPr lang="en-US" dirty="0" smtClean="0"/>
              <a:t>Narrative and story are not the same (Yiannis Gabriel)</a:t>
            </a:r>
          </a:p>
          <a:p>
            <a:r>
              <a:rPr lang="en-US" dirty="0" smtClean="0"/>
              <a:t>For every narrative there is a counternarrative ()</a:t>
            </a:r>
          </a:p>
          <a:p>
            <a:r>
              <a:rPr lang="en-US" dirty="0" smtClean="0"/>
              <a:t>Storytelling is also together-telling of living stories (Grace Ann Rosile)</a:t>
            </a:r>
          </a:p>
          <a:p>
            <a:r>
              <a:rPr lang="en-US" dirty="0" smtClean="0"/>
              <a:t>Before narratives and stories are our antenarrative bets on the future (Boje)</a:t>
            </a:r>
            <a:endParaRPr lang="en-US" dirty="0"/>
          </a:p>
        </p:txBody>
      </p:sp>
      <p:pic>
        <p:nvPicPr>
          <p:cNvPr id="7" name="Picture 6"/>
          <p:cNvPicPr>
            <a:picLocks noChangeAspect="1"/>
          </p:cNvPicPr>
          <p:nvPr/>
        </p:nvPicPr>
        <p:blipFill>
          <a:blip r:embed="rId3"/>
          <a:stretch>
            <a:fillRect/>
          </a:stretch>
        </p:blipFill>
        <p:spPr>
          <a:xfrm>
            <a:off x="4241800" y="4787900"/>
            <a:ext cx="3810000" cy="1828800"/>
          </a:xfrm>
          <a:prstGeom prst="rect">
            <a:avLst/>
          </a:prstGeom>
        </p:spPr>
      </p:pic>
    </p:spTree>
    <p:extLst>
      <p:ext uri="{BB962C8B-B14F-4D97-AF65-F5344CB8AC3E}">
        <p14:creationId xmlns:p14="http://schemas.microsoft.com/office/powerpoint/2010/main" val="31995793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FF00"/>
                </a:solidFill>
              </a:rPr>
              <a:t>What is a Business Model</a:t>
            </a:r>
            <a:endParaRPr lang="en-US" b="1" dirty="0">
              <a:solidFill>
                <a:srgbClr val="FFFF00"/>
              </a:solidFill>
            </a:endParaRPr>
          </a:p>
        </p:txBody>
      </p:sp>
      <p:sp>
        <p:nvSpPr>
          <p:cNvPr id="3" name="Content Placeholder 2"/>
          <p:cNvSpPr>
            <a:spLocks noGrp="1"/>
          </p:cNvSpPr>
          <p:nvPr>
            <p:ph idx="1"/>
          </p:nvPr>
        </p:nvSpPr>
        <p:spPr>
          <a:xfrm>
            <a:off x="1103312" y="1524000"/>
            <a:ext cx="8946541" cy="4724399"/>
          </a:xfrm>
        </p:spPr>
        <p:txBody>
          <a:bodyPr>
            <a:normAutofit/>
          </a:bodyPr>
          <a:lstStyle/>
          <a:p>
            <a:pPr marL="457200" indent="-457200">
              <a:buAutoNum type="arabicPeriod"/>
            </a:pPr>
            <a:r>
              <a:rPr lang="en-US" dirty="0" smtClean="0"/>
              <a:t>Value Proposition about product/service doing job for customers at affordable price = </a:t>
            </a:r>
            <a:r>
              <a:rPr lang="en-US" b="1" i="1" dirty="0" smtClean="0">
                <a:solidFill>
                  <a:srgbClr val="FFFF00"/>
                </a:solidFill>
              </a:rPr>
              <a:t>Hidden Cost of Fresh </a:t>
            </a:r>
            <a:r>
              <a:rPr lang="en-US" b="1" dirty="0" smtClean="0">
                <a:solidFill>
                  <a:srgbClr val="FFFF00"/>
                </a:solidFill>
                <a:latin typeface="Arial Black"/>
                <a:cs typeface="Arial Black"/>
              </a:rPr>
              <a:t>Water</a:t>
            </a:r>
            <a:r>
              <a:rPr lang="en-US" dirty="0" smtClean="0"/>
              <a:t>  </a:t>
            </a:r>
          </a:p>
          <a:p>
            <a:pPr marL="457200" indent="-457200">
              <a:buAutoNum type="arabicPeriod"/>
            </a:pPr>
            <a:r>
              <a:rPr lang="en-US" dirty="0" smtClean="0"/>
              <a:t>Resources = </a:t>
            </a:r>
            <a:r>
              <a:rPr lang="en-US" b="1" dirty="0" smtClean="0">
                <a:solidFill>
                  <a:srgbClr val="FFFF00"/>
                </a:solidFill>
                <a:latin typeface="Arial Black"/>
                <a:cs typeface="Arial Black"/>
              </a:rPr>
              <a:t>Water</a:t>
            </a:r>
            <a:r>
              <a:rPr lang="en-US" dirty="0"/>
              <a:t> </a:t>
            </a:r>
            <a:r>
              <a:rPr lang="en-US" dirty="0" smtClean="0"/>
              <a:t>for </a:t>
            </a:r>
            <a:r>
              <a:rPr lang="en-US" dirty="0" smtClean="0">
                <a:sym typeface="Wingdings"/>
              </a:rPr>
              <a:t></a:t>
            </a:r>
            <a:r>
              <a:rPr lang="en-US" dirty="0" smtClean="0"/>
              <a:t> people, technology, facilities, equipment, funding, branding, and other raw materials</a:t>
            </a:r>
          </a:p>
          <a:p>
            <a:pPr marL="457200" indent="-457200">
              <a:buAutoNum type="arabicPeriod"/>
            </a:pPr>
            <a:r>
              <a:rPr lang="en-US" dirty="0" smtClean="0"/>
              <a:t>Processes= </a:t>
            </a:r>
            <a:r>
              <a:rPr lang="en-US" b="1" dirty="0">
                <a:solidFill>
                  <a:srgbClr val="FFFF00"/>
                </a:solidFill>
                <a:latin typeface="Arial Black"/>
                <a:cs typeface="Arial Black"/>
              </a:rPr>
              <a:t>Water</a:t>
            </a:r>
            <a:r>
              <a:rPr lang="en-US" dirty="0"/>
              <a:t> for </a:t>
            </a:r>
            <a:r>
              <a:rPr lang="en-US" dirty="0" smtClean="0">
                <a:sym typeface="Wingdings"/>
              </a:rPr>
              <a:t></a:t>
            </a:r>
            <a:r>
              <a:rPr lang="en-US" dirty="0" smtClean="0"/>
              <a:t> means people use to develop and produce products that are repeatable, scalable, and sustainable</a:t>
            </a:r>
          </a:p>
          <a:p>
            <a:pPr marL="457200" indent="-457200">
              <a:buAutoNum type="arabicPeriod"/>
            </a:pPr>
            <a:r>
              <a:rPr lang="en-US" dirty="0" smtClean="0"/>
              <a:t>Profit formula</a:t>
            </a:r>
            <a:r>
              <a:rPr lang="en-US" dirty="0"/>
              <a:t> </a:t>
            </a:r>
            <a:r>
              <a:rPr lang="en-US" dirty="0" smtClean="0"/>
              <a:t>= </a:t>
            </a:r>
            <a:r>
              <a:rPr lang="en-US" b="1" dirty="0">
                <a:solidFill>
                  <a:srgbClr val="FFFF00"/>
                </a:solidFill>
                <a:latin typeface="Arial Black"/>
                <a:cs typeface="Arial Black"/>
              </a:rPr>
              <a:t>Water</a:t>
            </a:r>
            <a:r>
              <a:rPr lang="en-US" dirty="0"/>
              <a:t> for </a:t>
            </a:r>
            <a:r>
              <a:rPr lang="en-US" dirty="0">
                <a:sym typeface="Wingdings"/>
              </a:rPr>
              <a:t></a:t>
            </a:r>
            <a:r>
              <a:rPr lang="en-US" dirty="0"/>
              <a:t> </a:t>
            </a:r>
            <a:r>
              <a:rPr lang="en-US" dirty="0" smtClean="0"/>
              <a:t> creating value for shareholders</a:t>
            </a:r>
          </a:p>
          <a:p>
            <a:pPr marL="457200" indent="-457200">
              <a:buAutoNum type="arabicPeriod"/>
            </a:pPr>
            <a:endParaRPr lang="en-US" dirty="0" smtClean="0"/>
          </a:p>
          <a:p>
            <a:pPr marL="0" indent="0">
              <a:buNone/>
            </a:pPr>
            <a:endParaRPr lang="en-US" dirty="0"/>
          </a:p>
          <a:p>
            <a:pPr marL="0" indent="0" algn="ctr">
              <a:buNone/>
            </a:pPr>
            <a:r>
              <a:rPr lang="en-US" sz="3200" b="1" dirty="0" smtClean="0">
                <a:solidFill>
                  <a:srgbClr val="FFFF00"/>
                </a:solidFill>
              </a:rPr>
              <a:t>QUESTION: Can DeGrowth work as a Business Model?</a:t>
            </a:r>
            <a:endParaRPr lang="en-US" sz="3200" b="1" dirty="0">
              <a:solidFill>
                <a:srgbClr val="FFFF00"/>
              </a:solidFill>
            </a:endParaRPr>
          </a:p>
        </p:txBody>
      </p:sp>
    </p:spTree>
    <p:extLst>
      <p:ext uri="{BB962C8B-B14F-4D97-AF65-F5344CB8AC3E}">
        <p14:creationId xmlns:p14="http://schemas.microsoft.com/office/powerpoint/2010/main" val="28923654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FFFF00"/>
                </a:solidFill>
              </a:rPr>
              <a:t>The problem: In 10 years it will be too late to solve it</a:t>
            </a:r>
            <a:endParaRPr lang="en-US" b="1" dirty="0">
              <a:solidFill>
                <a:srgbClr val="FFFF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By </a:t>
            </a:r>
            <a:r>
              <a:rPr lang="en-US" dirty="0"/>
              <a:t>2030 global water demand will be 40% greater than it is today (McKinsey Report). </a:t>
            </a:r>
            <a:endParaRPr lang="en-US" dirty="0" smtClean="0"/>
          </a:p>
          <a:p>
            <a:pPr marL="0" indent="0">
              <a:buNone/>
            </a:pPr>
            <a:endParaRPr lang="en-US" dirty="0" smtClean="0"/>
          </a:p>
          <a:p>
            <a:pPr marL="0" indent="0">
              <a:buNone/>
            </a:pPr>
            <a:r>
              <a:rPr lang="en-US" dirty="0" smtClean="0"/>
              <a:t>By </a:t>
            </a:r>
            <a:r>
              <a:rPr lang="en-US" dirty="0"/>
              <a:t>2030 40% of world’s population will lack access to safe, sanitary </a:t>
            </a:r>
            <a:r>
              <a:rPr lang="en-US" dirty="0" smtClean="0"/>
              <a:t>water</a:t>
            </a:r>
          </a:p>
          <a:p>
            <a:pPr marL="0" indent="0">
              <a:buNone/>
            </a:pPr>
            <a:endParaRPr lang="en-US" dirty="0"/>
          </a:p>
          <a:p>
            <a:pPr marL="0" indent="0">
              <a:buNone/>
            </a:pPr>
            <a:r>
              <a:rPr lang="en-US" dirty="0" smtClean="0"/>
              <a:t>In </a:t>
            </a:r>
            <a:r>
              <a:rPr lang="en-US" dirty="0"/>
              <a:t>2030 there will need 60% more fresh water to support demand than we have today in the water cycle. </a:t>
            </a:r>
            <a:endParaRPr lang="en-US" dirty="0" smtClean="0"/>
          </a:p>
          <a:p>
            <a:pPr marL="0" indent="0">
              <a:buNone/>
            </a:pPr>
            <a:endParaRPr lang="en-US" dirty="0" smtClean="0"/>
          </a:p>
          <a:p>
            <a:pPr marL="0" indent="0">
              <a:buNone/>
            </a:pPr>
            <a:r>
              <a:rPr lang="en-US" dirty="0"/>
              <a:t>D</a:t>
            </a:r>
            <a:r>
              <a:rPr lang="en-US" dirty="0" smtClean="0"/>
              <a:t>eveloping </a:t>
            </a:r>
            <a:r>
              <a:rPr lang="en-US" dirty="0"/>
              <a:t>nations are increasing water withdrawals by 50% and 18% in developing nations. </a:t>
            </a:r>
            <a:endParaRPr lang="en-US" dirty="0" smtClean="0"/>
          </a:p>
          <a:p>
            <a:pPr marL="0" indent="0">
              <a:buNone/>
            </a:pPr>
            <a:endParaRPr lang="en-US" dirty="0"/>
          </a:p>
          <a:p>
            <a:pPr marL="0" indent="0">
              <a:buNone/>
            </a:pPr>
            <a:r>
              <a:rPr lang="en-US" dirty="0" smtClean="0"/>
              <a:t>In </a:t>
            </a:r>
            <a:r>
              <a:rPr lang="en-US" dirty="0"/>
              <a:t>short, the fresh water system, if it were a bank, has more withdrawals than deposits, and is bankrupt! </a:t>
            </a:r>
          </a:p>
        </p:txBody>
      </p:sp>
    </p:spTree>
    <p:extLst>
      <p:ext uri="{BB962C8B-B14F-4D97-AF65-F5344CB8AC3E}">
        <p14:creationId xmlns:p14="http://schemas.microsoft.com/office/powerpoint/2010/main" val="21831469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204982"/>
            <a:ext cx="12192000" cy="4306293"/>
          </a:xfrm>
          <a:prstGeom prst="rect">
            <a:avLst/>
          </a:prstGeom>
        </p:spPr>
      </p:pic>
      <p:sp>
        <p:nvSpPr>
          <p:cNvPr id="5" name="Title 4"/>
          <p:cNvSpPr>
            <a:spLocks noGrp="1"/>
          </p:cNvSpPr>
          <p:nvPr>
            <p:ph type="title"/>
          </p:nvPr>
        </p:nvSpPr>
        <p:spPr>
          <a:xfrm>
            <a:off x="609600" y="274638"/>
            <a:ext cx="11173747" cy="1701172"/>
          </a:xfrm>
        </p:spPr>
        <p:txBody>
          <a:bodyPr>
            <a:normAutofit/>
          </a:bodyPr>
          <a:lstStyle/>
          <a:p>
            <a:pPr algn="ctr"/>
            <a:r>
              <a:rPr lang="en-US" sz="5400" b="1" dirty="0" smtClean="0">
                <a:solidFill>
                  <a:srgbClr val="FFFF00"/>
                </a:solidFill>
              </a:rPr>
              <a:t>What is VIRTUAL WATER?</a:t>
            </a:r>
            <a:endParaRPr lang="en-US" sz="5400" b="1" dirty="0">
              <a:solidFill>
                <a:srgbClr val="FFFF00"/>
              </a:solidFill>
            </a:endParaRPr>
          </a:p>
        </p:txBody>
      </p:sp>
    </p:spTree>
    <p:extLst>
      <p:ext uri="{BB962C8B-B14F-4D97-AF65-F5344CB8AC3E}">
        <p14:creationId xmlns:p14="http://schemas.microsoft.com/office/powerpoint/2010/main" val="38913209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293351"/>
            <a:ext cx="12192000" cy="4413404"/>
          </a:xfrm>
          <a:prstGeom prst="rect">
            <a:avLst/>
          </a:prstGeom>
        </p:spPr>
      </p:pic>
      <p:sp>
        <p:nvSpPr>
          <p:cNvPr id="5" name="Title 4"/>
          <p:cNvSpPr>
            <a:spLocks noGrp="1"/>
          </p:cNvSpPr>
          <p:nvPr>
            <p:ph type="title"/>
          </p:nvPr>
        </p:nvSpPr>
        <p:spPr/>
        <p:txBody>
          <a:bodyPr>
            <a:normAutofit/>
          </a:bodyPr>
          <a:lstStyle/>
          <a:p>
            <a:r>
              <a:rPr lang="en-US" dirty="0" smtClean="0"/>
              <a:t>Virtual Water’s Hidden Cost Diagnostics</a:t>
            </a:r>
            <a:endParaRPr lang="en-US" dirty="0"/>
          </a:p>
        </p:txBody>
      </p:sp>
      <p:sp>
        <p:nvSpPr>
          <p:cNvPr id="6" name="Rectangle 5"/>
          <p:cNvSpPr/>
          <p:nvPr/>
        </p:nvSpPr>
        <p:spPr>
          <a:xfrm>
            <a:off x="3048000" y="1720840"/>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8973307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6092" y="-88900"/>
            <a:ext cx="5143500" cy="6858000"/>
          </a:xfrm>
          <a:prstGeom prst="rect">
            <a:avLst/>
          </a:prstGeom>
        </p:spPr>
      </p:pic>
      <p:pic>
        <p:nvPicPr>
          <p:cNvPr id="5" name="Picture 4" descr="Screen Shot 2019-05-01 at 7.35.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100" y="0"/>
            <a:ext cx="6731000" cy="6781800"/>
          </a:xfrm>
          <a:prstGeom prst="rect">
            <a:avLst/>
          </a:prstGeom>
        </p:spPr>
      </p:pic>
      <p:sp>
        <p:nvSpPr>
          <p:cNvPr id="6" name="TextBox 5"/>
          <p:cNvSpPr txBox="1"/>
          <p:nvPr/>
        </p:nvSpPr>
        <p:spPr>
          <a:xfrm>
            <a:off x="7467600" y="0"/>
            <a:ext cx="4597400" cy="2862323"/>
          </a:xfrm>
          <a:prstGeom prst="rect">
            <a:avLst/>
          </a:prstGeom>
          <a:solidFill>
            <a:schemeClr val="accent3">
              <a:lumMod val="75000"/>
            </a:schemeClr>
          </a:solidFill>
        </p:spPr>
        <p:txBody>
          <a:bodyPr wrap="square" rtlCol="0">
            <a:spAutoFit/>
          </a:bodyPr>
          <a:lstStyle/>
          <a:p>
            <a:r>
              <a:rPr lang="en-US" dirty="0"/>
              <a:t>Steam train safeguards drinking water. R</a:t>
            </a:r>
            <a:r>
              <a:rPr lang="en-US" dirty="0" smtClean="0"/>
              <a:t>ailway from centre </a:t>
            </a:r>
            <a:r>
              <a:rPr lang="en-US" dirty="0"/>
              <a:t>of Aalborg </a:t>
            </a:r>
            <a:r>
              <a:rPr lang="en-US" dirty="0" smtClean="0"/>
              <a:t>to </a:t>
            </a:r>
            <a:r>
              <a:rPr lang="en-US" dirty="0"/>
              <a:t>East </a:t>
            </a:r>
            <a:r>
              <a:rPr lang="en-US" dirty="0" err="1"/>
              <a:t>Harbour</a:t>
            </a:r>
            <a:r>
              <a:rPr lang="en-US" dirty="0"/>
              <a:t> runs close </a:t>
            </a:r>
            <a:r>
              <a:rPr lang="en-US" dirty="0" smtClean="0"/>
              <a:t>by vulnerable </a:t>
            </a:r>
            <a:r>
              <a:rPr lang="en-US" dirty="0"/>
              <a:t>groundwater sources, from which drinking </a:t>
            </a:r>
            <a:r>
              <a:rPr lang="en-US" dirty="0" smtClean="0"/>
              <a:t>water to </a:t>
            </a:r>
            <a:r>
              <a:rPr lang="en-US" dirty="0"/>
              <a:t>most of Aalborg is recovered. In order to prevent the risk </a:t>
            </a:r>
            <a:r>
              <a:rPr lang="en-US" dirty="0" err="1" smtClean="0"/>
              <a:t>ofpesticides</a:t>
            </a:r>
            <a:r>
              <a:rPr lang="en-US" dirty="0" smtClean="0"/>
              <a:t> </a:t>
            </a:r>
            <a:r>
              <a:rPr lang="en-US" dirty="0"/>
              <a:t>and herbicides seeping into the groundwater, </a:t>
            </a:r>
            <a:r>
              <a:rPr lang="en-US" dirty="0" smtClean="0"/>
              <a:t>track </a:t>
            </a:r>
            <a:r>
              <a:rPr lang="en-US" dirty="0"/>
              <a:t>is kept free of weeds exclusively by means of </a:t>
            </a:r>
            <a:r>
              <a:rPr lang="en-US" dirty="0" smtClean="0"/>
              <a:t>steam.</a:t>
            </a:r>
            <a:endParaRPr lang="en-US" dirty="0"/>
          </a:p>
        </p:txBody>
      </p:sp>
    </p:spTree>
    <p:extLst>
      <p:ext uri="{BB962C8B-B14F-4D97-AF65-F5344CB8AC3E}">
        <p14:creationId xmlns:p14="http://schemas.microsoft.com/office/powerpoint/2010/main" val="2130931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5473700"/>
            <a:ext cx="10390188" cy="1206499"/>
          </a:xfrm>
        </p:spPr>
        <p:txBody>
          <a:bodyPr/>
          <a:lstStyle/>
          <a:p>
            <a:r>
              <a:rPr lang="en-US" dirty="0" smtClean="0"/>
              <a:t>“In </a:t>
            </a:r>
            <a:r>
              <a:rPr lang="en-US" dirty="0"/>
              <a:t>terms of water resources, the </a:t>
            </a:r>
            <a:r>
              <a:rPr lang="en-US" dirty="0" smtClean="0"/>
              <a:t>local authority </a:t>
            </a:r>
            <a:r>
              <a:rPr lang="en-US" dirty="0"/>
              <a:t>in Aalborg is an </a:t>
            </a:r>
            <a:r>
              <a:rPr lang="en-US" dirty="0" smtClean="0"/>
              <a:t>international leader </a:t>
            </a:r>
            <a:r>
              <a:rPr lang="en-US" dirty="0"/>
              <a:t>with regard to the active protection of groundwater</a:t>
            </a:r>
            <a:r>
              <a:rPr lang="en-US" dirty="0" smtClean="0"/>
              <a:t>”</a:t>
            </a:r>
          </a:p>
          <a:p>
            <a:r>
              <a:rPr lang="en-US" dirty="0" smtClean="0"/>
              <a:t> </a:t>
            </a:r>
            <a:r>
              <a:rPr lang="en-US" dirty="0">
                <a:hlinkClick r:id="rId3"/>
              </a:rPr>
              <a:t>https://www.aalborgforsyning.dk/media/1810/rapport-</a:t>
            </a:r>
            <a:r>
              <a:rPr lang="en-US" dirty="0" smtClean="0">
                <a:hlinkClick r:id="rId3"/>
              </a:rPr>
              <a:t>uk.pdf</a:t>
            </a:r>
            <a:r>
              <a:rPr lang="en-US" dirty="0"/>
              <a:t> </a:t>
            </a:r>
          </a:p>
        </p:txBody>
      </p:sp>
      <p:pic>
        <p:nvPicPr>
          <p:cNvPr id="6" name="Picture 5" descr="Screen Shot 2019-05-01 at 7.47.1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900" y="0"/>
            <a:ext cx="7378700" cy="5537015"/>
          </a:xfrm>
          <a:prstGeom prst="rect">
            <a:avLst/>
          </a:prstGeom>
        </p:spPr>
      </p:pic>
    </p:spTree>
    <p:extLst>
      <p:ext uri="{BB962C8B-B14F-4D97-AF65-F5344CB8AC3E}">
        <p14:creationId xmlns:p14="http://schemas.microsoft.com/office/powerpoint/2010/main" val="23937716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FF00"/>
                </a:solidFill>
              </a:rPr>
              <a:t>Aalborg is a Drinking Water Protector</a:t>
            </a:r>
            <a:endParaRPr lang="en-US" b="1" dirty="0">
              <a:solidFill>
                <a:srgbClr val="FFFF00"/>
              </a:solidFill>
            </a:endParaRPr>
          </a:p>
        </p:txBody>
      </p:sp>
      <p:sp>
        <p:nvSpPr>
          <p:cNvPr id="3" name="Content Placeholder 2"/>
          <p:cNvSpPr>
            <a:spLocks noGrp="1"/>
          </p:cNvSpPr>
          <p:nvPr>
            <p:ph idx="1"/>
          </p:nvPr>
        </p:nvSpPr>
        <p:spPr/>
        <p:txBody>
          <a:bodyPr/>
          <a:lstStyle/>
          <a:p>
            <a:r>
              <a:rPr lang="en-US" dirty="0" smtClean="0"/>
              <a:t>“Aalborg is one of only a handful of municipalities in Denmark – in the process of safeguarding the future supply of drinking water by protecting the groundwater in particular catchment areas </a:t>
            </a:r>
            <a:r>
              <a:rPr lang="mr-IN" dirty="0" smtClean="0"/>
              <a:t>…</a:t>
            </a:r>
            <a:r>
              <a:rPr lang="en-US" dirty="0" smtClean="0"/>
              <a:t> </a:t>
            </a:r>
            <a:r>
              <a:rPr lang="en-US" dirty="0"/>
              <a:t> The</a:t>
            </a:r>
            <a:br>
              <a:rPr lang="en-US" dirty="0"/>
            </a:br>
            <a:r>
              <a:rPr lang="en-US" dirty="0"/>
              <a:t>first tests carried out here - of </a:t>
            </a:r>
            <a:r>
              <a:rPr lang="en-US" dirty="0" smtClean="0"/>
              <a:t>nitrate content </a:t>
            </a:r>
            <a:r>
              <a:rPr lang="en-US" dirty="0"/>
              <a:t>in the water at a depth of one </a:t>
            </a:r>
            <a:r>
              <a:rPr lang="en-US" dirty="0" err="1" smtClean="0"/>
              <a:t>metre</a:t>
            </a:r>
            <a:r>
              <a:rPr lang="en-US" dirty="0" smtClean="0"/>
              <a:t> – </a:t>
            </a:r>
            <a:r>
              <a:rPr lang="en-US" dirty="0"/>
              <a:t>have demonstrated that protection</a:t>
            </a:r>
            <a:br>
              <a:rPr lang="en-US" dirty="0"/>
            </a:br>
            <a:r>
              <a:rPr lang="en-US" dirty="0"/>
              <a:t>is effective</a:t>
            </a:r>
            <a:r>
              <a:rPr lang="en-US" dirty="0" smtClean="0"/>
              <a:t>.”</a:t>
            </a:r>
          </a:p>
          <a:p>
            <a:endParaRPr lang="en-US" dirty="0"/>
          </a:p>
          <a:p>
            <a:pPr algn="ctr"/>
            <a:r>
              <a:rPr lang="en-US" b="1" dirty="0" smtClean="0">
                <a:solidFill>
                  <a:srgbClr val="FFFF00"/>
                </a:solidFill>
              </a:rPr>
              <a:t>DeGrowth QUESTION: Can Aalborg Protect its water by DeGrowth? </a:t>
            </a:r>
            <a:endParaRPr lang="en-US" b="1" dirty="0">
              <a:solidFill>
                <a:srgbClr val="FFFF00"/>
              </a:solidFill>
            </a:endParaRPr>
          </a:p>
        </p:txBody>
      </p:sp>
    </p:spTree>
    <p:extLst>
      <p:ext uri="{BB962C8B-B14F-4D97-AF65-F5344CB8AC3E}">
        <p14:creationId xmlns:p14="http://schemas.microsoft.com/office/powerpoint/2010/main" val="17820041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2" name="Rectangle 1"/>
          <p:cNvSpPr/>
          <p:nvPr/>
        </p:nvSpPr>
        <p:spPr>
          <a:xfrm>
            <a:off x="3048000" y="1859340"/>
            <a:ext cx="6096000" cy="369332"/>
          </a:xfrm>
          <a:prstGeom prst="rect">
            <a:avLst/>
          </a:prstGeom>
        </p:spPr>
        <p:txBody>
          <a:bodyPr>
            <a:spAutoFit/>
          </a:bodyPr>
          <a:lstStyle/>
          <a:p>
            <a:endParaRPr lang="en-US" dirty="0"/>
          </a:p>
        </p:txBody>
      </p:sp>
      <p:sp>
        <p:nvSpPr>
          <p:cNvPr id="3" name="TextBox 2"/>
          <p:cNvSpPr txBox="1"/>
          <p:nvPr/>
        </p:nvSpPr>
        <p:spPr>
          <a:xfrm>
            <a:off x="2527300" y="2679700"/>
            <a:ext cx="7061200" cy="1477328"/>
          </a:xfrm>
          <a:prstGeom prst="rect">
            <a:avLst/>
          </a:prstGeom>
          <a:noFill/>
        </p:spPr>
        <p:txBody>
          <a:bodyPr wrap="square" rtlCol="0">
            <a:spAutoFit/>
          </a:bodyPr>
          <a:lstStyle/>
          <a:p>
            <a:r>
              <a:rPr lang="en-US" dirty="0"/>
              <a:t> </a:t>
            </a:r>
            <a:r>
              <a:rPr lang="en-US" dirty="0" smtClean="0"/>
              <a:t>“A </a:t>
            </a:r>
            <a:r>
              <a:rPr lang="en-US" dirty="0"/>
              <a:t>discharge of untreated </a:t>
            </a:r>
            <a:r>
              <a:rPr lang="en-US" dirty="0" smtClean="0"/>
              <a:t>effluent can </a:t>
            </a:r>
            <a:r>
              <a:rPr lang="en-US" dirty="0"/>
              <a:t>have </a:t>
            </a:r>
            <a:r>
              <a:rPr lang="en-US" dirty="0" smtClean="0"/>
              <a:t>disastrous consequences </a:t>
            </a:r>
            <a:r>
              <a:rPr lang="en-US" dirty="0"/>
              <a:t>for </a:t>
            </a:r>
            <a:r>
              <a:rPr lang="en-US" dirty="0" smtClean="0"/>
              <a:t>the {Denmark} ecosystem </a:t>
            </a:r>
            <a:r>
              <a:rPr lang="en-US" dirty="0"/>
              <a:t>in an individual watercourse</a:t>
            </a:r>
            <a:r>
              <a:rPr lang="en-US" dirty="0" smtClean="0"/>
              <a:t>, whereas </a:t>
            </a:r>
            <a:r>
              <a:rPr lang="en-US" dirty="0"/>
              <a:t>the continued increase in </a:t>
            </a:r>
            <a:r>
              <a:rPr lang="en-US" dirty="0" smtClean="0"/>
              <a:t>the emission </a:t>
            </a:r>
            <a:r>
              <a:rPr lang="en-US" dirty="0"/>
              <a:t>of greenhouse gases can </a:t>
            </a:r>
            <a:r>
              <a:rPr lang="en-US" dirty="0" smtClean="0"/>
              <a:t>have serious </a:t>
            </a:r>
            <a:r>
              <a:rPr lang="en-US" dirty="0"/>
              <a:t>consequences for the climate </a:t>
            </a:r>
            <a:r>
              <a:rPr lang="en-US" dirty="0" smtClean="0"/>
              <a:t>on a </a:t>
            </a:r>
            <a:r>
              <a:rPr lang="en-US" dirty="0"/>
              <a:t>global scale” </a:t>
            </a:r>
            <a:r>
              <a:rPr lang="en-US" dirty="0">
                <a:hlinkClick r:id="rId3"/>
              </a:rPr>
              <a:t>https://</a:t>
            </a:r>
            <a:r>
              <a:rPr lang="en-US" dirty="0" smtClean="0">
                <a:hlinkClick r:id="rId3"/>
              </a:rPr>
              <a:t>www.aalborgforsyning.dk</a:t>
            </a:r>
            <a:r>
              <a:rPr lang="en-US" dirty="0" smtClean="0"/>
              <a:t> </a:t>
            </a:r>
            <a:endParaRPr lang="en-US" dirty="0"/>
          </a:p>
        </p:txBody>
      </p:sp>
    </p:spTree>
    <p:extLst>
      <p:ext uri="{BB962C8B-B14F-4D97-AF65-F5344CB8AC3E}">
        <p14:creationId xmlns:p14="http://schemas.microsoft.com/office/powerpoint/2010/main" val="9379197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15" name="Title 14"/>
          <p:cNvSpPr>
            <a:spLocks noGrp="1"/>
          </p:cNvSpPr>
          <p:nvPr>
            <p:ph type="title"/>
          </p:nvPr>
        </p:nvSpPr>
        <p:spPr>
          <a:xfrm>
            <a:off x="2202295" y="2485835"/>
            <a:ext cx="7458079" cy="1807344"/>
          </a:xfrm>
          <a:ln w="38100" cmpd="sng">
            <a:solidFill>
              <a:schemeClr val="bg2">
                <a:lumMod val="60000"/>
                <a:lumOff val="40000"/>
              </a:schemeClr>
            </a:solidFill>
          </a:ln>
        </p:spPr>
        <p:txBody>
          <a:bodyPr/>
          <a:lstStyle/>
          <a:p>
            <a:pPr algn="ctr"/>
            <a:r>
              <a:rPr lang="en-US" sz="3600" b="1" dirty="0" smtClean="0"/>
              <a:t>Question: </a:t>
            </a:r>
            <a:r>
              <a:rPr lang="en-US" sz="3200" b="1" dirty="0" smtClean="0"/>
              <a:t>What Does ‘Care of Creation’ </a:t>
            </a:r>
            <a:r>
              <a:rPr lang="en-US" sz="3600" b="1" dirty="0" smtClean="0"/>
              <a:t>mean for Moral Answerability for Water &amp; Soda?</a:t>
            </a:r>
            <a:endParaRPr lang="en-US" sz="3200" b="1" dirty="0"/>
          </a:p>
        </p:txBody>
      </p:sp>
    </p:spTree>
    <p:extLst>
      <p:ext uri="{BB962C8B-B14F-4D97-AF65-F5344CB8AC3E}">
        <p14:creationId xmlns:p14="http://schemas.microsoft.com/office/powerpoint/2010/main" val="8866095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730500" y="1524000"/>
            <a:ext cx="6731000" cy="3810000"/>
          </a:xfrm>
          <a:prstGeom prst="rect">
            <a:avLst/>
          </a:prstGeom>
        </p:spPr>
      </p:pic>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16" name="Content Placeholder 2"/>
          <p:cNvSpPr txBox="1">
            <a:spLocks/>
          </p:cNvSpPr>
          <p:nvPr/>
        </p:nvSpPr>
        <p:spPr>
          <a:xfrm>
            <a:off x="1718331" y="2433658"/>
            <a:ext cx="8924270" cy="2811442"/>
          </a:xfrm>
          <a:prstGeom prst="rect">
            <a:avLst/>
          </a:prstGeom>
          <a:solidFill>
            <a:schemeClr val="accent3">
              <a:lumMod val="20000"/>
              <a:lumOff val="80000"/>
            </a:schemeClr>
          </a:solidFill>
        </p:spPr>
        <p:style>
          <a:lnRef idx="2">
            <a:schemeClr val="accent4"/>
          </a:lnRef>
          <a:fillRef idx="1">
            <a:schemeClr val="lt1"/>
          </a:fillRef>
          <a:effectRef idx="0">
            <a:schemeClr val="accent4"/>
          </a:effectRef>
          <a:fontRef idx="minor">
            <a:schemeClr val="dk1"/>
          </a:fontRef>
        </p:style>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9pPr>
          </a:lstStyle>
          <a:p>
            <a:pPr marL="0" indent="0">
              <a:buNone/>
            </a:pPr>
            <a:r>
              <a:rPr lang="en-US" sz="3600" dirty="0"/>
              <a:t>Tap water in Denmark is one of the safest in the world. You can feel free and drink it without any concerns about your health </a:t>
            </a:r>
            <a:r>
              <a:rPr lang="en-US" dirty="0">
                <a:hlinkClick r:id="rId4"/>
              </a:rPr>
              <a:t>https://www.visitaalborg.com/ln-int/aalborg/good-know#</a:t>
            </a:r>
            <a:r>
              <a:rPr lang="en-US" dirty="0" smtClean="0">
                <a:hlinkClick r:id="rId4"/>
              </a:rPr>
              <a:t>Other</a:t>
            </a:r>
            <a:r>
              <a:rPr lang="en-US" dirty="0" smtClean="0"/>
              <a:t> </a:t>
            </a:r>
            <a:endParaRPr lang="en-US" dirty="0"/>
          </a:p>
        </p:txBody>
      </p:sp>
    </p:spTree>
    <p:extLst>
      <p:ext uri="{BB962C8B-B14F-4D97-AF65-F5344CB8AC3E}">
        <p14:creationId xmlns:p14="http://schemas.microsoft.com/office/powerpoint/2010/main" val="583532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46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01 at 8.14.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700" y="622300"/>
            <a:ext cx="8369300" cy="5461000"/>
          </a:xfrm>
          <a:prstGeom prst="rect">
            <a:avLst/>
          </a:prstGeom>
        </p:spPr>
      </p:pic>
      <p:sp>
        <p:nvSpPr>
          <p:cNvPr id="5" name="Rectangle 4"/>
          <p:cNvSpPr/>
          <p:nvPr/>
        </p:nvSpPr>
        <p:spPr>
          <a:xfrm>
            <a:off x="114300" y="1354434"/>
            <a:ext cx="3517900" cy="2308324"/>
          </a:xfrm>
          <a:prstGeom prst="rect">
            <a:avLst/>
          </a:prstGeom>
        </p:spPr>
        <p:txBody>
          <a:bodyPr wrap="square">
            <a:spAutoFit/>
          </a:bodyPr>
          <a:lstStyle/>
          <a:p>
            <a:r>
              <a:rPr lang="en-US" sz="2400" b="1" dirty="0"/>
              <a:t>Aalborg is expected to continue to have </a:t>
            </a:r>
            <a:r>
              <a:rPr lang="en-US" sz="2400" b="1" dirty="0" smtClean="0"/>
              <a:t>a supply </a:t>
            </a:r>
            <a:r>
              <a:rPr lang="en-US" sz="2400" b="1" dirty="0"/>
              <a:t>of clean drinking water in the </a:t>
            </a:r>
            <a:r>
              <a:rPr lang="en-US" sz="2400" b="1" dirty="0" smtClean="0"/>
              <a:t>form of untreated groundwater</a:t>
            </a:r>
            <a:r>
              <a:rPr lang="en-US" sz="2400" b="1" dirty="0"/>
              <a:t>. </a:t>
            </a:r>
          </a:p>
        </p:txBody>
      </p:sp>
      <p:sp>
        <p:nvSpPr>
          <p:cNvPr id="2" name="Rectangle 1"/>
          <p:cNvSpPr/>
          <p:nvPr/>
        </p:nvSpPr>
        <p:spPr>
          <a:xfrm>
            <a:off x="114300" y="6102171"/>
            <a:ext cx="11404600" cy="646331"/>
          </a:xfrm>
          <a:prstGeom prst="rect">
            <a:avLst/>
          </a:prstGeom>
        </p:spPr>
        <p:txBody>
          <a:bodyPr wrap="square">
            <a:spAutoFit/>
          </a:bodyPr>
          <a:lstStyle/>
          <a:p>
            <a:r>
              <a:rPr lang="en-US" b="1" dirty="0" smtClean="0">
                <a:solidFill>
                  <a:srgbClr val="FFFF00"/>
                </a:solidFill>
              </a:rPr>
              <a:t>“How </a:t>
            </a:r>
            <a:r>
              <a:rPr lang="en-US" b="1" dirty="0">
                <a:solidFill>
                  <a:srgbClr val="FFFF00"/>
                </a:solidFill>
              </a:rPr>
              <a:t>to live one’s own life well, such that </a:t>
            </a:r>
            <a:r>
              <a:rPr lang="en-US" b="1" dirty="0" smtClean="0">
                <a:solidFill>
                  <a:srgbClr val="FFFF00"/>
                </a:solidFill>
              </a:rPr>
              <a:t>we might </a:t>
            </a:r>
            <a:r>
              <a:rPr lang="en-US" b="1" dirty="0">
                <a:solidFill>
                  <a:srgbClr val="FFFF00"/>
                </a:solidFill>
              </a:rPr>
              <a:t>say that we are living a good life within a </a:t>
            </a:r>
            <a:r>
              <a:rPr lang="en-US" b="1" dirty="0" smtClean="0">
                <a:solidFill>
                  <a:srgbClr val="FFFF00"/>
                </a:solidFill>
              </a:rPr>
              <a:t>world in </a:t>
            </a:r>
            <a:r>
              <a:rPr lang="en-US" b="1" dirty="0">
                <a:solidFill>
                  <a:srgbClr val="FFFF00"/>
                </a:solidFill>
              </a:rPr>
              <a:t>which the good life is structurally or </a:t>
            </a:r>
            <a:r>
              <a:rPr lang="en-US" b="1" dirty="0" smtClean="0">
                <a:solidFill>
                  <a:srgbClr val="FFFF00"/>
                </a:solidFill>
              </a:rPr>
              <a:t>systematically foreclosed </a:t>
            </a:r>
            <a:r>
              <a:rPr lang="en-US" b="1" dirty="0">
                <a:solidFill>
                  <a:srgbClr val="FFFF00"/>
                </a:solidFill>
              </a:rPr>
              <a:t>for so </a:t>
            </a:r>
            <a:r>
              <a:rPr lang="en-US" b="1" dirty="0" smtClean="0">
                <a:solidFill>
                  <a:srgbClr val="FFFF00"/>
                </a:solidFill>
              </a:rPr>
              <a:t>many?” Hannah Arendt</a:t>
            </a:r>
            <a:endParaRPr lang="en-US" b="1" dirty="0">
              <a:solidFill>
                <a:srgbClr val="FFFF00"/>
              </a:solidFill>
            </a:endParaRPr>
          </a:p>
        </p:txBody>
      </p:sp>
    </p:spTree>
    <p:extLst>
      <p:ext uri="{BB962C8B-B14F-4D97-AF65-F5344CB8AC3E}">
        <p14:creationId xmlns:p14="http://schemas.microsoft.com/office/powerpoint/2010/main" val="20969759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FF00"/>
                </a:solidFill>
              </a:rPr>
              <a:t>What is Dispositif?</a:t>
            </a:r>
            <a:endParaRPr lang="en-US" b="1" dirty="0">
              <a:solidFill>
                <a:srgbClr val="FFFF00"/>
              </a:solidFill>
            </a:endParaRPr>
          </a:p>
        </p:txBody>
      </p:sp>
      <p:sp>
        <p:nvSpPr>
          <p:cNvPr id="3" name="Content Placeholder 2"/>
          <p:cNvSpPr>
            <a:spLocks noGrp="1"/>
          </p:cNvSpPr>
          <p:nvPr>
            <p:ph idx="1"/>
          </p:nvPr>
        </p:nvSpPr>
        <p:spPr/>
        <p:txBody>
          <a:bodyPr/>
          <a:lstStyle/>
          <a:p>
            <a:pPr marL="0" indent="0">
              <a:buNone/>
            </a:pPr>
            <a:r>
              <a:rPr lang="en-US" sz="3200" dirty="0" smtClean="0"/>
              <a:t>Foucault’s work on interaction (&amp; Baradian </a:t>
            </a:r>
            <a:r>
              <a:rPr lang="en-US" sz="3200" b="1" i="1" dirty="0"/>
              <a:t>i</a:t>
            </a:r>
            <a:r>
              <a:rPr lang="en-US" sz="3200" b="1" i="1" dirty="0" smtClean="0"/>
              <a:t>ntra</a:t>
            </a:r>
            <a:r>
              <a:rPr lang="en-US" sz="3200" dirty="0" smtClean="0"/>
              <a:t>-activity) of discourse </a:t>
            </a:r>
            <a:r>
              <a:rPr lang="en-US" sz="3200" b="1" i="1" dirty="0"/>
              <a:t>with</a:t>
            </a:r>
            <a:r>
              <a:rPr lang="en-US" sz="3200" dirty="0"/>
              <a:t> administrative mechanisms </a:t>
            </a:r>
            <a:r>
              <a:rPr lang="en-US" sz="3200" dirty="0" smtClean="0"/>
              <a:t>and </a:t>
            </a:r>
            <a:r>
              <a:rPr lang="en-US" sz="3200" b="1" i="1" dirty="0" smtClean="0"/>
              <a:t>with</a:t>
            </a:r>
            <a:r>
              <a:rPr lang="en-US" sz="3200" dirty="0" smtClean="0"/>
              <a:t> </a:t>
            </a:r>
            <a:r>
              <a:rPr lang="en-US" sz="3200" dirty="0"/>
              <a:t>knowledge structures that maintain exercise of power within an organization or social body.</a:t>
            </a:r>
          </a:p>
          <a:p>
            <a:pPr marL="0" indent="0">
              <a:buNone/>
            </a:pPr>
            <a:endParaRPr lang="en-US" dirty="0"/>
          </a:p>
        </p:txBody>
      </p:sp>
    </p:spTree>
    <p:extLst>
      <p:ext uri="{BB962C8B-B14F-4D97-AF65-F5344CB8AC3E}">
        <p14:creationId xmlns:p14="http://schemas.microsoft.com/office/powerpoint/2010/main" val="29265722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4-25 at 4.16.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1018"/>
            <a:ext cx="12192000" cy="5092716"/>
          </a:xfrm>
          <a:prstGeom prst="rect">
            <a:avLst/>
          </a:prstGeom>
        </p:spPr>
      </p:pic>
      <p:sp>
        <p:nvSpPr>
          <p:cNvPr id="5" name="Title 4"/>
          <p:cNvSpPr>
            <a:spLocks noGrp="1"/>
          </p:cNvSpPr>
          <p:nvPr>
            <p:ph type="title"/>
          </p:nvPr>
        </p:nvSpPr>
        <p:spPr>
          <a:xfrm>
            <a:off x="341311" y="0"/>
            <a:ext cx="9404723" cy="1400530"/>
          </a:xfrm>
        </p:spPr>
        <p:txBody>
          <a:bodyPr/>
          <a:lstStyle/>
          <a:p>
            <a:r>
              <a:rPr lang="en-US" sz="4000" dirty="0" smtClean="0"/>
              <a:t>Plastic Waste By Country</a:t>
            </a:r>
            <a:endParaRPr lang="en-US" sz="4000" dirty="0"/>
          </a:p>
        </p:txBody>
      </p:sp>
      <p:sp>
        <p:nvSpPr>
          <p:cNvPr id="6" name="TextBox 5"/>
          <p:cNvSpPr txBox="1"/>
          <p:nvPr/>
        </p:nvSpPr>
        <p:spPr>
          <a:xfrm>
            <a:off x="1436056" y="1009131"/>
            <a:ext cx="378666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United States</a:t>
            </a:r>
          </a:p>
          <a:p>
            <a:r>
              <a:rPr lang="en-US" dirty="0" smtClean="0"/>
              <a:t>38 million </a:t>
            </a:r>
            <a:r>
              <a:rPr lang="en-US" dirty="0" err="1" smtClean="0"/>
              <a:t>tonnes</a:t>
            </a:r>
            <a:r>
              <a:rPr lang="en-US" dirty="0" smtClean="0"/>
              <a:t> per year</a:t>
            </a:r>
            <a:endParaRPr lang="en-US" dirty="0"/>
          </a:p>
        </p:txBody>
      </p:sp>
      <p:sp>
        <p:nvSpPr>
          <p:cNvPr id="7" name="TextBox 6"/>
          <p:cNvSpPr txBox="1"/>
          <p:nvPr/>
        </p:nvSpPr>
        <p:spPr>
          <a:xfrm>
            <a:off x="8655232" y="2052674"/>
            <a:ext cx="3536768" cy="646331"/>
          </a:xfrm>
          <a:prstGeom prst="rect">
            <a:avLst/>
          </a:prstGeom>
          <a:noFill/>
        </p:spPr>
        <p:txBody>
          <a:bodyPr wrap="square" rtlCol="0">
            <a:spAutoFit/>
          </a:bodyPr>
          <a:lstStyle/>
          <a:p>
            <a:pPr algn="ctr"/>
            <a:r>
              <a:rPr lang="en-US" dirty="0" smtClean="0"/>
              <a:t>China</a:t>
            </a:r>
          </a:p>
          <a:p>
            <a:pPr algn="ctr"/>
            <a:r>
              <a:rPr lang="en-US" dirty="0" smtClean="0"/>
              <a:t>59 </a:t>
            </a:r>
            <a:r>
              <a:rPr lang="en-US" dirty="0" err="1" smtClean="0"/>
              <a:t>millon</a:t>
            </a:r>
            <a:r>
              <a:rPr lang="en-US" dirty="0" smtClean="0"/>
              <a:t> </a:t>
            </a:r>
            <a:r>
              <a:rPr lang="en-US" dirty="0" err="1" smtClean="0"/>
              <a:t>tonnes</a:t>
            </a:r>
            <a:r>
              <a:rPr lang="en-US" dirty="0" smtClean="0"/>
              <a:t> per year</a:t>
            </a:r>
            <a:endParaRPr lang="en-US" dirty="0"/>
          </a:p>
        </p:txBody>
      </p:sp>
      <p:sp>
        <p:nvSpPr>
          <p:cNvPr id="9" name="Rectangle 8"/>
          <p:cNvSpPr/>
          <p:nvPr/>
        </p:nvSpPr>
        <p:spPr>
          <a:xfrm>
            <a:off x="6538464" y="4645876"/>
            <a:ext cx="5653536" cy="1200329"/>
          </a:xfrm>
          <a:prstGeom prst="rect">
            <a:avLst/>
          </a:prstGeom>
        </p:spPr>
        <p:txBody>
          <a:bodyPr wrap="square">
            <a:spAutoFit/>
          </a:bodyPr>
          <a:lstStyle/>
          <a:p>
            <a:r>
              <a:rPr lang="en-US" dirty="0"/>
              <a:t>For human health, it is the smallest particles — micro- and nano-particles which are of greatest concern. Particles must be small enough to be ingested.</a:t>
            </a:r>
          </a:p>
        </p:txBody>
      </p:sp>
      <p:sp>
        <p:nvSpPr>
          <p:cNvPr id="2" name="TextBox 1"/>
          <p:cNvSpPr txBox="1"/>
          <p:nvPr/>
        </p:nvSpPr>
        <p:spPr>
          <a:xfrm>
            <a:off x="2247900" y="635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52687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PET (Polyethylene Terephthalate) </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b="1" dirty="0" smtClean="0"/>
              <a:t>The new rPET (recycled PET) not as good for you as the advertising suggests</a:t>
            </a:r>
          </a:p>
          <a:p>
            <a:pPr marL="0" indent="0">
              <a:buNone/>
            </a:pPr>
            <a:r>
              <a:rPr lang="en-US" dirty="0"/>
              <a:t>rPET </a:t>
            </a:r>
            <a:r>
              <a:rPr lang="en-US" dirty="0" smtClean="0"/>
              <a:t>microfibers come </a:t>
            </a:r>
            <a:r>
              <a:rPr lang="en-US" dirty="0"/>
              <a:t>loose in each washing, and in swooshing the beverage, some get into the water or soda-water, and are being </a:t>
            </a:r>
            <a:r>
              <a:rPr lang="en-US" dirty="0" smtClean="0"/>
              <a:t>swallowed</a:t>
            </a:r>
            <a:endParaRPr lang="en-US" dirty="0"/>
          </a:p>
          <a:p>
            <a:pPr marL="0" indent="0">
              <a:buNone/>
            </a:pPr>
            <a:r>
              <a:rPr lang="en-US" dirty="0" smtClean="0"/>
              <a:t>rPET </a:t>
            </a:r>
            <a:r>
              <a:rPr lang="en-US" dirty="0"/>
              <a:t>gets into the water cycle, breaks down into microplastics, which breakdown into nanoplastic particles, and just like PET, the rPET takes about 500 years to degrade.</a:t>
            </a:r>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25561854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3400"/>
            <a:ext cx="6007100" cy="6858000"/>
          </a:xfrm>
          <a:prstGeom prst="rect">
            <a:avLst/>
          </a:prstGeom>
        </p:spPr>
      </p:pic>
      <p:sp>
        <p:nvSpPr>
          <p:cNvPr id="5" name="Rectangle 4"/>
          <p:cNvSpPr/>
          <p:nvPr/>
        </p:nvSpPr>
        <p:spPr>
          <a:xfrm>
            <a:off x="6388100" y="495300"/>
            <a:ext cx="5803901" cy="5693867"/>
          </a:xfrm>
          <a:prstGeom prst="rect">
            <a:avLst/>
          </a:prstGeom>
        </p:spPr>
        <p:txBody>
          <a:bodyPr wrap="square">
            <a:spAutoFit/>
          </a:bodyPr>
          <a:lstStyle/>
          <a:p>
            <a:r>
              <a:rPr lang="en-US" sz="2800" dirty="0" smtClean="0"/>
              <a:t>52 Billion litters of bottled water consumed in Europe per year</a:t>
            </a:r>
          </a:p>
          <a:p>
            <a:endParaRPr lang="en-US" sz="2800" dirty="0"/>
          </a:p>
          <a:p>
            <a:r>
              <a:rPr lang="en-US" sz="2800" dirty="0" smtClean="0"/>
              <a:t>Plastic </a:t>
            </a:r>
            <a:r>
              <a:rPr lang="en-US" sz="2800" dirty="0"/>
              <a:t>bottles are made of polyethylene terephthalate (PET or PETE), a 100% recycling </a:t>
            </a:r>
            <a:r>
              <a:rPr lang="en-US" sz="2800" dirty="0" smtClean="0"/>
              <a:t>material</a:t>
            </a:r>
          </a:p>
          <a:p>
            <a:endParaRPr lang="en-US" sz="2800" dirty="0"/>
          </a:p>
          <a:p>
            <a:r>
              <a:rPr lang="en-US" sz="2800" dirty="0" smtClean="0"/>
              <a:t>59% are recycled in EU, about 35% in US</a:t>
            </a:r>
          </a:p>
          <a:p>
            <a:endParaRPr lang="en-US" sz="2800" dirty="0"/>
          </a:p>
          <a:p>
            <a:r>
              <a:rPr lang="en-US" sz="2800" dirty="0" smtClean="0"/>
              <a:t>US uses 50 billion plastic water bottles a year</a:t>
            </a:r>
            <a:endParaRPr lang="en-US" sz="2800" dirty="0"/>
          </a:p>
        </p:txBody>
      </p:sp>
      <p:sp>
        <p:nvSpPr>
          <p:cNvPr id="6" name="Striped Right Arrow 5"/>
          <p:cNvSpPr/>
          <p:nvPr/>
        </p:nvSpPr>
        <p:spPr>
          <a:xfrm rot="10800000">
            <a:off x="2039620" y="5798820"/>
            <a:ext cx="822960" cy="822960"/>
          </a:xfrm>
          <a:prstGeom prst="strip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634294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What is relation of Business Model to Dispositif?</a:t>
            </a:r>
            <a:endParaRPr lang="en-US" b="1" dirty="0">
              <a:solidFill>
                <a:srgbClr val="FFFF0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NZ" b="1" dirty="0" smtClean="0"/>
              <a:t>A Business Model is defined as an Ensembel of Dispositifs</a:t>
            </a:r>
          </a:p>
          <a:p>
            <a:r>
              <a:rPr lang="en-NZ" dirty="0" smtClean="0"/>
              <a:t>CHALLENGE: We </a:t>
            </a:r>
            <a:r>
              <a:rPr lang="en-NZ" dirty="0"/>
              <a:t>want business storytelling and its business model-dispositif to work for us, instead of confining the human </a:t>
            </a:r>
            <a:r>
              <a:rPr lang="en-NZ" dirty="0" smtClean="0"/>
              <a:t>potential in panopticon </a:t>
            </a:r>
          </a:p>
          <a:p>
            <a:r>
              <a:rPr lang="en-NZ" dirty="0"/>
              <a:t>Digital transformation </a:t>
            </a:r>
            <a:r>
              <a:rPr lang="en-NZ" dirty="0" smtClean="0"/>
              <a:t>transforms </a:t>
            </a:r>
            <a:r>
              <a:rPr lang="en-NZ" dirty="0"/>
              <a:t>a given business model, into an ensemble of dispositifs that affect selection of intellectual capital and (re)con-figure the value creation processes to the customer and what he/she </a:t>
            </a:r>
            <a:r>
              <a:rPr lang="en-NZ" dirty="0" smtClean="0"/>
              <a:t>requires</a:t>
            </a:r>
          </a:p>
          <a:p>
            <a:r>
              <a:rPr lang="en-US" dirty="0"/>
              <a:t>VALUE CREATION </a:t>
            </a:r>
            <a:r>
              <a:rPr lang="mr-IN" dirty="0"/>
              <a:t>–</a:t>
            </a:r>
            <a:r>
              <a:rPr lang="en-US" dirty="0"/>
              <a:t> New ways of dong business and new business models change the </a:t>
            </a:r>
            <a:r>
              <a:rPr lang="en-US" dirty="0" smtClean="0"/>
              <a:t>necessary dispositif ensemble </a:t>
            </a:r>
            <a:r>
              <a:rPr lang="en-US" dirty="0"/>
              <a:t>components of intellectual capital in the value create  process (Dane-Nielsen &amp; Nielsen, 2018).</a:t>
            </a:r>
          </a:p>
          <a:p>
            <a:pPr marL="0" indent="0">
              <a:buNone/>
            </a:pPr>
            <a:endParaRPr lang="en-NZ" dirty="0"/>
          </a:p>
          <a:p>
            <a:endParaRPr lang="en-NZ" dirty="0" smtClean="0"/>
          </a:p>
          <a:p>
            <a:endParaRPr lang="en-NZ" dirty="0"/>
          </a:p>
          <a:p>
            <a:r>
              <a:rPr lang="en-NZ" i="1" dirty="0" smtClean="0"/>
              <a:t>See</a:t>
            </a:r>
            <a:r>
              <a:rPr lang="en-NZ" b="1" i="1" dirty="0" smtClean="0"/>
              <a:t> BUSINESS MODELS: A Research Overview </a:t>
            </a:r>
            <a:r>
              <a:rPr lang="en-NZ" dirty="0" smtClean="0"/>
              <a:t>by </a:t>
            </a:r>
            <a:r>
              <a:rPr lang="en-NZ" dirty="0"/>
              <a:t>Christian Nielsen, Morten Lund, Marco Montemari, Francesco Paolone, Maurizio Massaro &amp; John Dumay (2019). Routledge. </a:t>
            </a:r>
          </a:p>
          <a:p>
            <a:endParaRPr lang="en-NZ" dirty="0"/>
          </a:p>
          <a:p>
            <a:endParaRPr lang="en-US" dirty="0"/>
          </a:p>
        </p:txBody>
      </p:sp>
    </p:spTree>
    <p:extLst>
      <p:ext uri="{BB962C8B-B14F-4D97-AF65-F5344CB8AC3E}">
        <p14:creationId xmlns:p14="http://schemas.microsoft.com/office/powerpoint/2010/main" val="29616460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35868" y="0"/>
            <a:ext cx="5494985" cy="6858000"/>
          </a:xfrm>
          <a:prstGeom prst="rect">
            <a:avLst/>
          </a:prstGeom>
        </p:spPr>
      </p:pic>
      <p:sp>
        <p:nvSpPr>
          <p:cNvPr id="3" name="Striped Right Arrow 2"/>
          <p:cNvSpPr/>
          <p:nvPr/>
        </p:nvSpPr>
        <p:spPr>
          <a:xfrm>
            <a:off x="3208020" y="1620520"/>
            <a:ext cx="822960" cy="822960"/>
          </a:xfrm>
          <a:prstGeom prst="strip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268836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1" y="198718"/>
            <a:ext cx="10796589" cy="1896782"/>
          </a:xfrm>
        </p:spPr>
        <p:txBody>
          <a:bodyPr/>
          <a:lstStyle/>
          <a:p>
            <a:r>
              <a:rPr lang="en-US" dirty="0" smtClean="0"/>
              <a:t>Climate Denial of clean air and drinkable water is rampant in USA</a:t>
            </a:r>
            <a:br>
              <a:rPr lang="en-US" dirty="0" smtClean="0"/>
            </a:br>
            <a:r>
              <a:rPr lang="en-US" dirty="0" smtClean="0"/>
              <a:t>&amp; in Denmark there is Consciousness</a:t>
            </a:r>
            <a:endParaRPr lang="en-US" dirty="0"/>
          </a:p>
        </p:txBody>
      </p:sp>
      <p:pic>
        <p:nvPicPr>
          <p:cNvPr id="4" name="Picture 3" descr="Screen Shot 2019-05-01 at 8.25.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2362200"/>
            <a:ext cx="11899900" cy="3581400"/>
          </a:xfrm>
          <a:prstGeom prst="rect">
            <a:avLst/>
          </a:prstGeom>
        </p:spPr>
      </p:pic>
      <p:sp>
        <p:nvSpPr>
          <p:cNvPr id="3" name="TextBox 2"/>
          <p:cNvSpPr txBox="1"/>
          <p:nvPr/>
        </p:nvSpPr>
        <p:spPr>
          <a:xfrm>
            <a:off x="6070600" y="4114800"/>
            <a:ext cx="1854200" cy="461665"/>
          </a:xfrm>
          <a:prstGeom prst="rect">
            <a:avLst/>
          </a:prstGeom>
          <a:noFill/>
        </p:spPr>
        <p:txBody>
          <a:bodyPr wrap="square" rtlCol="0">
            <a:spAutoFit/>
          </a:bodyPr>
          <a:lstStyle/>
          <a:p>
            <a:r>
              <a:rPr lang="en-US" sz="2400" dirty="0" err="1">
                <a:solidFill>
                  <a:schemeClr val="bg1"/>
                </a:solidFill>
              </a:rPr>
              <a:t>Limfjord</a:t>
            </a:r>
            <a:endParaRPr lang="en-US" dirty="0">
              <a:solidFill>
                <a:schemeClr val="bg1"/>
              </a:solidFill>
            </a:endParaRPr>
          </a:p>
        </p:txBody>
      </p:sp>
    </p:spTree>
    <p:extLst>
      <p:ext uri="{BB962C8B-B14F-4D97-AF65-F5344CB8AC3E}">
        <p14:creationId xmlns:p14="http://schemas.microsoft.com/office/powerpoint/2010/main" val="863634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FFFF00"/>
                </a:solidFill>
              </a:rPr>
              <a:t>How to Develop a New Business Model-Dispositif about Water in Denmark?</a:t>
            </a:r>
            <a:endParaRPr lang="en-US" sz="3600" b="1" dirty="0">
              <a:solidFill>
                <a:srgbClr val="FFFF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How to create a ‘White Space’ for Business Model</a:t>
            </a:r>
            <a:r>
              <a:rPr lang="en-US" smtClean="0"/>
              <a:t>-</a:t>
            </a:r>
            <a:r>
              <a:rPr lang="en-US" smtClean="0"/>
              <a:t>Dispositif </a:t>
            </a:r>
            <a:r>
              <a:rPr lang="en-US" dirty="0" smtClean="0"/>
              <a:t>Innovation in Caring for Water?</a:t>
            </a:r>
          </a:p>
          <a:p>
            <a:pPr marL="0" indent="0">
              <a:buNone/>
            </a:pPr>
            <a:r>
              <a:rPr lang="en-US" dirty="0" smtClean="0"/>
              <a:t>To venture into the White Space, from business’ current operational space? </a:t>
            </a:r>
          </a:p>
          <a:p>
            <a:pPr marL="0" indent="0">
              <a:buNone/>
            </a:pPr>
            <a:r>
              <a:rPr lang="en-US" dirty="0" smtClean="0"/>
              <a:t>Storytelling Relevance? The operational space becomes a ‘petrified narrative’ of strong [core] business culture values (Czarniawska, 2004). </a:t>
            </a:r>
          </a:p>
          <a:p>
            <a:pPr marL="0" indent="0">
              <a:buNone/>
            </a:pPr>
            <a:r>
              <a:rPr lang="en-US" dirty="0" smtClean="0"/>
              <a:t>Problem: When new ‘bet on the future’ opportunity appears, the petrified narrative core blocks path to WHITE SPACE.</a:t>
            </a:r>
          </a:p>
          <a:p>
            <a:pPr marL="0" indent="0">
              <a:buNone/>
            </a:pPr>
            <a:endParaRPr lang="en-US" dirty="0"/>
          </a:p>
          <a:p>
            <a:pPr marL="0" indent="0">
              <a:buNone/>
            </a:pPr>
            <a:endParaRPr lang="en-US" dirty="0" smtClean="0"/>
          </a:p>
          <a:p>
            <a:pPr marL="0" indent="0">
              <a:buNone/>
            </a:pPr>
            <a:r>
              <a:rPr lang="en-US" dirty="0" smtClean="0"/>
              <a:t>See” </a:t>
            </a:r>
            <a:r>
              <a:rPr lang="en-US" b="1" i="1" dirty="0" smtClean="0"/>
              <a:t>REINVENT YOUR BUSINESS MODEL: How to Seize the White Space for </a:t>
            </a:r>
            <a:r>
              <a:rPr lang="en-US" b="1" i="1" dirty="0" smtClean="0"/>
              <a:t>Transformative </a:t>
            </a:r>
            <a:r>
              <a:rPr lang="en-US" b="1" i="1" dirty="0" smtClean="0"/>
              <a:t>Growth </a:t>
            </a:r>
            <a:r>
              <a:rPr lang="en-US" dirty="0" smtClean="0"/>
              <a:t> Mark W. Johnson (Boston, MA: Harvard Business Review Press).</a:t>
            </a:r>
            <a:endParaRPr lang="en-US" dirty="0"/>
          </a:p>
        </p:txBody>
      </p:sp>
    </p:spTree>
    <p:extLst>
      <p:ext uri="{BB962C8B-B14F-4D97-AF65-F5344CB8AC3E}">
        <p14:creationId xmlns:p14="http://schemas.microsoft.com/office/powerpoint/2010/main" val="11130713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02 at 7.20.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317500"/>
            <a:ext cx="11524717" cy="6083300"/>
          </a:xfrm>
          <a:prstGeom prst="rect">
            <a:avLst/>
          </a:prstGeom>
        </p:spPr>
      </p:pic>
    </p:spTree>
    <p:extLst>
      <p:ext uri="{BB962C8B-B14F-4D97-AF65-F5344CB8AC3E}">
        <p14:creationId xmlns:p14="http://schemas.microsoft.com/office/powerpoint/2010/main" val="34977708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48300" y="1394235"/>
            <a:ext cx="2971800" cy="4006063"/>
          </a:xfrm>
          <a:prstGeom prst="rect">
            <a:avLst/>
          </a:prstGeom>
        </p:spPr>
      </p:pic>
      <p:sp>
        <p:nvSpPr>
          <p:cNvPr id="5" name="Rectangle 4"/>
          <p:cNvSpPr/>
          <p:nvPr/>
        </p:nvSpPr>
        <p:spPr>
          <a:xfrm>
            <a:off x="4427891" y="2535535"/>
            <a:ext cx="173602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2011</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4"/>
          <a:stretch>
            <a:fillRect/>
          </a:stretch>
        </p:blipFill>
        <p:spPr>
          <a:xfrm>
            <a:off x="9893301" y="2795474"/>
            <a:ext cx="2298699" cy="3539664"/>
          </a:xfrm>
          <a:prstGeom prst="rect">
            <a:avLst/>
          </a:prstGeom>
        </p:spPr>
      </p:pic>
      <p:sp>
        <p:nvSpPr>
          <p:cNvPr id="7" name="Rectangle 6"/>
          <p:cNvSpPr/>
          <p:nvPr/>
        </p:nvSpPr>
        <p:spPr>
          <a:xfrm>
            <a:off x="8682392" y="3653135"/>
            <a:ext cx="173602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2016</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Picture 8"/>
          <p:cNvPicPr>
            <a:picLocks noChangeAspect="1"/>
          </p:cNvPicPr>
          <p:nvPr/>
        </p:nvPicPr>
        <p:blipFill>
          <a:blip r:embed="rId5"/>
          <a:stretch>
            <a:fillRect/>
          </a:stretch>
        </p:blipFill>
        <p:spPr>
          <a:xfrm>
            <a:off x="1295400" y="101600"/>
            <a:ext cx="2864423" cy="3556000"/>
          </a:xfrm>
          <a:prstGeom prst="rect">
            <a:avLst/>
          </a:prstGeom>
        </p:spPr>
      </p:pic>
      <p:sp>
        <p:nvSpPr>
          <p:cNvPr id="8" name="Rectangle 7"/>
          <p:cNvSpPr/>
          <p:nvPr/>
        </p:nvSpPr>
        <p:spPr>
          <a:xfrm>
            <a:off x="0" y="1265535"/>
            <a:ext cx="173602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2001</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548094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t>
            </a:r>
            <a:r>
              <a:rPr lang="en-US" dirty="0" smtClean="0"/>
              <a:t>isphenol-A (BPA) </a:t>
            </a:r>
            <a:br>
              <a:rPr lang="en-US" dirty="0" smtClean="0"/>
            </a:br>
            <a:r>
              <a:rPr lang="en-US" dirty="0" smtClean="0"/>
              <a:t>Its substitutes not that safe</a:t>
            </a:r>
            <a:endParaRPr lang="en-US" dirty="0"/>
          </a:p>
        </p:txBody>
      </p:sp>
      <p:sp>
        <p:nvSpPr>
          <p:cNvPr id="3" name="Content Placeholder 2"/>
          <p:cNvSpPr>
            <a:spLocks noGrp="1"/>
          </p:cNvSpPr>
          <p:nvPr>
            <p:ph idx="1"/>
          </p:nvPr>
        </p:nvSpPr>
        <p:spPr/>
        <p:txBody>
          <a:bodyPr>
            <a:normAutofit/>
          </a:bodyPr>
          <a:lstStyle/>
          <a:p>
            <a:pPr marL="0" indent="0">
              <a:buNone/>
            </a:pPr>
            <a:r>
              <a:rPr lang="en-US" dirty="0"/>
              <a:t>"BPA but not BPS concentrations were positively correlated with both estrogenic and </a:t>
            </a:r>
            <a:r>
              <a:rPr lang="en-US" dirty="0" err="1"/>
              <a:t>antiandrogenic</a:t>
            </a:r>
            <a:r>
              <a:rPr lang="en-US" dirty="0"/>
              <a:t> activities. BPA still dominates the thermal paper market in Brazil and Spain, and BPS appears to be one of the main alternatives in France. There is an urgent need to evaluate the safety of alternatives proposed to replace BPA as developer in thermal printing. The large proportion of samples with hormonal activity calls for the adoption of preventive measures"</a:t>
            </a:r>
          </a:p>
        </p:txBody>
      </p:sp>
      <p:sp>
        <p:nvSpPr>
          <p:cNvPr id="4" name="Rectangle 3"/>
          <p:cNvSpPr/>
          <p:nvPr/>
        </p:nvSpPr>
        <p:spPr>
          <a:xfrm>
            <a:off x="2172170" y="6126163"/>
            <a:ext cx="5067538" cy="369332"/>
          </a:xfrm>
          <a:prstGeom prst="rect">
            <a:avLst/>
          </a:prstGeom>
        </p:spPr>
        <p:txBody>
          <a:bodyPr wrap="none">
            <a:spAutoFit/>
          </a:bodyPr>
          <a:lstStyle/>
          <a:p>
            <a:r>
              <a:rPr lang="en-US" dirty="0"/>
              <a:t>BPA, </a:t>
            </a:r>
            <a:r>
              <a:rPr lang="en-US" dirty="0" err="1"/>
              <a:t>bisphenol</a:t>
            </a:r>
            <a:r>
              <a:rPr lang="en-US" dirty="0"/>
              <a:t> S (BPS) and </a:t>
            </a:r>
            <a:r>
              <a:rPr lang="en-US" dirty="0" err="1"/>
              <a:t>bisphenol</a:t>
            </a:r>
            <a:r>
              <a:rPr lang="en-US" dirty="0"/>
              <a:t> F (BPF)</a:t>
            </a:r>
          </a:p>
        </p:txBody>
      </p:sp>
    </p:spTree>
    <p:extLst>
      <p:ext uri="{BB962C8B-B14F-4D97-AF65-F5344CB8AC3E}">
        <p14:creationId xmlns:p14="http://schemas.microsoft.com/office/powerpoint/2010/main" val="112853655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Most plastic water bottles never recycled</a:t>
            </a:r>
            <a:endParaRPr lang="en-US" dirty="0"/>
          </a:p>
        </p:txBody>
      </p:sp>
      <p:sp>
        <p:nvSpPr>
          <p:cNvPr id="3" name="Content Placeholder 2"/>
          <p:cNvSpPr>
            <a:spLocks noGrp="1"/>
          </p:cNvSpPr>
          <p:nvPr>
            <p:ph idx="1"/>
          </p:nvPr>
        </p:nvSpPr>
        <p:spPr/>
        <p:txBody>
          <a:bodyPr/>
          <a:lstStyle/>
          <a:p>
            <a:pPr marL="0" indent="0">
              <a:buNone/>
            </a:pPr>
            <a:r>
              <a:rPr lang="en-US" dirty="0" smtClean="0"/>
              <a:t>Plastic </a:t>
            </a:r>
            <a:r>
              <a:rPr lang="en-US" dirty="0"/>
              <a:t>took off in 1950s, then in bottled water in </a:t>
            </a:r>
            <a:r>
              <a:rPr lang="en-US" dirty="0" smtClean="0"/>
              <a:t>1970s</a:t>
            </a:r>
            <a:endParaRPr lang="en-US" dirty="0"/>
          </a:p>
          <a:p>
            <a:pPr marL="0" indent="0">
              <a:buNone/>
            </a:pPr>
            <a:r>
              <a:rPr lang="en-US" dirty="0"/>
              <a:t>W</a:t>
            </a:r>
            <a:r>
              <a:rPr lang="en-US" dirty="0" smtClean="0"/>
              <a:t>e </a:t>
            </a:r>
            <a:r>
              <a:rPr lang="en-US" dirty="0"/>
              <a:t>have 9.2 billion tons of it, and more each year than the prior </a:t>
            </a:r>
            <a:r>
              <a:rPr lang="en-US" dirty="0" smtClean="0"/>
              <a:t>year</a:t>
            </a:r>
            <a:endParaRPr lang="en-US" dirty="0"/>
          </a:p>
          <a:p>
            <a:pPr marL="0" indent="0">
              <a:buNone/>
            </a:pPr>
            <a:r>
              <a:rPr lang="en-US" dirty="0" smtClean="0"/>
              <a:t>ALL </a:t>
            </a:r>
            <a:r>
              <a:rPr lang="en-US" dirty="0"/>
              <a:t>OF IT STILL </a:t>
            </a:r>
            <a:r>
              <a:rPr lang="en-US" dirty="0" smtClean="0"/>
              <a:t>HERE </a:t>
            </a:r>
          </a:p>
          <a:p>
            <a:pPr marL="0" indent="0">
              <a:buNone/>
            </a:pPr>
            <a:r>
              <a:rPr lang="en-US" dirty="0" smtClean="0"/>
              <a:t>And 6.2 </a:t>
            </a:r>
            <a:r>
              <a:rPr lang="en-US" dirty="0"/>
              <a:t>billion tons of plastic never reaches the recycling bin, and that which does, most of that is not actually being recycled. </a:t>
            </a:r>
          </a:p>
          <a:p>
            <a:pPr marL="0" indent="0">
              <a:buNone/>
            </a:pPr>
            <a:endParaRPr lang="en-US" dirty="0"/>
          </a:p>
        </p:txBody>
      </p:sp>
      <p:sp>
        <p:nvSpPr>
          <p:cNvPr id="4" name="Rectangle 3"/>
          <p:cNvSpPr/>
          <p:nvPr/>
        </p:nvSpPr>
        <p:spPr>
          <a:xfrm>
            <a:off x="203200" y="5916136"/>
            <a:ext cx="11760200" cy="646331"/>
          </a:xfrm>
          <a:prstGeom prst="rect">
            <a:avLst/>
          </a:prstGeom>
        </p:spPr>
        <p:txBody>
          <a:bodyPr wrap="square">
            <a:spAutoFit/>
          </a:bodyPr>
          <a:lstStyle/>
          <a:p>
            <a:pPr algn="ctr"/>
            <a:r>
              <a:rPr lang="en-US" b="1" dirty="0" smtClean="0">
                <a:solidFill>
                  <a:srgbClr val="FFFF00"/>
                </a:solidFill>
              </a:rPr>
              <a:t>WHAT IS OUR MORAL ANSWERABILITY: “What form does this question take for us now? </a:t>
            </a:r>
          </a:p>
          <a:p>
            <a:pPr algn="ctr"/>
            <a:r>
              <a:rPr lang="en-US" b="1" dirty="0" smtClean="0">
                <a:solidFill>
                  <a:srgbClr val="FFFF00"/>
                </a:solidFill>
              </a:rPr>
              <a:t>Or, how does the historical time in which we live condition and permeate the form of the question itself?</a:t>
            </a:r>
            <a:endParaRPr lang="en-US" b="1" dirty="0">
              <a:solidFill>
                <a:srgbClr val="FFFF00"/>
              </a:solidFill>
            </a:endParaRPr>
          </a:p>
        </p:txBody>
      </p:sp>
    </p:spTree>
    <p:extLst>
      <p:ext uri="{BB962C8B-B14F-4D97-AF65-F5344CB8AC3E}">
        <p14:creationId xmlns:p14="http://schemas.microsoft.com/office/powerpoint/2010/main" val="32024511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Plastic is dangerous to Health</a:t>
            </a:r>
            <a:endParaRPr lang="en-US" dirty="0"/>
          </a:p>
        </p:txBody>
      </p:sp>
      <p:sp>
        <p:nvSpPr>
          <p:cNvPr id="3" name="Content Placeholder 2"/>
          <p:cNvSpPr>
            <a:spLocks noGrp="1"/>
          </p:cNvSpPr>
          <p:nvPr>
            <p:ph idx="1"/>
          </p:nvPr>
        </p:nvSpPr>
        <p:spPr>
          <a:xfrm>
            <a:off x="374403" y="1194454"/>
            <a:ext cx="11582400" cy="5257800"/>
          </a:xfrm>
        </p:spPr>
        <p:txBody>
          <a:bodyPr>
            <a:normAutofit/>
          </a:bodyPr>
          <a:lstStyle/>
          <a:p>
            <a:pPr marL="0" indent="0">
              <a:buNone/>
            </a:pPr>
            <a:r>
              <a:rPr lang="en-US" dirty="0"/>
              <a:t>BPA stands for Bisphenol-A and it is a carcinogen, </a:t>
            </a:r>
            <a:r>
              <a:rPr lang="en-US" dirty="0" smtClean="0"/>
              <a:t>causes </a:t>
            </a:r>
            <a:r>
              <a:rPr lang="en-US" dirty="0"/>
              <a:t>low sperm count in boys, and  early puberty in girls. </a:t>
            </a:r>
            <a:endParaRPr lang="en-US" dirty="0" smtClean="0"/>
          </a:p>
          <a:p>
            <a:pPr marL="0" indent="0">
              <a:buNone/>
            </a:pPr>
            <a:r>
              <a:rPr lang="en-US" dirty="0" smtClean="0"/>
              <a:t>PBA </a:t>
            </a:r>
            <a:r>
              <a:rPr lang="en-US" dirty="0"/>
              <a:t>is endocrine disruptor</a:t>
            </a:r>
            <a:r>
              <a:rPr lang="en-US" dirty="0" smtClean="0"/>
              <a:t>.</a:t>
            </a:r>
          </a:p>
          <a:p>
            <a:pPr marL="0" indent="0">
              <a:buNone/>
            </a:pPr>
            <a:r>
              <a:rPr lang="en-US" dirty="0"/>
              <a:t>BPA has </a:t>
            </a:r>
            <a:r>
              <a:rPr lang="en-US" dirty="0" smtClean="0"/>
              <a:t>phthalates, industrial chemicals: </a:t>
            </a:r>
            <a:r>
              <a:rPr lang="en-US" dirty="0"/>
              <a:t>binding </a:t>
            </a:r>
            <a:r>
              <a:rPr lang="en-US" dirty="0" smtClean="0"/>
              <a:t>agents</a:t>
            </a:r>
            <a:r>
              <a:rPr lang="en-US" dirty="0"/>
              <a:t> </a:t>
            </a:r>
            <a:r>
              <a:rPr lang="en-US" dirty="0" smtClean="0"/>
              <a:t>and </a:t>
            </a:r>
            <a:r>
              <a:rPr lang="en-US" dirty="0"/>
              <a:t>to soften plastic, make it clearer and more durable</a:t>
            </a:r>
            <a:r>
              <a:rPr lang="en-US" dirty="0" smtClean="0"/>
              <a:t>. </a:t>
            </a:r>
          </a:p>
          <a:p>
            <a:pPr marL="0" indent="0">
              <a:buNone/>
            </a:pPr>
            <a:r>
              <a:rPr lang="en-US" dirty="0" smtClean="0"/>
              <a:t>Phthalates </a:t>
            </a:r>
            <a:r>
              <a:rPr lang="en-US" dirty="0"/>
              <a:t>are  linked to asthmas, attention-deficit disorder, breast cancer, Type II diabetes, autism, and male fertility </a:t>
            </a:r>
            <a:r>
              <a:rPr lang="en-US" dirty="0" smtClean="0"/>
              <a:t>disorders</a:t>
            </a:r>
          </a:p>
          <a:p>
            <a:pPr marL="0" indent="0">
              <a:buNone/>
            </a:pPr>
            <a:endParaRPr lang="en-US" dirty="0"/>
          </a:p>
          <a:p>
            <a:pPr marL="0" indent="0">
              <a:buNone/>
            </a:pPr>
            <a:endParaRPr lang="en-US" dirty="0" smtClean="0"/>
          </a:p>
          <a:p>
            <a:pPr marL="0" indent="0">
              <a:buNone/>
            </a:pPr>
            <a:endParaRPr lang="en-US" dirty="0"/>
          </a:p>
        </p:txBody>
      </p:sp>
      <p:sp>
        <p:nvSpPr>
          <p:cNvPr id="4" name="Rectangle 3"/>
          <p:cNvSpPr/>
          <p:nvPr/>
        </p:nvSpPr>
        <p:spPr>
          <a:xfrm>
            <a:off x="203200" y="5916136"/>
            <a:ext cx="11760200" cy="646331"/>
          </a:xfrm>
          <a:prstGeom prst="rect">
            <a:avLst/>
          </a:prstGeom>
        </p:spPr>
        <p:txBody>
          <a:bodyPr wrap="square">
            <a:spAutoFit/>
          </a:bodyPr>
          <a:lstStyle/>
          <a:p>
            <a:pPr algn="ctr"/>
            <a:r>
              <a:rPr lang="en-US" b="1" dirty="0" smtClean="0">
                <a:solidFill>
                  <a:srgbClr val="FFFF00"/>
                </a:solidFill>
              </a:rPr>
              <a:t>WHAT IS OUR MORAL ANSWERABILITY: “What form does this question take for us now? </a:t>
            </a:r>
          </a:p>
          <a:p>
            <a:pPr algn="ctr"/>
            <a:r>
              <a:rPr lang="en-US" b="1" dirty="0" smtClean="0">
                <a:solidFill>
                  <a:srgbClr val="FFFF00"/>
                </a:solidFill>
              </a:rPr>
              <a:t>Or, how does the historical time in which we live condition and permeate the form of the question itself?</a:t>
            </a:r>
            <a:endParaRPr lang="en-US" b="1" dirty="0">
              <a:solidFill>
                <a:srgbClr val="FFFF00"/>
              </a:solidFill>
            </a:endParaRPr>
          </a:p>
        </p:txBody>
      </p:sp>
    </p:spTree>
    <p:extLst>
      <p:ext uri="{BB962C8B-B14F-4D97-AF65-F5344CB8AC3E}">
        <p14:creationId xmlns:p14="http://schemas.microsoft.com/office/powerpoint/2010/main" val="387605602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Plastic water bottles are dangerous to your health</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P</a:t>
            </a:r>
            <a:r>
              <a:rPr lang="en-US" dirty="0"/>
              <a:t>lastic has entered the water </a:t>
            </a:r>
            <a:r>
              <a:rPr lang="en-US" dirty="0" smtClean="0"/>
              <a:t>cycle</a:t>
            </a:r>
          </a:p>
          <a:p>
            <a:pPr marL="0" indent="0">
              <a:buNone/>
            </a:pPr>
            <a:r>
              <a:rPr lang="en-US" dirty="0" smtClean="0"/>
              <a:t> BPA and </a:t>
            </a:r>
            <a:r>
              <a:rPr lang="en-US" dirty="0"/>
              <a:t>substitutes BPS and BPF are equally </a:t>
            </a:r>
            <a:r>
              <a:rPr lang="en-US" dirty="0" smtClean="0"/>
              <a:t>toxic</a:t>
            </a:r>
            <a:endParaRPr lang="en-US" dirty="0"/>
          </a:p>
          <a:p>
            <a:pPr marL="0" indent="0">
              <a:buNone/>
            </a:pPr>
            <a:r>
              <a:rPr lang="en-US" dirty="0" smtClean="0"/>
              <a:t>Fresh </a:t>
            </a:r>
            <a:r>
              <a:rPr lang="en-US" dirty="0"/>
              <a:t>safe drinking water and sanitation getting so </a:t>
            </a:r>
            <a:r>
              <a:rPr lang="en-US" dirty="0" smtClean="0"/>
              <a:t>scarce</a:t>
            </a:r>
            <a:endParaRPr lang="en-US" dirty="0"/>
          </a:p>
          <a:p>
            <a:pPr marL="0" indent="0">
              <a:buNone/>
            </a:pPr>
            <a:r>
              <a:rPr lang="en-US" dirty="0" smtClean="0"/>
              <a:t>6,000 </a:t>
            </a:r>
            <a:r>
              <a:rPr lang="en-US" dirty="0"/>
              <a:t>children die every day of water-borne diseases that are entirely preventable with modern science</a:t>
            </a:r>
          </a:p>
          <a:p>
            <a:pPr marL="0" indent="0">
              <a:buNone/>
            </a:pPr>
            <a:endParaRPr lang="en-US" dirty="0"/>
          </a:p>
        </p:txBody>
      </p:sp>
    </p:spTree>
    <p:extLst>
      <p:ext uri="{BB962C8B-B14F-4D97-AF65-F5344CB8AC3E}">
        <p14:creationId xmlns:p14="http://schemas.microsoft.com/office/powerpoint/2010/main" val="119220687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0312400" cy="1376362"/>
          </a:xfrm>
        </p:spPr>
        <p:txBody>
          <a:bodyPr>
            <a:normAutofit fontScale="90000"/>
          </a:bodyPr>
          <a:lstStyle/>
          <a:p>
            <a:r>
              <a:rPr lang="en-US" b="1" dirty="0">
                <a:solidFill>
                  <a:srgbClr val="FF0000"/>
                </a:solidFill>
              </a:rPr>
              <a:t>Polychlorinated biphenyls (PCBs) are </a:t>
            </a:r>
            <a:r>
              <a:rPr lang="en-US" b="1" dirty="0" smtClean="0">
                <a:solidFill>
                  <a:srgbClr val="FF0000"/>
                </a:solidFill>
              </a:rPr>
              <a:t>manmade chemicals that adhere to plastic </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PCB, for example). If there was significant accumulation of environmental contaminants, there is the possibility that these concentrations could '</a:t>
            </a:r>
            <a:r>
              <a:rPr lang="en-US" dirty="0" err="1"/>
              <a:t>biomagnify</a:t>
            </a:r>
            <a:r>
              <a:rPr lang="en-US" dirty="0"/>
              <a:t>' up the food chain to higher </a:t>
            </a:r>
            <a:r>
              <a:rPr lang="en-US" dirty="0" smtClean="0"/>
              <a:t>levels, to humans</a:t>
            </a:r>
            <a:endParaRPr lang="en-US" dirty="0"/>
          </a:p>
        </p:txBody>
      </p:sp>
    </p:spTree>
    <p:extLst>
      <p:ext uri="{BB962C8B-B14F-4D97-AF65-F5344CB8AC3E}">
        <p14:creationId xmlns:p14="http://schemas.microsoft.com/office/powerpoint/2010/main" val="28707783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 Doing storytelling scie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88900"/>
            <a:ext cx="8822267" cy="6680200"/>
          </a:xfrm>
          <a:prstGeom prst="rect">
            <a:avLst/>
          </a:prstGeom>
        </p:spPr>
      </p:pic>
    </p:spTree>
    <p:extLst>
      <p:ext uri="{BB962C8B-B14F-4D97-AF65-F5344CB8AC3E}">
        <p14:creationId xmlns:p14="http://schemas.microsoft.com/office/powerpoint/2010/main" val="7772824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49" y="0"/>
            <a:ext cx="12167702" cy="6858000"/>
          </a:xfrm>
          <a:prstGeom prst="rect">
            <a:avLst/>
          </a:prstGeom>
        </p:spPr>
      </p:pic>
    </p:spTree>
    <p:extLst>
      <p:ext uri="{BB962C8B-B14F-4D97-AF65-F5344CB8AC3E}">
        <p14:creationId xmlns:p14="http://schemas.microsoft.com/office/powerpoint/2010/main" val="1998535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31" y="0"/>
            <a:ext cx="12160938" cy="6858000"/>
          </a:xfrm>
          <a:prstGeom prst="rect">
            <a:avLst/>
          </a:prstGeom>
        </p:spPr>
      </p:pic>
    </p:spTree>
    <p:extLst>
      <p:ext uri="{BB962C8B-B14F-4D97-AF65-F5344CB8AC3E}">
        <p14:creationId xmlns:p14="http://schemas.microsoft.com/office/powerpoint/2010/main" val="12600635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75" y="0"/>
            <a:ext cx="12176449" cy="6858000"/>
          </a:xfrm>
          <a:prstGeom prst="rect">
            <a:avLst/>
          </a:prstGeom>
        </p:spPr>
      </p:pic>
    </p:spTree>
    <p:extLst>
      <p:ext uri="{BB962C8B-B14F-4D97-AF65-F5344CB8AC3E}">
        <p14:creationId xmlns:p14="http://schemas.microsoft.com/office/powerpoint/2010/main" val="3239275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04" y="0"/>
            <a:ext cx="12154191" cy="6858000"/>
          </a:xfrm>
          <a:prstGeom prst="rect">
            <a:avLst/>
          </a:prstGeom>
        </p:spPr>
      </p:pic>
    </p:spTree>
    <p:extLst>
      <p:ext uri="{BB962C8B-B14F-4D97-AF65-F5344CB8AC3E}">
        <p14:creationId xmlns:p14="http://schemas.microsoft.com/office/powerpoint/2010/main" val="13491269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33182"/>
          </a:xfrm>
        </p:spPr>
        <p:txBody>
          <a:bodyPr/>
          <a:lstStyle/>
          <a:p>
            <a:pPr algn="ctr"/>
            <a:r>
              <a:rPr lang="en-US" b="1" dirty="0" smtClean="0"/>
              <a:t>6 B’s of Antenarrative Theory</a:t>
            </a:r>
            <a:endParaRPr lang="en-US" b="1" dirty="0"/>
          </a:p>
        </p:txBody>
      </p:sp>
      <p:pic>
        <p:nvPicPr>
          <p:cNvPr id="4" name="Picture 3" descr="Screen Shot 2019-05-02 at 6.26.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174479"/>
            <a:ext cx="8318500" cy="5683521"/>
          </a:xfrm>
          <a:prstGeom prst="rect">
            <a:avLst/>
          </a:prstGeom>
        </p:spPr>
      </p:pic>
    </p:spTree>
    <p:extLst>
      <p:ext uri="{BB962C8B-B14F-4D97-AF65-F5344CB8AC3E}">
        <p14:creationId xmlns:p14="http://schemas.microsoft.com/office/powerpoint/2010/main" val="34715826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04" y="0"/>
            <a:ext cx="12154191" cy="6858000"/>
          </a:xfrm>
          <a:prstGeom prst="rect">
            <a:avLst/>
          </a:prstGeom>
        </p:spPr>
      </p:pic>
    </p:spTree>
    <p:extLst>
      <p:ext uri="{BB962C8B-B14F-4D97-AF65-F5344CB8AC3E}">
        <p14:creationId xmlns:p14="http://schemas.microsoft.com/office/powerpoint/2010/main" val="236822484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63" y="0"/>
            <a:ext cx="12169674" cy="6858000"/>
          </a:xfrm>
          <a:prstGeom prst="rect">
            <a:avLst/>
          </a:prstGeom>
        </p:spPr>
      </p:pic>
    </p:spTree>
    <p:extLst>
      <p:ext uri="{BB962C8B-B14F-4D97-AF65-F5344CB8AC3E}">
        <p14:creationId xmlns:p14="http://schemas.microsoft.com/office/powerpoint/2010/main" val="424262623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63" y="0"/>
            <a:ext cx="12169674" cy="6858000"/>
          </a:xfrm>
          <a:prstGeom prst="rect">
            <a:avLst/>
          </a:prstGeom>
        </p:spPr>
      </p:pic>
    </p:spTree>
    <p:extLst>
      <p:ext uri="{BB962C8B-B14F-4D97-AF65-F5344CB8AC3E}">
        <p14:creationId xmlns:p14="http://schemas.microsoft.com/office/powerpoint/2010/main" val="203205462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04" y="0"/>
            <a:ext cx="12154191" cy="6858000"/>
          </a:xfrm>
          <a:prstGeom prst="rect">
            <a:avLst/>
          </a:prstGeom>
        </p:spPr>
      </p:pic>
    </p:spTree>
    <p:extLst>
      <p:ext uri="{BB962C8B-B14F-4D97-AF65-F5344CB8AC3E}">
        <p14:creationId xmlns:p14="http://schemas.microsoft.com/office/powerpoint/2010/main" val="246871855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endt double spiral zigzag and negation Apr 22 2019.p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9934" y="114300"/>
            <a:ext cx="9872133" cy="6629400"/>
          </a:xfrm>
          <a:prstGeom prst="rect">
            <a:avLst/>
          </a:prstGeom>
        </p:spPr>
      </p:pic>
    </p:spTree>
    <p:extLst>
      <p:ext uri="{BB962C8B-B14F-4D97-AF65-F5344CB8AC3E}">
        <p14:creationId xmlns:p14="http://schemas.microsoft.com/office/powerpoint/2010/main" val="2499768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pper drawing part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069560"/>
          </a:xfrm>
          <a:prstGeom prst="rect">
            <a:avLst/>
          </a:prstGeom>
        </p:spPr>
      </p:pic>
      <p:pic>
        <p:nvPicPr>
          <p:cNvPr id="5" name="Picture 4" descr="Popper drawing part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9561"/>
            <a:ext cx="12192000" cy="3788439"/>
          </a:xfrm>
          <a:prstGeom prst="rect">
            <a:avLst/>
          </a:prstGeom>
        </p:spPr>
      </p:pic>
    </p:spTree>
    <p:extLst>
      <p:ext uri="{BB962C8B-B14F-4D97-AF65-F5344CB8AC3E}">
        <p14:creationId xmlns:p14="http://schemas.microsoft.com/office/powerpoint/2010/main" val="18043963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69" y="0"/>
            <a:ext cx="12147461" cy="6858000"/>
          </a:xfrm>
          <a:prstGeom prst="rect">
            <a:avLst/>
          </a:prstGeom>
        </p:spPr>
      </p:pic>
    </p:spTree>
    <p:extLst>
      <p:ext uri="{BB962C8B-B14F-4D97-AF65-F5344CB8AC3E}">
        <p14:creationId xmlns:p14="http://schemas.microsoft.com/office/powerpoint/2010/main" val="30519631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63" y="0"/>
            <a:ext cx="12169674" cy="6858000"/>
          </a:xfrm>
          <a:prstGeom prst="rect">
            <a:avLst/>
          </a:prstGeom>
        </p:spPr>
      </p:pic>
    </p:spTree>
    <p:extLst>
      <p:ext uri="{BB962C8B-B14F-4D97-AF65-F5344CB8AC3E}">
        <p14:creationId xmlns:p14="http://schemas.microsoft.com/office/powerpoint/2010/main" val="336234845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69" y="0"/>
            <a:ext cx="12147461" cy="6858000"/>
          </a:xfrm>
          <a:prstGeom prst="rect">
            <a:avLst/>
          </a:prstGeom>
        </p:spPr>
      </p:pic>
    </p:spTree>
    <p:extLst>
      <p:ext uri="{BB962C8B-B14F-4D97-AF65-F5344CB8AC3E}">
        <p14:creationId xmlns:p14="http://schemas.microsoft.com/office/powerpoint/2010/main" val="9525630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31" y="0"/>
            <a:ext cx="12160938" cy="6858000"/>
          </a:xfrm>
          <a:prstGeom prst="rect">
            <a:avLst/>
          </a:prstGeom>
        </p:spPr>
      </p:pic>
    </p:spTree>
    <p:extLst>
      <p:ext uri="{BB962C8B-B14F-4D97-AF65-F5344CB8AC3E}">
        <p14:creationId xmlns:p14="http://schemas.microsoft.com/office/powerpoint/2010/main" val="14195932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111" y="465418"/>
            <a:ext cx="9404723" cy="1400530"/>
          </a:xfrm>
        </p:spPr>
        <p:txBody>
          <a:bodyPr/>
          <a:lstStyle/>
          <a:p>
            <a:r>
              <a:rPr lang="en-US" b="1" dirty="0" smtClean="0"/>
              <a:t>Many Pasts and Many Futures</a:t>
            </a:r>
            <a:endParaRPr lang="en-US" b="1" dirty="0"/>
          </a:p>
        </p:txBody>
      </p:sp>
      <p:pic>
        <p:nvPicPr>
          <p:cNvPr id="4" name="Picture 3" descr="Screen Shot 2019-05-02 at 6.36.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589080"/>
            <a:ext cx="11870748" cy="4011620"/>
          </a:xfrm>
          <a:prstGeom prst="rect">
            <a:avLst/>
          </a:prstGeom>
        </p:spPr>
      </p:pic>
    </p:spTree>
    <p:extLst>
      <p:ext uri="{BB962C8B-B14F-4D97-AF65-F5344CB8AC3E}">
        <p14:creationId xmlns:p14="http://schemas.microsoft.com/office/powerpoint/2010/main" val="261520265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04" y="0"/>
            <a:ext cx="12154191" cy="6858000"/>
          </a:xfrm>
          <a:prstGeom prst="rect">
            <a:avLst/>
          </a:prstGeom>
        </p:spPr>
      </p:pic>
    </p:spTree>
    <p:extLst>
      <p:ext uri="{BB962C8B-B14F-4D97-AF65-F5344CB8AC3E}">
        <p14:creationId xmlns:p14="http://schemas.microsoft.com/office/powerpoint/2010/main" val="112271029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Self-Correcting Induction Methods</a:t>
            </a:r>
            <a:endParaRPr lang="en-US" b="1" i="1" dirty="0"/>
          </a:p>
        </p:txBody>
      </p:sp>
      <p:sp>
        <p:nvSpPr>
          <p:cNvPr id="3" name="Content Placeholder 2"/>
          <p:cNvSpPr>
            <a:spLocks noGrp="1"/>
          </p:cNvSpPr>
          <p:nvPr>
            <p:ph idx="1"/>
          </p:nvPr>
        </p:nvSpPr>
        <p:spPr>
          <a:xfrm>
            <a:off x="274621" y="1600200"/>
            <a:ext cx="11671364" cy="4756150"/>
          </a:xfrm>
        </p:spPr>
        <p:txBody>
          <a:bodyPr>
            <a:normAutofit/>
          </a:bodyPr>
          <a:lstStyle/>
          <a:p>
            <a:pPr marL="514350" indent="-514350">
              <a:buFont typeface="+mj-lt"/>
              <a:buAutoNum type="arabicPeriod"/>
            </a:pPr>
            <a:r>
              <a:rPr lang="en-US" dirty="0" smtClean="0"/>
              <a:t>For Karl Popper it is Zigzag between intuitive hypotheses and testing theories by disconfirmation, not by confirmation</a:t>
            </a:r>
          </a:p>
          <a:p>
            <a:pPr marL="514350" indent="-514350">
              <a:buFont typeface="+mj-lt"/>
              <a:buAutoNum type="arabicPeriod"/>
            </a:pPr>
            <a:r>
              <a:rPr lang="en-US" b="1" dirty="0" smtClean="0">
                <a:solidFill>
                  <a:srgbClr val="FF0000"/>
                </a:solidFill>
              </a:rPr>
              <a:t>For C. S. Pierce it is self-correcting induction by four tests to get closer to Truth</a:t>
            </a:r>
          </a:p>
          <a:p>
            <a:pPr marL="514350" indent="-514350">
              <a:buFont typeface="+mj-lt"/>
              <a:buAutoNum type="arabicPeriod"/>
            </a:pPr>
            <a:r>
              <a:rPr lang="en-US" dirty="0" smtClean="0"/>
              <a:t>For Henri Savall it is self-correcting by ’Agile’ intervention using </a:t>
            </a:r>
            <a:r>
              <a:rPr lang="en-US" b="1" dirty="0" smtClean="0">
                <a:solidFill>
                  <a:srgbClr val="FF0000"/>
                </a:solidFill>
              </a:rPr>
              <a:t>Peirce’s Abduction-Induction-Deduction</a:t>
            </a:r>
            <a:r>
              <a:rPr lang="en-US" dirty="0" smtClean="0"/>
              <a:t> in Scientific Method of unleashing human potential</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61</a:t>
            </a:fld>
            <a:endParaRPr lang="en-US"/>
          </a:p>
        </p:txBody>
      </p:sp>
    </p:spTree>
    <p:extLst>
      <p:ext uri="{BB962C8B-B14F-4D97-AF65-F5344CB8AC3E}">
        <p14:creationId xmlns:p14="http://schemas.microsoft.com/office/powerpoint/2010/main" val="1173080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9601200" cy="1033461"/>
          </a:xfrm>
        </p:spPr>
        <p:txBody>
          <a:bodyPr>
            <a:noAutofit/>
          </a:bodyPr>
          <a:lstStyle/>
          <a:p>
            <a:r>
              <a:rPr lang="en-US" sz="3200" b="1" i="1" dirty="0" smtClean="0">
                <a:solidFill>
                  <a:srgbClr val="FF0000"/>
                </a:solidFill>
              </a:rPr>
              <a:t>Charles Sanders Peirce </a:t>
            </a:r>
            <a:br>
              <a:rPr lang="en-US" sz="3200" b="1" i="1" dirty="0" smtClean="0">
                <a:solidFill>
                  <a:srgbClr val="FF0000"/>
                </a:solidFill>
              </a:rPr>
            </a:br>
            <a:r>
              <a:rPr lang="en-US" sz="3200" b="1" i="1" dirty="0" smtClean="0">
                <a:solidFill>
                  <a:srgbClr val="FF0000"/>
                </a:solidFill>
              </a:rPr>
              <a:t>4 Tests of Self- Correcting Induction</a:t>
            </a:r>
            <a:endParaRPr lang="en-US" sz="3200" b="1" i="1" dirty="0">
              <a:solidFill>
                <a:srgbClr val="FF0000"/>
              </a:solidFill>
            </a:endParaRPr>
          </a:p>
        </p:txBody>
      </p:sp>
      <p:sp>
        <p:nvSpPr>
          <p:cNvPr id="3" name="Content Placeholder 2"/>
          <p:cNvSpPr>
            <a:spLocks noGrp="1"/>
          </p:cNvSpPr>
          <p:nvPr>
            <p:ph idx="1"/>
          </p:nvPr>
        </p:nvSpPr>
        <p:spPr>
          <a:xfrm>
            <a:off x="1" y="1218438"/>
            <a:ext cx="11914793" cy="5639562"/>
          </a:xfrm>
        </p:spPr>
        <p:txBody>
          <a:bodyPr>
            <a:normAutofit fontScale="47500" lnSpcReduction="20000"/>
          </a:bodyPr>
          <a:lstStyle/>
          <a:p>
            <a:r>
              <a:rPr lang="en-US" sz="5100" b="1" dirty="0"/>
              <a:t>Test One: Try to dismiss the precepts</a:t>
            </a:r>
            <a:r>
              <a:rPr lang="en-US" sz="4200" b="1" dirty="0"/>
              <a:t>. </a:t>
            </a:r>
            <a:r>
              <a:rPr lang="en-US" sz="4200" dirty="0"/>
              <a:t>Given </a:t>
            </a:r>
            <a:r>
              <a:rPr lang="en-US" sz="4200" dirty="0" smtClean="0"/>
              <a:t>fallibility</a:t>
            </a:r>
            <a:r>
              <a:rPr lang="en-US" sz="4200" dirty="0"/>
              <a:t>, “the first test consists in trying to dismiss the </a:t>
            </a:r>
            <a:r>
              <a:rPr lang="en-US" sz="4200" dirty="0" smtClean="0"/>
              <a:t>precepts” as </a:t>
            </a:r>
            <a:r>
              <a:rPr lang="en-US" sz="4200" dirty="0"/>
              <a:t>as some kind of fancy or daydream. If the flow of precepts persists</a:t>
            </a:r>
            <a:r>
              <a:rPr lang="en-US" sz="4200" dirty="0" smtClean="0"/>
              <a:t>, </a:t>
            </a:r>
            <a:r>
              <a:rPr lang="en-US" sz="4200" dirty="0"/>
              <a:t>proceed to Test Two</a:t>
            </a:r>
            <a:r>
              <a:rPr lang="en-US" sz="4200" dirty="0" smtClean="0"/>
              <a:t>.</a:t>
            </a:r>
          </a:p>
          <a:p>
            <a:pPr marL="0" indent="0">
              <a:buNone/>
            </a:pPr>
            <a:endParaRPr lang="en-US" sz="4200" dirty="0"/>
          </a:p>
          <a:p>
            <a:r>
              <a:rPr lang="en-US" sz="5100" b="1" dirty="0"/>
              <a:t>Test Two: Ask other people if they see and hear the same thing</a:t>
            </a:r>
            <a:r>
              <a:rPr lang="en-US" sz="4200" b="1" dirty="0"/>
              <a:t>. </a:t>
            </a:r>
            <a:r>
              <a:rPr lang="en-US" sz="4200" dirty="0"/>
              <a:t>If </a:t>
            </a:r>
            <a:r>
              <a:rPr lang="en-US" sz="4200" dirty="0" smtClean="0"/>
              <a:t>you </a:t>
            </a:r>
            <a:r>
              <a:rPr lang="en-US" sz="4200" dirty="0"/>
              <a:t>have reason to </a:t>
            </a:r>
            <a:r>
              <a:rPr lang="en-US" sz="4200" dirty="0" smtClean="0"/>
              <a:t>suspect </a:t>
            </a:r>
            <a:r>
              <a:rPr lang="en-US" sz="4200" dirty="0"/>
              <a:t>hallucination persists, the second test consists in “asking some other person whether he [or she] sees or hears the same thing” </a:t>
            </a:r>
            <a:r>
              <a:rPr lang="en-US" sz="4200" dirty="0" smtClean="0"/>
              <a:t> </a:t>
            </a:r>
            <a:r>
              <a:rPr lang="en-US" sz="4200" dirty="0"/>
              <a:t>If several people concur </a:t>
            </a:r>
            <a:r>
              <a:rPr lang="en-US" sz="4200" dirty="0" smtClean="0"/>
              <a:t>then </a:t>
            </a:r>
            <a:r>
              <a:rPr lang="en-US" sz="4200" dirty="0"/>
              <a:t>treat the induction as conclusive, or proceed to Test Three</a:t>
            </a:r>
            <a:r>
              <a:rPr lang="en-US" sz="4200" dirty="0" smtClean="0"/>
              <a:t>.</a:t>
            </a:r>
          </a:p>
          <a:p>
            <a:pPr marL="0" indent="0">
              <a:buNone/>
            </a:pPr>
            <a:endParaRPr lang="en-US" sz="4200" dirty="0"/>
          </a:p>
          <a:p>
            <a:r>
              <a:rPr lang="en-US" sz="5000" b="1" dirty="0"/>
              <a:t>Test Three: Use your knowledge of laws of nature. </a:t>
            </a:r>
            <a:r>
              <a:rPr lang="en-US" sz="4200" dirty="0"/>
              <a:t>Some hallucinations and illusions can affect many people. The third test is surer than the first two. “I may make use of my knowledge of the laws of nature” </a:t>
            </a:r>
            <a:r>
              <a:rPr lang="en-US" sz="4200" dirty="0" smtClean="0"/>
              <a:t>  </a:t>
            </a:r>
            <a:r>
              <a:rPr lang="en-US" sz="4200" dirty="0"/>
              <a:t>(as fallible as that may be). </a:t>
            </a:r>
            <a:r>
              <a:rPr lang="en-US" sz="4200" dirty="0" smtClean="0"/>
              <a:t>Apply your </a:t>
            </a:r>
            <a:r>
              <a:rPr lang="en-US" sz="4200" dirty="0"/>
              <a:t>knowledge of the </a:t>
            </a:r>
            <a:r>
              <a:rPr lang="en-US" sz="4200" dirty="0" smtClean="0"/>
              <a:t>Nature, </a:t>
            </a:r>
            <a:r>
              <a:rPr lang="en-US" sz="4200" dirty="0"/>
              <a:t>making our observations</a:t>
            </a:r>
            <a:r>
              <a:rPr lang="en-US" sz="4200" dirty="0" smtClean="0"/>
              <a:t>.</a:t>
            </a:r>
          </a:p>
          <a:p>
            <a:pPr marL="0" indent="0">
              <a:buNone/>
            </a:pPr>
            <a:endParaRPr lang="en-US" sz="4200" dirty="0"/>
          </a:p>
          <a:p>
            <a:r>
              <a:rPr lang="en-US" sz="5000" b="1" dirty="0"/>
              <a:t>Test Four: Do experiments to see if the precept is illusory</a:t>
            </a:r>
            <a:r>
              <a:rPr lang="en-US" sz="4200" b="1" dirty="0"/>
              <a:t>. </a:t>
            </a:r>
            <a:r>
              <a:rPr lang="en-US" sz="4200" dirty="0"/>
              <a:t>There is a fourth test, and it is the surest of them all. </a:t>
            </a:r>
            <a:r>
              <a:rPr lang="en-US" sz="4200" dirty="0" smtClean="0"/>
              <a:t>“ </a:t>
            </a:r>
            <a:r>
              <a:rPr lang="en-US" sz="4200" dirty="0"/>
              <a:t>apply the test of experiment” </a:t>
            </a:r>
            <a:r>
              <a:rPr lang="en-US" dirty="0" smtClean="0"/>
              <a:t>. </a:t>
            </a:r>
          </a:p>
          <a:p>
            <a:endParaRPr lang="en-US" dirty="0"/>
          </a:p>
          <a:p>
            <a:pPr marL="0" indent="0" algn="r">
              <a:buNone/>
            </a:pPr>
            <a:r>
              <a:rPr lang="en-US" dirty="0" smtClean="0"/>
              <a:t>Charles Sanders Peirce (Vol. 2.142</a:t>
            </a:r>
            <a:r>
              <a:rPr lang="en-US" dirty="0"/>
              <a:t>)</a:t>
            </a:r>
          </a:p>
        </p:txBody>
      </p:sp>
      <p:sp>
        <p:nvSpPr>
          <p:cNvPr id="4" name="Slide Number Placeholder 3"/>
          <p:cNvSpPr>
            <a:spLocks noGrp="1"/>
          </p:cNvSpPr>
          <p:nvPr>
            <p:ph type="sldNum" sz="quarter" idx="12"/>
          </p:nvPr>
        </p:nvSpPr>
        <p:spPr/>
        <p:txBody>
          <a:bodyPr/>
          <a:lstStyle/>
          <a:p>
            <a:fld id="{651FC063-5EA9-49AF-AFAF-D68C9E82B23B}" type="slidenum">
              <a:rPr lang="en-US" smtClean="0"/>
              <a:pPr/>
              <a:t>62</a:t>
            </a:fld>
            <a:endParaRPr lang="en-US"/>
          </a:p>
        </p:txBody>
      </p:sp>
    </p:spTree>
    <p:extLst>
      <p:ext uri="{BB962C8B-B14F-4D97-AF65-F5344CB8AC3E}">
        <p14:creationId xmlns:p14="http://schemas.microsoft.com/office/powerpoint/2010/main" val="337124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Self-Correcting Method?</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63</a:t>
            </a:fld>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09600" y="1417638"/>
            <a:ext cx="10972800" cy="4938712"/>
          </a:xfrm>
          <a:prstGeom prst="rect">
            <a:avLst/>
          </a:prstGeom>
        </p:spPr>
      </p:pic>
    </p:spTree>
    <p:extLst>
      <p:ext uri="{BB962C8B-B14F-4D97-AF65-F5344CB8AC3E}">
        <p14:creationId xmlns:p14="http://schemas.microsoft.com/office/powerpoint/2010/main" val="24681474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64</a:t>
            </a:fld>
            <a:endParaRPr lang="en-US"/>
          </a:p>
        </p:txBody>
      </p:sp>
      <p:pic>
        <p:nvPicPr>
          <p:cNvPr id="3" name="Picture 2" descr="ZigZag Self-Correcting F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852"/>
            <a:ext cx="12192000" cy="6422623"/>
          </a:xfrm>
          <a:prstGeom prst="rect">
            <a:avLst/>
          </a:prstGeom>
        </p:spPr>
      </p:pic>
    </p:spTree>
    <p:extLst>
      <p:ext uri="{BB962C8B-B14F-4D97-AF65-F5344CB8AC3E}">
        <p14:creationId xmlns:p14="http://schemas.microsoft.com/office/powerpoint/2010/main" val="18512671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889578160"/>
              </p:ext>
            </p:extLst>
          </p:nvPr>
        </p:nvGraphicFramePr>
        <p:xfrm>
          <a:off x="1996350" y="1363579"/>
          <a:ext cx="8217124" cy="4197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F02B70FB-18ED-4CA5-8368-F946A6F2C1F7}" type="slidenum">
              <a:rPr lang="en-US" smtClean="0"/>
              <a:t>65</a:t>
            </a:fld>
            <a:endParaRPr lang="en-US"/>
          </a:p>
        </p:txBody>
      </p:sp>
      <p:pic>
        <p:nvPicPr>
          <p:cNvPr id="5" name="Picture 4" descr="Screen Shot 2019-03-15 at 7.22.29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901" y="308278"/>
            <a:ext cx="11365424" cy="6204326"/>
          </a:xfrm>
          <a:prstGeom prst="rect">
            <a:avLst/>
          </a:prstGeom>
        </p:spPr>
      </p:pic>
    </p:spTree>
    <p:extLst>
      <p:ext uri="{BB962C8B-B14F-4D97-AF65-F5344CB8AC3E}">
        <p14:creationId xmlns:p14="http://schemas.microsoft.com/office/powerpoint/2010/main" val="688625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15 at 7.37.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07" y="110722"/>
            <a:ext cx="11652709" cy="6554649"/>
          </a:xfrm>
          <a:prstGeom prst="rect">
            <a:avLst/>
          </a:prstGeom>
        </p:spPr>
      </p:pic>
      <p:sp>
        <p:nvSpPr>
          <p:cNvPr id="4" name="Slide Number Placeholder 3"/>
          <p:cNvSpPr>
            <a:spLocks noGrp="1"/>
          </p:cNvSpPr>
          <p:nvPr>
            <p:ph type="sldNum" sz="quarter" idx="12"/>
          </p:nvPr>
        </p:nvSpPr>
        <p:spPr/>
        <p:txBody>
          <a:bodyPr/>
          <a:lstStyle/>
          <a:p>
            <a:fld id="{651FC063-5EA9-49AF-AFAF-D68C9E82B23B}" type="slidenum">
              <a:rPr lang="en-US" smtClean="0"/>
              <a:pPr/>
              <a:t>66</a:t>
            </a:fld>
            <a:endParaRPr lang="en-US"/>
          </a:p>
        </p:txBody>
      </p:sp>
    </p:spTree>
    <p:extLst>
      <p:ext uri="{BB962C8B-B14F-4D97-AF65-F5344CB8AC3E}">
        <p14:creationId xmlns:p14="http://schemas.microsoft.com/office/powerpoint/2010/main" val="269462591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51FC063-5EA9-49AF-AFAF-D68C9E82B23B}" type="slidenum">
              <a:rPr lang="en-US" smtClean="0"/>
              <a:pPr/>
              <a:t>67</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300027901"/>
              </p:ext>
            </p:extLst>
          </p:nvPr>
        </p:nvGraphicFramePr>
        <p:xfrm>
          <a:off x="-1" y="1"/>
          <a:ext cx="12192001" cy="6846910"/>
        </p:xfrm>
        <a:graphic>
          <a:graphicData uri="http://schemas.openxmlformats.org/presentationml/2006/ole">
            <mc:AlternateContent xmlns:mc="http://schemas.openxmlformats.org/markup-compatibility/2006">
              <mc:Choice xmlns:v="urn:schemas-microsoft-com:vml" Requires="v">
                <p:oleObj spid="_x0000_s1057" name="Document" r:id="rId4" imgW="5664200" imgH="4673600" progId="Word.Document.12">
                  <p:embed/>
                </p:oleObj>
              </mc:Choice>
              <mc:Fallback>
                <p:oleObj name="Document" r:id="rId4" imgW="5664200" imgH="4673600" progId="Word.Document.12">
                  <p:embed/>
                  <p:pic>
                    <p:nvPicPr>
                      <p:cNvPr id="0" name=""/>
                      <p:cNvPicPr/>
                      <p:nvPr/>
                    </p:nvPicPr>
                    <p:blipFill>
                      <a:blip r:embed="rId5"/>
                      <a:stretch>
                        <a:fillRect/>
                      </a:stretch>
                    </p:blipFill>
                    <p:spPr>
                      <a:xfrm>
                        <a:off x="-1" y="1"/>
                        <a:ext cx="12192001" cy="6846910"/>
                      </a:xfrm>
                      <a:prstGeom prst="rect">
                        <a:avLst/>
                      </a:prstGeom>
                    </p:spPr>
                  </p:pic>
                </p:oleObj>
              </mc:Fallback>
            </mc:AlternateContent>
          </a:graphicData>
        </a:graphic>
      </p:graphicFrame>
      <p:sp>
        <p:nvSpPr>
          <p:cNvPr id="2" name="TextBox 1"/>
          <p:cNvSpPr txBox="1"/>
          <p:nvPr/>
        </p:nvSpPr>
        <p:spPr>
          <a:xfrm>
            <a:off x="-1" y="937601"/>
            <a:ext cx="12192000" cy="5909311"/>
          </a:xfrm>
          <a:prstGeom prst="rect">
            <a:avLst/>
          </a:prstGeom>
          <a:solidFill>
            <a:schemeClr val="accent3"/>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TextBox 3"/>
          <p:cNvSpPr txBox="1"/>
          <p:nvPr/>
        </p:nvSpPr>
        <p:spPr>
          <a:xfrm>
            <a:off x="-202487" y="3164682"/>
            <a:ext cx="12394485" cy="3693319"/>
          </a:xfrm>
          <a:prstGeom prst="rect">
            <a:avLst/>
          </a:prstGeom>
          <a:solidFill>
            <a:srgbClr val="9BBB59"/>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6" name="TextBox 5"/>
          <p:cNvSpPr txBox="1"/>
          <p:nvPr/>
        </p:nvSpPr>
        <p:spPr>
          <a:xfrm>
            <a:off x="-1" y="4967149"/>
            <a:ext cx="12192000" cy="1754327"/>
          </a:xfrm>
          <a:prstGeom prst="rect">
            <a:avLst/>
          </a:prstGeom>
          <a:solidFill>
            <a:srgbClr val="9BBB59"/>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449091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911" y="97118"/>
            <a:ext cx="9404723" cy="1400530"/>
          </a:xfrm>
        </p:spPr>
        <p:txBody>
          <a:bodyPr>
            <a:normAutofit/>
          </a:bodyPr>
          <a:lstStyle/>
          <a:p>
            <a:pPr algn="ctr"/>
            <a:r>
              <a:rPr lang="en-US" b="1" dirty="0" smtClean="0">
                <a:solidFill>
                  <a:srgbClr val="FFFF00"/>
                </a:solidFill>
              </a:rPr>
              <a:t>Can Denmark solve the Water Cycle Problems</a:t>
            </a:r>
            <a:endParaRPr lang="en-US" b="1" dirty="0">
              <a:solidFill>
                <a:srgbClr val="FFFF00"/>
              </a:solidFill>
            </a:endParaRPr>
          </a:p>
        </p:txBody>
      </p:sp>
      <p:pic>
        <p:nvPicPr>
          <p:cNvPr id="4" name="Picture 3"/>
          <p:cNvPicPr>
            <a:picLocks noChangeAspect="1"/>
          </p:cNvPicPr>
          <p:nvPr/>
        </p:nvPicPr>
        <p:blipFill>
          <a:blip r:embed="rId2"/>
          <a:stretch>
            <a:fillRect/>
          </a:stretch>
        </p:blipFill>
        <p:spPr>
          <a:xfrm>
            <a:off x="1791678" y="1620088"/>
            <a:ext cx="8379940" cy="5032972"/>
          </a:xfrm>
          <a:prstGeom prst="rect">
            <a:avLst/>
          </a:prstGeom>
        </p:spPr>
      </p:pic>
    </p:spTree>
    <p:extLst>
      <p:ext uri="{BB962C8B-B14F-4D97-AF65-F5344CB8AC3E}">
        <p14:creationId xmlns:p14="http://schemas.microsoft.com/office/powerpoint/2010/main" val="110098687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FFFF00"/>
                </a:solidFill>
              </a:rPr>
              <a:t>Freire (1970/2000) </a:t>
            </a:r>
            <a:r>
              <a:rPr lang="en-US" b="1" i="1" dirty="0" smtClean="0">
                <a:solidFill>
                  <a:srgbClr val="FFFF00"/>
                </a:solidFill>
              </a:rPr>
              <a:t>theory of</a:t>
            </a:r>
            <a:br>
              <a:rPr lang="en-US" b="1" i="1" dirty="0" smtClean="0">
                <a:solidFill>
                  <a:srgbClr val="FFFF00"/>
                </a:solidFill>
              </a:rPr>
            </a:br>
            <a:r>
              <a:rPr lang="en-US" b="1" i="1" dirty="0" smtClean="0">
                <a:solidFill>
                  <a:srgbClr val="FFFF00"/>
                </a:solidFill>
              </a:rPr>
              <a:t> </a:t>
            </a:r>
            <a:r>
              <a:rPr lang="en-US" b="1" i="1" dirty="0">
                <a:solidFill>
                  <a:srgbClr val="FFFF00"/>
                </a:solidFill>
              </a:rPr>
              <a:t>anti-dialogical </a:t>
            </a:r>
            <a:r>
              <a:rPr lang="en-US" b="1" i="1" dirty="0" smtClean="0">
                <a:solidFill>
                  <a:srgbClr val="FFFF00"/>
                </a:solidFill>
              </a:rPr>
              <a:t>action</a:t>
            </a:r>
            <a:endParaRPr lang="en-US" b="1" i="1" dirty="0">
              <a:solidFill>
                <a:srgbClr val="FFFF00"/>
              </a:solidFill>
            </a:endParaRPr>
          </a:p>
        </p:txBody>
      </p:sp>
      <p:sp>
        <p:nvSpPr>
          <p:cNvPr id="3" name="Content Placeholder 2"/>
          <p:cNvSpPr>
            <a:spLocks noGrp="1"/>
          </p:cNvSpPr>
          <p:nvPr>
            <p:ph idx="1"/>
          </p:nvPr>
        </p:nvSpPr>
        <p:spPr/>
        <p:txBody>
          <a:bodyPr/>
          <a:lstStyle/>
          <a:p>
            <a:pPr marL="457200" lvl="0" indent="-457200">
              <a:buFont typeface="+mj-lt"/>
              <a:buAutoNum type="arabicPeriod"/>
            </a:pPr>
            <a:r>
              <a:rPr lang="en-US" sz="5400" dirty="0" smtClean="0"/>
              <a:t>Conquest</a:t>
            </a:r>
            <a:endParaRPr lang="en-US" sz="5400" dirty="0"/>
          </a:p>
          <a:p>
            <a:pPr marL="457200" lvl="0" indent="-457200">
              <a:buFont typeface="+mj-lt"/>
              <a:buAutoNum type="arabicPeriod"/>
            </a:pPr>
            <a:r>
              <a:rPr lang="en-US" sz="5400" dirty="0"/>
              <a:t>Divide and rule</a:t>
            </a:r>
          </a:p>
          <a:p>
            <a:pPr marL="457200" lvl="0" indent="-457200">
              <a:buFont typeface="+mj-lt"/>
              <a:buAutoNum type="arabicPeriod"/>
            </a:pPr>
            <a:r>
              <a:rPr lang="en-US" sz="5400" dirty="0"/>
              <a:t>Manipulation, and </a:t>
            </a:r>
          </a:p>
          <a:p>
            <a:pPr marL="457200" lvl="0" indent="-457200">
              <a:buFont typeface="+mj-lt"/>
              <a:buAutoNum type="arabicPeriod"/>
            </a:pPr>
            <a:r>
              <a:rPr lang="en-US" sz="5400" dirty="0"/>
              <a:t>Cultural invasion</a:t>
            </a:r>
          </a:p>
          <a:p>
            <a:pPr marL="0" indent="0">
              <a:buNone/>
            </a:pPr>
            <a:endParaRPr lang="en-US" dirty="0"/>
          </a:p>
        </p:txBody>
      </p:sp>
    </p:spTree>
    <p:extLst>
      <p:ext uri="{BB962C8B-B14F-4D97-AF65-F5344CB8AC3E}">
        <p14:creationId xmlns:p14="http://schemas.microsoft.com/office/powerpoint/2010/main" val="39656003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D1 = Dialectical Opposition</a:t>
            </a:r>
            <a:endParaRPr lang="en-US" dirty="0"/>
          </a:p>
        </p:txBody>
      </p:sp>
      <p:pic>
        <p:nvPicPr>
          <p:cNvPr id="6" name="Picture 5" descr="Screen Shot 2019-05-02 at 6.58.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1422400"/>
            <a:ext cx="11085630" cy="5295900"/>
          </a:xfrm>
          <a:prstGeom prst="rect">
            <a:avLst/>
          </a:prstGeom>
        </p:spPr>
      </p:pic>
    </p:spTree>
    <p:extLst>
      <p:ext uri="{BB962C8B-B14F-4D97-AF65-F5344CB8AC3E}">
        <p14:creationId xmlns:p14="http://schemas.microsoft.com/office/powerpoint/2010/main" val="323224214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406400"/>
            <a:ext cx="10566400" cy="1700848"/>
          </a:xfrm>
        </p:spPr>
        <p:txBody>
          <a:bodyPr/>
          <a:lstStyle/>
          <a:p>
            <a:r>
              <a:rPr lang="en-US" sz="4000" b="1" dirty="0" smtClean="0">
                <a:solidFill>
                  <a:srgbClr val="FFFF00"/>
                </a:solidFill>
              </a:rPr>
              <a:t>Theory </a:t>
            </a:r>
            <a:r>
              <a:rPr lang="en-US" sz="4000" b="1" dirty="0">
                <a:solidFill>
                  <a:srgbClr val="FFFF00"/>
                </a:solidFill>
              </a:rPr>
              <a:t>of dialogical </a:t>
            </a:r>
            <a:r>
              <a:rPr lang="en-US" sz="4000" b="1" dirty="0" smtClean="0">
                <a:solidFill>
                  <a:srgbClr val="FFFF00"/>
                </a:solidFill>
              </a:rPr>
              <a:t>action Business Model-Dispositif Ensemble </a:t>
            </a:r>
            <a:r>
              <a:rPr lang="en-US" sz="4000" b="1" dirty="0">
                <a:solidFill>
                  <a:srgbClr val="FFFF00"/>
                </a:solidFill>
              </a:rPr>
              <a:t>characteristics: </a:t>
            </a:r>
            <a:br>
              <a:rPr lang="en-US" sz="4000" b="1" dirty="0">
                <a:solidFill>
                  <a:srgbClr val="FFFF00"/>
                </a:solidFill>
              </a:rPr>
            </a:br>
            <a:endParaRPr lang="en-US" sz="4000" b="1" dirty="0">
              <a:solidFill>
                <a:srgbClr val="FFFF00"/>
              </a:solidFill>
            </a:endParaRPr>
          </a:p>
        </p:txBody>
      </p:sp>
      <p:sp>
        <p:nvSpPr>
          <p:cNvPr id="3" name="Content Placeholder 2"/>
          <p:cNvSpPr>
            <a:spLocks noGrp="1"/>
          </p:cNvSpPr>
          <p:nvPr>
            <p:ph idx="1"/>
          </p:nvPr>
        </p:nvSpPr>
        <p:spPr/>
        <p:txBody>
          <a:bodyPr>
            <a:normAutofit/>
          </a:bodyPr>
          <a:lstStyle/>
          <a:p>
            <a:pPr marL="457200" lvl="0" indent="-457200">
              <a:buFont typeface="+mj-lt"/>
              <a:buAutoNum type="arabicPeriod"/>
            </a:pPr>
            <a:r>
              <a:rPr lang="en-US" sz="5400" dirty="0" smtClean="0"/>
              <a:t>Cooperation</a:t>
            </a:r>
            <a:endParaRPr lang="en-US" sz="5400" dirty="0"/>
          </a:p>
          <a:p>
            <a:pPr marL="457200" lvl="0" indent="-457200">
              <a:buFont typeface="+mj-lt"/>
              <a:buAutoNum type="arabicPeriod"/>
            </a:pPr>
            <a:r>
              <a:rPr lang="en-US" sz="5400" dirty="0"/>
              <a:t>Unity</a:t>
            </a:r>
          </a:p>
          <a:p>
            <a:pPr marL="457200" lvl="0" indent="-457200">
              <a:buFont typeface="+mj-lt"/>
              <a:buAutoNum type="arabicPeriod"/>
            </a:pPr>
            <a:r>
              <a:rPr lang="en-US" sz="5400" dirty="0"/>
              <a:t>Organization, and</a:t>
            </a:r>
          </a:p>
          <a:p>
            <a:pPr marL="457200" indent="-457200">
              <a:buFont typeface="+mj-lt"/>
              <a:buAutoNum type="arabicPeriod"/>
            </a:pPr>
            <a:r>
              <a:rPr lang="en-US" sz="5400" dirty="0"/>
              <a:t>Cultural synthesis </a:t>
            </a:r>
          </a:p>
        </p:txBody>
      </p:sp>
    </p:spTree>
    <p:extLst>
      <p:ext uri="{BB962C8B-B14F-4D97-AF65-F5344CB8AC3E}">
        <p14:creationId xmlns:p14="http://schemas.microsoft.com/office/powerpoint/2010/main" val="5334245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142274"/>
            <a:ext cx="10117666" cy="690282"/>
          </a:xfrm>
        </p:spPr>
        <p:txBody>
          <a:bodyPr/>
          <a:lstStyle/>
          <a:p>
            <a:r>
              <a:rPr lang="en-US" sz="2800" b="1" i="1" dirty="0"/>
              <a:t>Conscientização and relation of anti-dialectical and anti-dialogical to their opposite </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4172636166"/>
              </p:ext>
            </p:extLst>
          </p:nvPr>
        </p:nvGraphicFramePr>
        <p:xfrm>
          <a:off x="338667" y="1188156"/>
          <a:ext cx="11415889" cy="5669844"/>
        </p:xfrm>
        <a:graphic>
          <a:graphicData uri="http://schemas.openxmlformats.org/presentationml/2006/ole">
            <mc:AlternateContent xmlns:mc="http://schemas.openxmlformats.org/markup-compatibility/2006">
              <mc:Choice xmlns:v="urn:schemas-microsoft-com:vml" Requires="v">
                <p:oleObj spid="_x0000_s3110" name="Document" r:id="rId4" imgW="5664200" imgH="5638800" progId="Word.Document.12">
                  <p:embed/>
                </p:oleObj>
              </mc:Choice>
              <mc:Fallback>
                <p:oleObj name="Document" r:id="rId4" imgW="5664200" imgH="5638800" progId="Word.Document.12">
                  <p:embed/>
                  <p:pic>
                    <p:nvPicPr>
                      <p:cNvPr id="0" name=""/>
                      <p:cNvPicPr/>
                      <p:nvPr/>
                    </p:nvPicPr>
                    <p:blipFill>
                      <a:blip r:embed="rId5"/>
                      <a:stretch>
                        <a:fillRect/>
                      </a:stretch>
                    </p:blipFill>
                    <p:spPr>
                      <a:xfrm>
                        <a:off x="338667" y="1188156"/>
                        <a:ext cx="11415889" cy="5669844"/>
                      </a:xfrm>
                      <a:prstGeom prst="rect">
                        <a:avLst/>
                      </a:prstGeom>
                    </p:spPr>
                  </p:pic>
                </p:oleObj>
              </mc:Fallback>
            </mc:AlternateContent>
          </a:graphicData>
        </a:graphic>
      </p:graphicFrame>
    </p:spTree>
    <p:extLst>
      <p:ext uri="{BB962C8B-B14F-4D97-AF65-F5344CB8AC3E}">
        <p14:creationId xmlns:p14="http://schemas.microsoft.com/office/powerpoint/2010/main" val="259709855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 Storytelling about BEST Conversation Ever Had</a:t>
            </a:r>
            <a:endParaRPr lang="en-US" dirty="0"/>
          </a:p>
        </p:txBody>
      </p:sp>
      <p:sp>
        <p:nvSpPr>
          <p:cNvPr id="3" name="Content Placeholder 2"/>
          <p:cNvSpPr>
            <a:spLocks noGrp="1"/>
          </p:cNvSpPr>
          <p:nvPr>
            <p:ph idx="1"/>
          </p:nvPr>
        </p:nvSpPr>
        <p:spPr/>
        <p:txBody>
          <a:bodyPr>
            <a:normAutofit/>
          </a:bodyPr>
          <a:lstStyle/>
          <a:p>
            <a:pPr marL="457200" indent="-457200">
              <a:buAutoNum type="arabicPeriod"/>
            </a:pPr>
            <a:r>
              <a:rPr lang="en-US" sz="2400" dirty="0" smtClean="0"/>
              <a:t>Pick Partner you know least in room</a:t>
            </a:r>
          </a:p>
          <a:p>
            <a:pPr marL="457200" indent="-457200">
              <a:buAutoNum type="arabicPeriod"/>
            </a:pPr>
            <a:r>
              <a:rPr lang="en-US" sz="2400" b="1" dirty="0" smtClean="0"/>
              <a:t>Share experience of BEST CONVERSATION</a:t>
            </a:r>
          </a:p>
          <a:p>
            <a:pPr marL="457200" indent="-457200">
              <a:buAutoNum type="arabicPeriod"/>
            </a:pPr>
            <a:r>
              <a:rPr lang="en-US" sz="2400" dirty="0" smtClean="0"/>
              <a:t>For each story you hear, take a turn and share your story back</a:t>
            </a:r>
          </a:p>
          <a:p>
            <a:pPr marL="457200" indent="-457200">
              <a:buFont typeface="Wingdings 3" charset="2"/>
              <a:buAutoNum type="arabicPeriod"/>
            </a:pPr>
            <a:r>
              <a:rPr lang="en-US" sz="2400" dirty="0"/>
              <a:t>At least once share a counter-story to their </a:t>
            </a:r>
            <a:r>
              <a:rPr lang="en-US" sz="2400" dirty="0" smtClean="0"/>
              <a:t>story</a:t>
            </a:r>
          </a:p>
          <a:p>
            <a:pPr marL="457200" indent="-457200">
              <a:buFont typeface="Wingdings 3" charset="2"/>
              <a:buAutoNum type="arabicPeriod"/>
            </a:pPr>
            <a:r>
              <a:rPr lang="en-US" sz="2400" dirty="0"/>
              <a:t>Write verbatim notes as you listen to each </a:t>
            </a:r>
            <a:r>
              <a:rPr lang="en-US" sz="2400" dirty="0" smtClean="0"/>
              <a:t>other</a:t>
            </a:r>
          </a:p>
          <a:p>
            <a:pPr marL="457200" indent="-457200">
              <a:buAutoNum type="arabicPeriod"/>
            </a:pPr>
            <a:r>
              <a:rPr lang="en-US" sz="2400" dirty="0" smtClean="0"/>
              <a:t>After the conversation is done, write up your critical reflections of your own storytelling, and your partner’s storytelling</a:t>
            </a:r>
          </a:p>
          <a:p>
            <a:pPr marL="457200" indent="-457200">
              <a:buAutoNum type="arabicPeriod"/>
            </a:pPr>
            <a:endParaRPr lang="en-US" dirty="0"/>
          </a:p>
        </p:txBody>
      </p:sp>
    </p:spTree>
    <p:extLst>
      <p:ext uri="{BB962C8B-B14F-4D97-AF65-F5344CB8AC3E}">
        <p14:creationId xmlns:p14="http://schemas.microsoft.com/office/powerpoint/2010/main" val="188522153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 Storytelling about WORST Conversation</a:t>
            </a:r>
            <a:endParaRPr lang="en-US" dirty="0"/>
          </a:p>
        </p:txBody>
      </p:sp>
      <p:sp>
        <p:nvSpPr>
          <p:cNvPr id="3" name="Content Placeholder 2"/>
          <p:cNvSpPr>
            <a:spLocks noGrp="1"/>
          </p:cNvSpPr>
          <p:nvPr>
            <p:ph idx="1"/>
          </p:nvPr>
        </p:nvSpPr>
        <p:spPr/>
        <p:txBody>
          <a:bodyPr>
            <a:normAutofit/>
          </a:bodyPr>
          <a:lstStyle/>
          <a:p>
            <a:pPr marL="457200" indent="-457200">
              <a:buAutoNum type="arabicPeriod"/>
            </a:pPr>
            <a:r>
              <a:rPr lang="en-US" sz="2400" dirty="0" smtClean="0"/>
              <a:t>Pick new Partner you know least in room</a:t>
            </a:r>
          </a:p>
          <a:p>
            <a:pPr marL="457200" indent="-457200">
              <a:buAutoNum type="arabicPeriod"/>
            </a:pPr>
            <a:r>
              <a:rPr lang="en-US" sz="2400" b="1" dirty="0" smtClean="0"/>
              <a:t>Share experience of WORST CONVERSATION</a:t>
            </a:r>
          </a:p>
          <a:p>
            <a:pPr marL="457200" indent="-457200">
              <a:buAutoNum type="arabicPeriod"/>
            </a:pPr>
            <a:r>
              <a:rPr lang="en-US" sz="2400" dirty="0" smtClean="0"/>
              <a:t>For each story you hear, take a turn and share your story back</a:t>
            </a:r>
          </a:p>
          <a:p>
            <a:pPr marL="457200" indent="-457200">
              <a:buAutoNum type="arabicPeriod"/>
            </a:pPr>
            <a:r>
              <a:rPr lang="en-US" sz="2400" dirty="0" smtClean="0"/>
              <a:t>At least once express a counter-story</a:t>
            </a:r>
          </a:p>
          <a:p>
            <a:pPr marL="457200" indent="-457200">
              <a:buFont typeface="Wingdings 3" charset="2"/>
              <a:buAutoNum type="arabicPeriod"/>
            </a:pPr>
            <a:r>
              <a:rPr lang="en-US" sz="2400" dirty="0"/>
              <a:t>Write verbatim notes as you listen to each </a:t>
            </a:r>
            <a:r>
              <a:rPr lang="en-US" sz="2400" dirty="0" smtClean="0"/>
              <a:t>other</a:t>
            </a:r>
          </a:p>
          <a:p>
            <a:pPr marL="457200" indent="-457200">
              <a:buAutoNum type="arabicPeriod"/>
            </a:pPr>
            <a:r>
              <a:rPr lang="en-US" sz="2400" dirty="0" smtClean="0"/>
              <a:t>After the conversation is done, write up your critical reflections of your own storytelling, and your partner’s storytelling</a:t>
            </a:r>
          </a:p>
          <a:p>
            <a:pPr marL="457200" indent="-457200">
              <a:buAutoNum type="arabicPeriod"/>
            </a:pPr>
            <a:endParaRPr lang="en-US" dirty="0"/>
          </a:p>
        </p:txBody>
      </p:sp>
    </p:spTree>
    <p:extLst>
      <p:ext uri="{BB962C8B-B14F-4D97-AF65-F5344CB8AC3E}">
        <p14:creationId xmlns:p14="http://schemas.microsoft.com/office/powerpoint/2010/main" val="181777962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Norway’s solution of deposits</a:t>
            </a:r>
            <a:endParaRPr lang="en-US" dirty="0"/>
          </a:p>
        </p:txBody>
      </p:sp>
      <p:sp>
        <p:nvSpPr>
          <p:cNvPr id="3" name="Content Placeholder 2"/>
          <p:cNvSpPr>
            <a:spLocks noGrp="1"/>
          </p:cNvSpPr>
          <p:nvPr>
            <p:ph idx="1"/>
          </p:nvPr>
        </p:nvSpPr>
        <p:spPr/>
        <p:txBody>
          <a:bodyPr/>
          <a:lstStyle/>
          <a:p>
            <a:pPr marL="0" indent="0">
              <a:buNone/>
            </a:pPr>
            <a:r>
              <a:rPr lang="en-US" dirty="0" smtClean="0"/>
              <a:t>Norway recycles 97% of its plastic bottles Now</a:t>
            </a:r>
          </a:p>
          <a:p>
            <a:pPr marL="0" indent="0">
              <a:buNone/>
            </a:pPr>
            <a:endParaRPr lang="en-US" dirty="0"/>
          </a:p>
          <a:p>
            <a:pPr marL="0" indent="0">
              <a:buNone/>
            </a:pPr>
            <a:r>
              <a:rPr lang="en-US" dirty="0" smtClean="0"/>
              <a:t>Denmark will do 50% by 2025</a:t>
            </a:r>
          </a:p>
          <a:p>
            <a:pPr marL="0" indent="0">
              <a:buNone/>
            </a:pPr>
            <a:endParaRPr lang="en-US" dirty="0"/>
          </a:p>
          <a:p>
            <a:pPr marL="0" indent="0">
              <a:buNone/>
            </a:pPr>
            <a:r>
              <a:rPr lang="en-US" dirty="0" smtClean="0"/>
              <a:t>EU rate if 57%</a:t>
            </a:r>
          </a:p>
          <a:p>
            <a:pPr marL="0" indent="0">
              <a:buNone/>
            </a:pPr>
            <a:endParaRPr lang="en-US" dirty="0"/>
          </a:p>
          <a:p>
            <a:pPr marL="0" indent="0">
              <a:buNone/>
            </a:pPr>
            <a:r>
              <a:rPr lang="en-US" dirty="0" smtClean="0"/>
              <a:t>In United </a:t>
            </a:r>
            <a:r>
              <a:rPr lang="en-US" dirty="0"/>
              <a:t>States</a:t>
            </a:r>
            <a:r>
              <a:rPr lang="en-US" dirty="0" smtClean="0"/>
              <a:t>, </a:t>
            </a:r>
            <a:r>
              <a:rPr lang="en-US" dirty="0"/>
              <a:t>recycling rates for plastic bottles have plunged from 37.3 percent in 1995 to 28 percent today.</a:t>
            </a:r>
          </a:p>
        </p:txBody>
      </p:sp>
    </p:spTree>
    <p:extLst>
      <p:ext uri="{BB962C8B-B14F-4D97-AF65-F5344CB8AC3E}">
        <p14:creationId xmlns:p14="http://schemas.microsoft.com/office/powerpoint/2010/main" val="93819637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3083" y="2734425"/>
            <a:ext cx="7498612" cy="1569660"/>
          </a:xfrm>
          <a:prstGeom prst="rect">
            <a:avLst/>
          </a:prstGeom>
          <a:noFill/>
        </p:spPr>
        <p:txBody>
          <a:bodyPr wrap="square" rtlCol="0">
            <a:spAutoFit/>
          </a:bodyPr>
          <a:lstStyle/>
          <a:p>
            <a:r>
              <a:rPr lang="en-US" sz="2400" b="1" dirty="0" smtClean="0"/>
              <a:t>Water=Ethics Aalborg’s ‘Creation Care’ and Justice.</a:t>
            </a:r>
          </a:p>
          <a:p>
            <a:r>
              <a:rPr lang="en-US" sz="2400" b="1" dirty="0" smtClean="0"/>
              <a:t>QUESTION: How to be an earth Keeper? A Water Protector? </a:t>
            </a:r>
            <a:endParaRPr lang="en-US" sz="2400" b="1" dirty="0"/>
          </a:p>
        </p:txBody>
      </p:sp>
      <p:pic>
        <p:nvPicPr>
          <p:cNvPr id="16" name="Picture 15"/>
          <p:cNvPicPr>
            <a:picLocks noChangeAspect="1"/>
          </p:cNvPicPr>
          <p:nvPr/>
        </p:nvPicPr>
        <p:blipFill>
          <a:blip r:embed="rId3"/>
          <a:stretch>
            <a:fillRect/>
          </a:stretch>
        </p:blipFill>
        <p:spPr>
          <a:xfrm>
            <a:off x="4946122" y="1692535"/>
            <a:ext cx="4362965" cy="3372934"/>
          </a:xfrm>
          <a:prstGeom prst="rect">
            <a:avLst/>
          </a:prstGeom>
        </p:spPr>
      </p:pic>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pic>
        <p:nvPicPr>
          <p:cNvPr id="15" name="Picture 14"/>
          <p:cNvPicPr>
            <a:picLocks noChangeAspect="1"/>
          </p:cNvPicPr>
          <p:nvPr/>
        </p:nvPicPr>
        <p:blipFill>
          <a:blip r:embed="rId3"/>
          <a:stretch>
            <a:fillRect/>
          </a:stretch>
        </p:blipFill>
        <p:spPr>
          <a:xfrm>
            <a:off x="6198867" y="-1"/>
            <a:ext cx="8870978" cy="6858001"/>
          </a:xfrm>
          <a:prstGeom prst="rect">
            <a:avLst/>
          </a:prstGeom>
        </p:spPr>
      </p:pic>
    </p:spTree>
    <p:extLst>
      <p:ext uri="{BB962C8B-B14F-4D97-AF65-F5344CB8AC3E}">
        <p14:creationId xmlns:p14="http://schemas.microsoft.com/office/powerpoint/2010/main" val="3589978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34276" y="2214506"/>
            <a:ext cx="3291057" cy="2468293"/>
          </a:xfrm>
          <a:prstGeom prst="rect">
            <a:avLst/>
          </a:prstGeom>
        </p:spPr>
      </p:pic>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pic>
        <p:nvPicPr>
          <p:cNvPr id="17" name="Picture 16"/>
          <p:cNvPicPr>
            <a:picLocks noChangeAspect="1"/>
          </p:cNvPicPr>
          <p:nvPr/>
        </p:nvPicPr>
        <p:blipFill>
          <a:blip r:embed="rId4"/>
          <a:stretch>
            <a:fillRect/>
          </a:stretch>
        </p:blipFill>
        <p:spPr>
          <a:xfrm>
            <a:off x="2907490" y="317500"/>
            <a:ext cx="6350000" cy="6540500"/>
          </a:xfrm>
          <a:prstGeom prst="rect">
            <a:avLst/>
          </a:prstGeom>
        </p:spPr>
      </p:pic>
      <p:pic>
        <p:nvPicPr>
          <p:cNvPr id="14" name="Picture 13"/>
          <p:cNvPicPr>
            <a:picLocks noChangeAspect="1"/>
          </p:cNvPicPr>
          <p:nvPr/>
        </p:nvPicPr>
        <p:blipFill>
          <a:blip r:embed="rId5"/>
          <a:stretch>
            <a:fillRect/>
          </a:stretch>
        </p:blipFill>
        <p:spPr>
          <a:xfrm>
            <a:off x="3477368" y="135100"/>
            <a:ext cx="5151756" cy="6858000"/>
          </a:xfrm>
          <a:prstGeom prst="rect">
            <a:avLst/>
          </a:prstGeom>
        </p:spPr>
      </p:pic>
    </p:spTree>
    <p:extLst>
      <p:ext uri="{BB962C8B-B14F-4D97-AF65-F5344CB8AC3E}">
        <p14:creationId xmlns:p14="http://schemas.microsoft.com/office/powerpoint/2010/main" val="815517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14" name="Rectangle 13"/>
          <p:cNvSpPr/>
          <p:nvPr/>
        </p:nvSpPr>
        <p:spPr>
          <a:xfrm>
            <a:off x="2459004" y="2555236"/>
            <a:ext cx="6323154" cy="2062103"/>
          </a:xfrm>
          <a:prstGeom prst="rect">
            <a:avLst/>
          </a:prstGeom>
          <a:solidFill>
            <a:srgbClr val="3F6374"/>
          </a:solidFill>
        </p:spPr>
        <p:txBody>
          <a:bodyPr wrap="square">
            <a:spAutoFit/>
          </a:bodyPr>
          <a:lstStyle/>
          <a:p>
            <a:pPr lvl="0" algn="ctr"/>
            <a:r>
              <a:rPr lang="en-US" sz="3200" b="1" dirty="0"/>
              <a:t>By 2025 UN predicts 66% of world’s people will live in countries with high water </a:t>
            </a:r>
            <a:r>
              <a:rPr lang="en-US" sz="3200" b="1" dirty="0" smtClean="0"/>
              <a:t>stress = 5.3 billion</a:t>
            </a:r>
            <a:endParaRPr lang="en-US" sz="3200" dirty="0"/>
          </a:p>
        </p:txBody>
      </p:sp>
    </p:spTree>
    <p:extLst>
      <p:ext uri="{BB962C8B-B14F-4D97-AF65-F5344CB8AC3E}">
        <p14:creationId xmlns:p14="http://schemas.microsoft.com/office/powerpoint/2010/main" val="393887566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TextBox 2"/>
          <p:cNvSpPr txBox="1"/>
          <p:nvPr/>
        </p:nvSpPr>
        <p:spPr>
          <a:xfrm>
            <a:off x="2472515" y="2729015"/>
            <a:ext cx="7066260" cy="1569660"/>
          </a:xfrm>
          <a:prstGeom prst="rect">
            <a:avLst/>
          </a:prstGeom>
          <a:solidFill>
            <a:schemeClr val="accent4">
              <a:lumMod val="75000"/>
            </a:schemeClr>
          </a:solidFill>
        </p:spPr>
        <p:txBody>
          <a:bodyPr wrap="square" rtlCol="0">
            <a:spAutoFit/>
          </a:bodyPr>
          <a:lstStyle/>
          <a:p>
            <a:pPr algn="ctr"/>
            <a:r>
              <a:rPr lang="en-US" sz="3200" b="1" dirty="0" smtClean="0"/>
              <a:t>Every Day 6,000 children die of water-borne diseases that are preventable</a:t>
            </a:r>
            <a:endParaRPr lang="en-US" sz="3200" b="1" dirty="0"/>
          </a:p>
        </p:txBody>
      </p:sp>
    </p:spTree>
    <p:extLst>
      <p:ext uri="{BB962C8B-B14F-4D97-AF65-F5344CB8AC3E}">
        <p14:creationId xmlns:p14="http://schemas.microsoft.com/office/powerpoint/2010/main" val="175721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594113" y="2756034"/>
            <a:ext cx="5877291" cy="1384995"/>
          </a:xfrm>
          <a:prstGeom prst="rect">
            <a:avLst/>
          </a:prstGeom>
          <a:solidFill>
            <a:schemeClr val="accent4">
              <a:lumMod val="75000"/>
            </a:schemeClr>
          </a:solidFill>
        </p:spPr>
        <p:txBody>
          <a:bodyPr wrap="square" rtlCol="0">
            <a:spAutoFit/>
          </a:bodyPr>
          <a:lstStyle/>
          <a:p>
            <a:pPr>
              <a:defRPr/>
            </a:pPr>
            <a:r>
              <a:rPr lang="en-US" sz="2800" b="1" dirty="0"/>
              <a:t>US is largest consumer of bottled water in the entire world</a:t>
            </a:r>
          </a:p>
          <a:p>
            <a:r>
              <a:rPr lang="en-US" sz="2800" b="1" dirty="0" smtClean="0"/>
              <a:t>50 Billion water bottles/year US</a:t>
            </a:r>
            <a:endParaRPr lang="en-US" sz="2800" b="1" dirty="0"/>
          </a:p>
        </p:txBody>
      </p:sp>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17" name="Rectangle 16"/>
          <p:cNvSpPr/>
          <p:nvPr/>
        </p:nvSpPr>
        <p:spPr>
          <a:xfrm>
            <a:off x="7687766" y="755011"/>
            <a:ext cx="4107348" cy="489364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dirty="0" smtClean="0"/>
              <a:t>Nestlé mines water in </a:t>
            </a:r>
            <a:r>
              <a:rPr lang="en-US" sz="2000" dirty="0"/>
              <a:t>areas with weak water </a:t>
            </a:r>
            <a:r>
              <a:rPr lang="en-US" sz="2000" dirty="0" smtClean="0"/>
              <a:t>laws</a:t>
            </a:r>
            <a:r>
              <a:rPr lang="en-US" sz="2000" dirty="0"/>
              <a:t>:</a:t>
            </a:r>
            <a:r>
              <a:rPr lang="en-US" sz="2000" dirty="0" smtClean="0"/>
              <a:t> </a:t>
            </a:r>
          </a:p>
          <a:p>
            <a:endParaRPr lang="en-US" sz="2000" dirty="0"/>
          </a:p>
          <a:p>
            <a:r>
              <a:rPr lang="en-US" sz="2800" dirty="0" smtClean="0"/>
              <a:t> </a:t>
            </a:r>
            <a:r>
              <a:rPr lang="en-US" sz="2800" dirty="0"/>
              <a:t>Maine and Texas operate under a remarkably lax rule from the 1800s called “absolute capture,” which lets landowners take all the groundwater they want. </a:t>
            </a:r>
          </a:p>
        </p:txBody>
      </p:sp>
      <p:pic>
        <p:nvPicPr>
          <p:cNvPr id="5" name="Picture 4"/>
          <p:cNvPicPr>
            <a:picLocks noChangeAspect="1"/>
          </p:cNvPicPr>
          <p:nvPr/>
        </p:nvPicPr>
        <p:blipFill>
          <a:blip r:embed="rId3"/>
          <a:stretch>
            <a:fillRect/>
          </a:stretch>
        </p:blipFill>
        <p:spPr>
          <a:xfrm>
            <a:off x="4161392" y="135099"/>
            <a:ext cx="7569200" cy="6553200"/>
          </a:xfrm>
          <a:prstGeom prst="rect">
            <a:avLst/>
          </a:prstGeom>
        </p:spPr>
      </p:pic>
      <p:pic>
        <p:nvPicPr>
          <p:cNvPr id="19" name="Picture 18"/>
          <p:cNvPicPr>
            <a:picLocks noChangeAspect="1"/>
          </p:cNvPicPr>
          <p:nvPr/>
        </p:nvPicPr>
        <p:blipFill>
          <a:blip r:embed="rId4"/>
          <a:stretch>
            <a:fillRect/>
          </a:stretch>
        </p:blipFill>
        <p:spPr>
          <a:xfrm>
            <a:off x="2163053" y="0"/>
            <a:ext cx="8001000" cy="5080000"/>
          </a:xfrm>
          <a:prstGeom prst="rect">
            <a:avLst/>
          </a:prstGeom>
        </p:spPr>
      </p:pic>
    </p:spTree>
    <p:extLst>
      <p:ext uri="{BB962C8B-B14F-4D97-AF65-F5344CB8AC3E}">
        <p14:creationId xmlns:p14="http://schemas.microsoft.com/office/powerpoint/2010/main" val="506250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D2 = Dialogical (negations)</a:t>
            </a:r>
            <a:endParaRPr lang="en-US" dirty="0"/>
          </a:p>
        </p:txBody>
      </p:sp>
      <p:pic>
        <p:nvPicPr>
          <p:cNvPr id="4" name="Picture 3" descr="Screen Shot 2019-05-02 at 6.50.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06" y="1371600"/>
            <a:ext cx="10944103" cy="5245100"/>
          </a:xfrm>
          <a:prstGeom prst="rect">
            <a:avLst/>
          </a:prstGeom>
        </p:spPr>
      </p:pic>
    </p:spTree>
    <p:extLst>
      <p:ext uri="{BB962C8B-B14F-4D97-AF65-F5344CB8AC3E}">
        <p14:creationId xmlns:p14="http://schemas.microsoft.com/office/powerpoint/2010/main" val="403248816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049024" y="1850727"/>
            <a:ext cx="3692911" cy="2769683"/>
          </a:xfrm>
          <a:prstGeom prst="rect">
            <a:avLst/>
          </a:prstGeom>
        </p:spPr>
      </p:pic>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pic>
        <p:nvPicPr>
          <p:cNvPr id="15" name="Picture 14"/>
          <p:cNvPicPr>
            <a:picLocks noChangeAspect="1"/>
          </p:cNvPicPr>
          <p:nvPr/>
        </p:nvPicPr>
        <p:blipFill>
          <a:blip r:embed="rId3"/>
          <a:stretch>
            <a:fillRect/>
          </a:stretch>
        </p:blipFill>
        <p:spPr>
          <a:xfrm>
            <a:off x="2491479" y="725609"/>
            <a:ext cx="7471069" cy="5603302"/>
          </a:xfrm>
          <a:prstGeom prst="rect">
            <a:avLst/>
          </a:prstGeom>
        </p:spPr>
      </p:pic>
      <p:sp>
        <p:nvSpPr>
          <p:cNvPr id="17" name="Content Placeholder 2"/>
          <p:cNvSpPr txBox="1">
            <a:spLocks/>
          </p:cNvSpPr>
          <p:nvPr/>
        </p:nvSpPr>
        <p:spPr>
          <a:xfrm>
            <a:off x="1751841" y="1296359"/>
            <a:ext cx="8946541" cy="4195481"/>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9pPr>
          </a:lstStyle>
          <a:p>
            <a:pPr marL="514350" indent="-514350">
              <a:buFont typeface="+mj-lt"/>
              <a:buAutoNum type="arabicPeriod"/>
            </a:pPr>
            <a:r>
              <a:rPr lang="en-US" sz="2800" dirty="0" smtClean="0"/>
              <a:t>Faced with Doomsday Water Scenarios, human inclination is denial</a:t>
            </a:r>
          </a:p>
          <a:p>
            <a:pPr marL="514350" indent="-514350">
              <a:buFont typeface="+mj-lt"/>
              <a:buAutoNum type="arabicPeriod"/>
            </a:pPr>
            <a:r>
              <a:rPr lang="en-US" sz="2800" dirty="0" smtClean="0"/>
              <a:t>By selectively filtering-in what AFFIRMS &amp; CONFIRMS self-interest</a:t>
            </a:r>
          </a:p>
          <a:p>
            <a:pPr marL="514350" indent="-514350">
              <a:buFont typeface="+mj-lt"/>
              <a:buAutoNum type="arabicPeriod"/>
            </a:pPr>
            <a:r>
              <a:rPr lang="en-US" sz="2800" dirty="0" smtClean="0"/>
              <a:t>Be selectivity filtering-out what Disaffirms &amp; Refutes self-interest</a:t>
            </a:r>
          </a:p>
          <a:p>
            <a:pPr marL="514350" indent="-514350">
              <a:buFont typeface="+mj-lt"/>
              <a:buAutoNum type="arabicPeriod"/>
            </a:pPr>
            <a:r>
              <a:rPr lang="en-US" sz="2800" b="1" dirty="0" smtClean="0"/>
              <a:t>Therefore ‘storytelling science’ needed to do refutations of denial</a:t>
            </a:r>
            <a:endParaRPr lang="en-US" sz="2800" b="1" dirty="0"/>
          </a:p>
        </p:txBody>
      </p:sp>
    </p:spTree>
    <p:extLst>
      <p:ext uri="{BB962C8B-B14F-4D97-AF65-F5344CB8AC3E}">
        <p14:creationId xmlns:p14="http://schemas.microsoft.com/office/powerpoint/2010/main" val="3577095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51FC063-5EA9-49AF-AFAF-D68C9E82B23B}" type="slidenum">
              <a:rPr lang="en-US" smtClean="0"/>
              <a:pPr/>
              <a:t>81</a:t>
            </a:fld>
            <a:endParaRPr lang="en-US"/>
          </a:p>
        </p:txBody>
      </p:sp>
      <p:pic>
        <p:nvPicPr>
          <p:cNvPr id="4" name="Picture 3" descr="Water Apocalypse overshoot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1" y="0"/>
            <a:ext cx="11965289" cy="6858000"/>
          </a:xfrm>
          <a:prstGeom prst="rect">
            <a:avLst/>
          </a:prstGeom>
        </p:spPr>
      </p:pic>
      <p:sp>
        <p:nvSpPr>
          <p:cNvPr id="5" name="Rectangle 4"/>
          <p:cNvSpPr/>
          <p:nvPr/>
        </p:nvSpPr>
        <p:spPr>
          <a:xfrm>
            <a:off x="9433845" y="0"/>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2003297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pic>
        <p:nvPicPr>
          <p:cNvPr id="14" name="Picture 13"/>
          <p:cNvPicPr>
            <a:picLocks noChangeAspect="1"/>
          </p:cNvPicPr>
          <p:nvPr/>
        </p:nvPicPr>
        <p:blipFill>
          <a:blip r:embed="rId3"/>
          <a:stretch>
            <a:fillRect/>
          </a:stretch>
        </p:blipFill>
        <p:spPr>
          <a:xfrm>
            <a:off x="2431982" y="1614201"/>
            <a:ext cx="7228392" cy="4186937"/>
          </a:xfrm>
          <a:prstGeom prst="rect">
            <a:avLst/>
          </a:prstGeom>
        </p:spPr>
      </p:pic>
    </p:spTree>
    <p:extLst>
      <p:ext uri="{BB962C8B-B14F-4D97-AF65-F5344CB8AC3E}">
        <p14:creationId xmlns:p14="http://schemas.microsoft.com/office/powerpoint/2010/main" val="1469987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TextBox 2"/>
          <p:cNvSpPr txBox="1"/>
          <p:nvPr/>
        </p:nvSpPr>
        <p:spPr>
          <a:xfrm>
            <a:off x="2729224" y="2607425"/>
            <a:ext cx="6620396" cy="1815882"/>
          </a:xfrm>
          <a:prstGeom prst="rect">
            <a:avLst/>
          </a:prstGeom>
          <a:solidFill>
            <a:schemeClr val="accent5">
              <a:lumMod val="75000"/>
            </a:schemeClr>
          </a:solidFill>
        </p:spPr>
        <p:txBody>
          <a:bodyPr wrap="square" rtlCol="0">
            <a:spAutoFit/>
          </a:bodyPr>
          <a:lstStyle/>
          <a:p>
            <a:r>
              <a:rPr lang="en-US" sz="2800" b="1" dirty="0"/>
              <a:t>QUESTION: Does the water we drink contain Prescription Meds, Animal Growth hormones, nicotine, caffeine, fertilizers, pesticides? </a:t>
            </a:r>
          </a:p>
        </p:txBody>
      </p:sp>
      <p:sp>
        <p:nvSpPr>
          <p:cNvPr id="14" name="TextBox 13"/>
          <p:cNvSpPr txBox="1"/>
          <p:nvPr/>
        </p:nvSpPr>
        <p:spPr>
          <a:xfrm>
            <a:off x="2702202" y="2512855"/>
            <a:ext cx="7201370" cy="1938992"/>
          </a:xfrm>
          <a:prstGeom prst="rect">
            <a:avLst/>
          </a:prstGeom>
          <a:solidFill>
            <a:srgbClr val="3F6374"/>
          </a:solidFill>
        </p:spPr>
        <p:txBody>
          <a:bodyPr wrap="square" rtlCol="0">
            <a:spAutoFit/>
          </a:bodyPr>
          <a:lstStyle/>
          <a:p>
            <a:r>
              <a:rPr lang="en-US" sz="2400" dirty="0" smtClean="0"/>
              <a:t>YES, USA 4.25 billion prescriptions/year </a:t>
            </a:r>
          </a:p>
          <a:p>
            <a:r>
              <a:rPr lang="en-US" sz="3200" dirty="0" smtClean="0"/>
              <a:t>Studies find more Meds in Rivers, Lakes, Reservoirs, and, in drinking water</a:t>
            </a:r>
            <a:endParaRPr lang="en-US" sz="3200" dirty="0"/>
          </a:p>
        </p:txBody>
      </p:sp>
    </p:spTree>
    <p:extLst>
      <p:ext uri="{BB962C8B-B14F-4D97-AF65-F5344CB8AC3E}">
        <p14:creationId xmlns:p14="http://schemas.microsoft.com/office/powerpoint/2010/main" val="2796012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Rectangle 2"/>
          <p:cNvSpPr/>
          <p:nvPr/>
        </p:nvSpPr>
        <p:spPr>
          <a:xfrm>
            <a:off x="2439407" y="2559783"/>
            <a:ext cx="7277903" cy="1631216"/>
          </a:xfrm>
          <a:prstGeom prst="rect">
            <a:avLst/>
          </a:prstGeom>
        </p:spPr>
        <p:txBody>
          <a:bodyPr wrap="square">
            <a:spAutoFit/>
          </a:bodyPr>
          <a:lstStyle/>
          <a:p>
            <a:pPr algn="ctr"/>
            <a:r>
              <a:rPr lang="en-US" sz="2000" dirty="0" smtClean="0"/>
              <a:t>“</a:t>
            </a:r>
            <a:r>
              <a:rPr lang="en-US" sz="2000" dirty="0"/>
              <a:t>And God blessed them, and God said unto them, Be fruitful, and multiply, and replenish the earth, and subdue it: and have </a:t>
            </a:r>
            <a:r>
              <a:rPr lang="en-US" sz="2000" b="1" dirty="0" smtClean="0"/>
              <a:t>dominion</a:t>
            </a:r>
            <a:r>
              <a:rPr lang="en-US" sz="2000" dirty="0" smtClean="0"/>
              <a:t> </a:t>
            </a:r>
            <a:r>
              <a:rPr lang="en-US" sz="2000" dirty="0"/>
              <a:t>[</a:t>
            </a:r>
            <a:r>
              <a:rPr lang="en-US" sz="2000" b="1" dirty="0"/>
              <a:t>Radah</a:t>
            </a:r>
            <a:r>
              <a:rPr lang="en-US" sz="2000" dirty="0" smtClean="0"/>
              <a:t>] over the </a:t>
            </a:r>
            <a:r>
              <a:rPr lang="en-US" sz="2000" dirty="0"/>
              <a:t>fish of the sea, and over the fowl of the air, and over every living thing that </a:t>
            </a:r>
            <a:r>
              <a:rPr lang="en-US" sz="2000" dirty="0" err="1"/>
              <a:t>moveth</a:t>
            </a:r>
            <a:r>
              <a:rPr lang="en-US" sz="2000" dirty="0"/>
              <a:t> upon the earth</a:t>
            </a:r>
            <a:r>
              <a:rPr lang="en-US" sz="2000" dirty="0" smtClean="0"/>
              <a:t>” King James G 1.28</a:t>
            </a:r>
            <a:endParaRPr lang="en-US" sz="2000" b="1" dirty="0"/>
          </a:p>
        </p:txBody>
      </p:sp>
    </p:spTree>
    <p:extLst>
      <p:ext uri="{BB962C8B-B14F-4D97-AF65-F5344CB8AC3E}">
        <p14:creationId xmlns:p14="http://schemas.microsoft.com/office/powerpoint/2010/main" val="276201577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63" y="0"/>
            <a:ext cx="12169674" cy="6858000"/>
          </a:xfrm>
          <a:prstGeom prst="rect">
            <a:avLst/>
          </a:prstGeom>
        </p:spPr>
      </p:pic>
    </p:spTree>
    <p:extLst>
      <p:ext uri="{BB962C8B-B14F-4D97-AF65-F5344CB8AC3E}">
        <p14:creationId xmlns:p14="http://schemas.microsoft.com/office/powerpoint/2010/main" val="171494252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Rectangle 2"/>
          <p:cNvSpPr/>
          <p:nvPr/>
        </p:nvSpPr>
        <p:spPr>
          <a:xfrm>
            <a:off x="2331319" y="2451703"/>
            <a:ext cx="7277903" cy="2369880"/>
          </a:xfrm>
          <a:prstGeom prst="rect">
            <a:avLst/>
          </a:prstGeom>
        </p:spPr>
        <p:txBody>
          <a:bodyPr wrap="square">
            <a:spAutoFit/>
          </a:bodyPr>
          <a:lstStyle/>
          <a:p>
            <a:pPr algn="ctr"/>
            <a:r>
              <a:rPr lang="en-US" sz="2000" dirty="0" smtClean="0"/>
              <a:t>Psalm </a:t>
            </a:r>
            <a:r>
              <a:rPr lang="en-US" sz="2000" dirty="0"/>
              <a:t>72:8, 12-</a:t>
            </a:r>
            <a:r>
              <a:rPr lang="en-US" sz="2000" dirty="0" smtClean="0"/>
              <a:t>14 </a:t>
            </a:r>
            <a:r>
              <a:rPr lang="en-US" sz="2000" dirty="0"/>
              <a:t>“</a:t>
            </a:r>
            <a:r>
              <a:rPr lang="en-US" sz="3200" dirty="0"/>
              <a:t>May he rule </a:t>
            </a:r>
            <a:r>
              <a:rPr lang="en-US" sz="3200" dirty="0" smtClean="0"/>
              <a:t>(</a:t>
            </a:r>
            <a:r>
              <a:rPr lang="en-US" sz="3200" b="1" dirty="0" smtClean="0"/>
              <a:t>Radah</a:t>
            </a:r>
            <a:r>
              <a:rPr lang="en-US" sz="3200" dirty="0"/>
              <a:t>) from sea to sea and from the River to the ends of the </a:t>
            </a:r>
            <a:r>
              <a:rPr lang="en-US" sz="3200" dirty="0" smtClean="0"/>
              <a:t>earth</a:t>
            </a:r>
            <a:r>
              <a:rPr lang="mr-IN" sz="3200" dirty="0" smtClean="0"/>
              <a:t>…</a:t>
            </a:r>
            <a:r>
              <a:rPr lang="en-US" sz="3200" dirty="0" smtClean="0"/>
              <a:t>” </a:t>
            </a:r>
            <a:endParaRPr lang="en-US" sz="3200" dirty="0"/>
          </a:p>
          <a:p>
            <a:pPr algn="ctr"/>
            <a:endParaRPr lang="en-US" sz="3200" b="1" dirty="0" smtClean="0"/>
          </a:p>
          <a:p>
            <a:pPr algn="ctr"/>
            <a:endParaRPr lang="en-US" sz="2000" b="1" dirty="0" smtClean="0"/>
          </a:p>
        </p:txBody>
      </p:sp>
    </p:spTree>
    <p:extLst>
      <p:ext uri="{BB962C8B-B14F-4D97-AF65-F5344CB8AC3E}">
        <p14:creationId xmlns:p14="http://schemas.microsoft.com/office/powerpoint/2010/main" val="241948937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Left-Right Arrow 2"/>
          <p:cNvSpPr/>
          <p:nvPr/>
        </p:nvSpPr>
        <p:spPr>
          <a:xfrm flipV="1">
            <a:off x="2811286" y="3358779"/>
            <a:ext cx="6578698" cy="277048"/>
          </a:xfrm>
          <a:prstGeom prst="leftRightArrow">
            <a:avLst/>
          </a:prstGeom>
          <a:solidFill>
            <a:schemeClr val="tx1"/>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5" name="Picture 14" descr="Screen Shot 2019-04-05 at 8.34.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912" y="2365462"/>
            <a:ext cx="2216874" cy="1930709"/>
          </a:xfrm>
          <a:prstGeom prst="rect">
            <a:avLst/>
          </a:prstGeom>
        </p:spPr>
      </p:pic>
      <p:pic>
        <p:nvPicPr>
          <p:cNvPr id="14" name="Picture 13" descr="Screen Shot 2019-04-05 at 8.34.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7754" y="2345065"/>
            <a:ext cx="2255807" cy="1964617"/>
          </a:xfrm>
          <a:prstGeom prst="rect">
            <a:avLst/>
          </a:prstGeom>
        </p:spPr>
      </p:pic>
      <p:pic>
        <p:nvPicPr>
          <p:cNvPr id="16" name="Picture 15" descr="Screen Shot 2019-04-10 at 2.14.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00" y="508000"/>
            <a:ext cx="10680700" cy="5829300"/>
          </a:xfrm>
          <a:prstGeom prst="rect">
            <a:avLst/>
          </a:prstGeom>
        </p:spPr>
      </p:pic>
      <p:pic>
        <p:nvPicPr>
          <p:cNvPr id="18" name="Picture 17"/>
          <p:cNvPicPr>
            <a:picLocks noChangeAspect="1"/>
          </p:cNvPicPr>
          <p:nvPr/>
        </p:nvPicPr>
        <p:blipFill>
          <a:blip r:embed="rId6"/>
          <a:stretch>
            <a:fillRect/>
          </a:stretch>
        </p:blipFill>
        <p:spPr>
          <a:xfrm>
            <a:off x="3238500" y="0"/>
            <a:ext cx="5689712" cy="6858000"/>
          </a:xfrm>
          <a:prstGeom prst="rect">
            <a:avLst/>
          </a:prstGeom>
        </p:spPr>
      </p:pic>
      <p:sp>
        <p:nvSpPr>
          <p:cNvPr id="21" name="Content Placeholder 2"/>
          <p:cNvSpPr txBox="1">
            <a:spLocks/>
          </p:cNvSpPr>
          <p:nvPr/>
        </p:nvSpPr>
        <p:spPr>
          <a:xfrm>
            <a:off x="1256027" y="406267"/>
            <a:ext cx="9530828" cy="5836297"/>
          </a:xfrm>
          <a:prstGeom prst="rect">
            <a:avLst/>
          </a:prstGeom>
          <a:solidFill>
            <a:srgbClr val="3F6374"/>
          </a:solidFill>
        </p:spPr>
        <p:txBody>
          <a:bodyPr>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3600" dirty="0" smtClean="0"/>
              <a:t>Empirical evidence: </a:t>
            </a:r>
          </a:p>
          <a:p>
            <a:r>
              <a:rPr lang="en-US" sz="3600" dirty="0" smtClean="0"/>
              <a:t>Collapsing aquifers, </a:t>
            </a:r>
          </a:p>
          <a:p>
            <a:r>
              <a:rPr lang="en-US" sz="3600" dirty="0" smtClean="0"/>
              <a:t>60% die-off of marine life in last few decades, </a:t>
            </a:r>
          </a:p>
          <a:p>
            <a:r>
              <a:rPr lang="en-US" sz="3600" dirty="0" smtClean="0"/>
              <a:t>Deforestation, </a:t>
            </a:r>
          </a:p>
          <a:p>
            <a:r>
              <a:rPr lang="en-US" sz="3600" dirty="0" smtClean="0"/>
              <a:t>Desertification, </a:t>
            </a:r>
          </a:p>
          <a:p>
            <a:r>
              <a:rPr lang="en-US" sz="3600" dirty="0" smtClean="0"/>
              <a:t>Bioaccumulation of carcinogenic toxins, and </a:t>
            </a:r>
          </a:p>
          <a:p>
            <a:r>
              <a:rPr lang="en-US" sz="3600" dirty="0" smtClean="0"/>
              <a:t>Keeling’s Curve of CO2 Climate Change summarily ignored by those in Water=Denial</a:t>
            </a:r>
            <a:endParaRPr lang="en-US" sz="3600" dirty="0"/>
          </a:p>
        </p:txBody>
      </p:sp>
      <p:pic>
        <p:nvPicPr>
          <p:cNvPr id="22" name="Picture 21"/>
          <p:cNvPicPr>
            <a:picLocks noChangeAspect="1"/>
          </p:cNvPicPr>
          <p:nvPr/>
        </p:nvPicPr>
        <p:blipFill>
          <a:blip r:embed="rId7"/>
          <a:stretch>
            <a:fillRect/>
          </a:stretch>
        </p:blipFill>
        <p:spPr>
          <a:xfrm>
            <a:off x="6893185" y="0"/>
            <a:ext cx="4023713" cy="4647389"/>
          </a:xfrm>
          <a:prstGeom prst="rect">
            <a:avLst/>
          </a:prstGeom>
        </p:spPr>
      </p:pic>
    </p:spTree>
    <p:extLst>
      <p:ext uri="{BB962C8B-B14F-4D97-AF65-F5344CB8AC3E}">
        <p14:creationId xmlns:p14="http://schemas.microsoft.com/office/powerpoint/2010/main" val="245376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subTnLst>
                                    <p:set>
                                      <p:cBhvr override="childStyle">
                                        <p:cTn dur="1" fill="hold" display="0" masterRel="nextClick" afterEffect="1"/>
                                        <p:tgtEl>
                                          <p:spTgt spid="21">
                                            <p:txEl>
                                              <p:pRg st="1" end="1"/>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subTnLst>
                                    <p:set>
                                      <p:cBhvr override="childStyle">
                                        <p:cTn dur="1" fill="hold" display="0" masterRel="nextClick" afterEffect="1"/>
                                        <p:tgtEl>
                                          <p:spTgt spid="21">
                                            <p:txEl>
                                              <p:pRg st="2" end="2"/>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subTnLst>
                                    <p:set>
                                      <p:cBhvr override="childStyle">
                                        <p:cTn dur="1" fill="hold" display="0" masterRel="nextClick" afterEffect="1"/>
                                        <p:tgtEl>
                                          <p:spTgt spid="21">
                                            <p:txEl>
                                              <p:pRg st="3" end="3"/>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subTnLst>
                                    <p:set>
                                      <p:cBhvr override="childStyle">
                                        <p:cTn dur="1" fill="hold" display="0" masterRel="nextClick" afterEffect="1"/>
                                        <p:tgtEl>
                                          <p:spTgt spid="21">
                                            <p:txEl>
                                              <p:pRg st="4" end="4"/>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5" end="5"/>
                                            </p:txEl>
                                          </p:spTgt>
                                        </p:tgtEl>
                                        <p:attrNameLst>
                                          <p:attrName>style.visibility</p:attrName>
                                        </p:attrNameLst>
                                      </p:cBhvr>
                                      <p:to>
                                        <p:strVal val="visible"/>
                                      </p:to>
                                    </p:set>
                                  </p:childTnLst>
                                  <p:subTnLst>
                                    <p:set>
                                      <p:cBhvr override="childStyle">
                                        <p:cTn dur="1" fill="hold" display="0" masterRel="nextClick" afterEffect="1"/>
                                        <p:tgtEl>
                                          <p:spTgt spid="21">
                                            <p:txEl>
                                              <p:pRg st="5" end="5"/>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6" end="6"/>
                                            </p:txEl>
                                          </p:spTgt>
                                        </p:tgtEl>
                                        <p:attrNameLst>
                                          <p:attrName>style.visibility</p:attrName>
                                        </p:attrNameLst>
                                      </p:cBhvr>
                                      <p:to>
                                        <p:strVal val="visible"/>
                                      </p:to>
                                    </p:set>
                                  </p:childTnLst>
                                  <p:subTnLst>
                                    <p:set>
                                      <p:cBhvr override="childStyle">
                                        <p:cTn dur="1" fill="hold" display="0" masterRel="nextClick" afterEffect="1"/>
                                        <p:tgtEl>
                                          <p:spTgt spid="21">
                                            <p:txEl>
                                              <p:pRg st="6" end="6"/>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xit" presetSubtype="5" fill="hold" grpId="0" nodeType="clickEffect">
                                  <p:stCondLst>
                                    <p:cond delay="0"/>
                                  </p:stCondLst>
                                  <p:childTnLst>
                                    <p:animEffect transition="out" filter="checkerboard(down)">
                                      <p:cBhvr>
                                        <p:cTn id="38" dur="500"/>
                                        <p:tgtEl>
                                          <p:spTgt spid="21">
                                            <p:txEl>
                                              <p:pRg st="0" end="0"/>
                                            </p:txEl>
                                          </p:spTgt>
                                        </p:tgtEl>
                                      </p:cBhvr>
                                    </p:animEffect>
                                    <p:set>
                                      <p:cBhvr>
                                        <p:cTn id="39" dur="1" fill="hold">
                                          <p:stCondLst>
                                            <p:cond delay="499"/>
                                          </p:stCondLst>
                                        </p:cTn>
                                        <p:tgtEl>
                                          <p:spTgt spid="21">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xit" presetSubtype="5" fill="hold" grpId="0" nodeType="clickEffect">
                                  <p:stCondLst>
                                    <p:cond delay="0"/>
                                  </p:stCondLst>
                                  <p:childTnLst>
                                    <p:animEffect transition="out" filter="checkerboard(down)">
                                      <p:cBhvr>
                                        <p:cTn id="43" dur="500"/>
                                        <p:tgtEl>
                                          <p:spTgt spid="21">
                                            <p:bg/>
                                          </p:spTgt>
                                        </p:tgtEl>
                                      </p:cBhvr>
                                    </p:animEffect>
                                    <p:set>
                                      <p:cBhvr>
                                        <p:cTn id="44" dur="1" fill="hold">
                                          <p:stCondLst>
                                            <p:cond delay="499"/>
                                          </p:stCondLst>
                                        </p:cTn>
                                        <p:tgtEl>
                                          <p:spTgt spid="21">
                                            <p:bg/>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9"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0" fill="hold"/>
                                        <p:tgtEl>
                                          <p:spTgt spid="18"/>
                                        </p:tgtEl>
                                        <p:attrNameLst>
                                          <p:attrName>ppt_w</p:attrName>
                                        </p:attrNameLst>
                                      </p:cBhvr>
                                      <p:tavLst>
                                        <p:tav tm="0" fmla="#ppt_w*sin(2.5*pi*$)">
                                          <p:val>
                                            <p:fltVal val="0"/>
                                          </p:val>
                                        </p:tav>
                                        <p:tav tm="100000">
                                          <p:val>
                                            <p:fltVal val="1"/>
                                          </p:val>
                                        </p:tav>
                                      </p:tavLst>
                                    </p:anim>
                                    <p:anim calcmode="lin" valueType="num">
                                      <p:cBhvr>
                                        <p:cTn id="63" dur="5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1">
                                            <p:txEl>
                                              <p:pRg st="0" end="0"/>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1">
                                            <p:txEl>
                                              <p:pRg st="1" end="1"/>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1">
                                            <p:txEl>
                                              <p:pRg st="2" end="2"/>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21">
                                            <p:txEl>
                                              <p:pRg st="3" end="3"/>
                                            </p:txEl>
                                          </p:spTgt>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1">
                                            <p:txEl>
                                              <p:pRg st="4" end="4"/>
                                            </p:txEl>
                                          </p:spTgt>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21">
                                            <p:txEl>
                                              <p:pRg st="5" end="5"/>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1">
                                            <p:txEl>
                                              <p:pRg st="6" end="6"/>
                                            </p:txEl>
                                          </p:spTgt>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2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1" grpId="1" build="allAtOnce"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0581" y="1114705"/>
            <a:ext cx="6458264" cy="4627033"/>
          </a:xfrm>
        </p:spPr>
        <p:txBody>
          <a:bodyPr/>
          <a:lstStyle/>
          <a:p>
            <a:r>
              <a:rPr lang="en-US" sz="3200" b="1" dirty="0" smtClean="0"/>
              <a:t>FINAL QUESTION about Water=DENIAL &amp; Water=Spirit:</a:t>
            </a:r>
            <a:br>
              <a:rPr lang="en-US" sz="3200" b="1" dirty="0" smtClean="0"/>
            </a:br>
            <a:r>
              <a:rPr lang="en-US" sz="3200" b="1" dirty="0" smtClean="0"/>
              <a:t/>
            </a:r>
            <a:br>
              <a:rPr lang="en-US" sz="3200" b="1" dirty="0" smtClean="0"/>
            </a:br>
            <a:r>
              <a:rPr lang="en-US" sz="3200" b="1" dirty="0" smtClean="0"/>
              <a:t>JUST </a:t>
            </a:r>
            <a:r>
              <a:rPr lang="en-US" sz="3200" b="1" dirty="0"/>
              <a:t>HOW BAD DOES </a:t>
            </a:r>
            <a:r>
              <a:rPr lang="en-US" sz="3200" b="1" dirty="0" smtClean="0"/>
              <a:t>WATER SHORTAGE </a:t>
            </a:r>
            <a:r>
              <a:rPr lang="en-US" sz="3200" b="1" dirty="0"/>
              <a:t>HAVE TO BE BEFORE </a:t>
            </a:r>
            <a:r>
              <a:rPr lang="en-US" sz="3200" b="1" dirty="0" smtClean="0"/>
              <a:t>WE BELIEVE AND </a:t>
            </a:r>
            <a:r>
              <a:rPr lang="en-US" sz="3200" b="1" dirty="0"/>
              <a:t>CHANGE </a:t>
            </a:r>
            <a:r>
              <a:rPr lang="en-US" sz="3200" b="1" dirty="0" smtClean="0"/>
              <a:t>OUR BEHAVIORS </a:t>
            </a:r>
            <a:r>
              <a:rPr lang="en-US" sz="3600" b="1" dirty="0" smtClean="0"/>
              <a:t>FROM DOMINATION </a:t>
            </a:r>
            <a:r>
              <a:rPr lang="en-US" sz="3600" b="1" i="1" dirty="0" smtClean="0"/>
              <a:t>Radah </a:t>
            </a:r>
            <a:r>
              <a:rPr lang="en-US" sz="3600" b="1" dirty="0" smtClean="0"/>
              <a:t>TO STEWARDSHIP </a:t>
            </a:r>
            <a:r>
              <a:rPr lang="en-US" sz="3600" b="1" i="1" dirty="0" smtClean="0"/>
              <a:t>Radah</a:t>
            </a:r>
            <a:r>
              <a:rPr lang="en-US" sz="3600" b="1" dirty="0" smtClean="0"/>
              <a:t>?</a:t>
            </a:r>
            <a:endParaRPr lang="en-US" sz="3600" dirty="0"/>
          </a:p>
        </p:txBody>
      </p:sp>
      <p:sp>
        <p:nvSpPr>
          <p:cNvPr id="3" name="Rectangle 2"/>
          <p:cNvSpPr/>
          <p:nvPr/>
        </p:nvSpPr>
        <p:spPr>
          <a:xfrm>
            <a:off x="283732" y="390354"/>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4"/>
          <p:cNvPicPr>
            <a:picLocks noChangeAspect="1"/>
          </p:cNvPicPr>
          <p:nvPr/>
        </p:nvPicPr>
        <p:blipFill>
          <a:blip r:embed="rId3"/>
          <a:stretch>
            <a:fillRect/>
          </a:stretch>
        </p:blipFill>
        <p:spPr>
          <a:xfrm>
            <a:off x="503563" y="3514686"/>
            <a:ext cx="4544734" cy="3235234"/>
          </a:xfrm>
          <a:prstGeom prst="rect">
            <a:avLst/>
          </a:prstGeom>
        </p:spPr>
      </p:pic>
      <p:sp>
        <p:nvSpPr>
          <p:cNvPr id="6" name="Rectangle 5"/>
          <p:cNvSpPr/>
          <p:nvPr/>
        </p:nvSpPr>
        <p:spPr>
          <a:xfrm>
            <a:off x="2797273" y="424660"/>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Tree>
    <p:extLst>
      <p:ext uri="{BB962C8B-B14F-4D97-AF65-F5344CB8AC3E}">
        <p14:creationId xmlns:p14="http://schemas.microsoft.com/office/powerpoint/2010/main" val="41027371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21 at 6.04.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608710" cy="3594054"/>
          </a:xfrm>
          <a:prstGeom prst="rect">
            <a:avLst/>
          </a:prstGeom>
        </p:spPr>
      </p:pic>
      <p:pic>
        <p:nvPicPr>
          <p:cNvPr id="6" name="Picture 5" descr="Final Cover NO PLANET 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022" y="44216"/>
            <a:ext cx="4270977" cy="3868760"/>
          </a:xfrm>
          <a:prstGeom prst="rect">
            <a:avLst/>
          </a:prstGeom>
        </p:spPr>
      </p:pic>
      <p:sp>
        <p:nvSpPr>
          <p:cNvPr id="2" name="TextBox 1"/>
          <p:cNvSpPr txBox="1"/>
          <p:nvPr/>
        </p:nvSpPr>
        <p:spPr>
          <a:xfrm>
            <a:off x="3928933" y="0"/>
            <a:ext cx="3992089" cy="3847207"/>
          </a:xfrm>
          <a:prstGeom prst="rect">
            <a:avLst/>
          </a:prstGeom>
          <a:solidFill>
            <a:srgbClr val="008000"/>
          </a:solidFill>
          <a:ln w="38100" cmpd="sng">
            <a:solidFill>
              <a:schemeClr val="tx1"/>
            </a:solidFill>
          </a:ln>
        </p:spPr>
        <p:txBody>
          <a:bodyPr wrap="square" rtlCol="0">
            <a:spAutoFit/>
          </a:bodyPr>
          <a:lstStyle/>
          <a:p>
            <a:pPr algn="ctr"/>
            <a:r>
              <a:rPr lang="en-US" b="1" cap="all" dirty="0"/>
              <a:t>Storytelling Science and Your </a:t>
            </a:r>
            <a:r>
              <a:rPr lang="en-US" b="1" cap="all" dirty="0" smtClean="0"/>
              <a:t>Dissertation</a:t>
            </a:r>
          </a:p>
          <a:p>
            <a:pPr algn="ctr"/>
            <a:endParaRPr lang="en-US" b="1" cap="all" dirty="0"/>
          </a:p>
          <a:p>
            <a:pPr algn="ctr"/>
            <a:endParaRPr lang="en-US" b="1" cap="all" dirty="0" smtClean="0"/>
          </a:p>
          <a:p>
            <a:pPr algn="ctr"/>
            <a:endParaRPr lang="en-US" b="1" cap="all" dirty="0" smtClean="0"/>
          </a:p>
          <a:p>
            <a:pPr algn="ctr"/>
            <a:endParaRPr lang="en-US" b="1" cap="all" dirty="0"/>
          </a:p>
          <a:p>
            <a:pPr algn="ctr"/>
            <a:endParaRPr lang="en-US" dirty="0" smtClean="0"/>
          </a:p>
          <a:p>
            <a:pPr algn="ctr"/>
            <a:endParaRPr lang="en-US" dirty="0" smtClean="0"/>
          </a:p>
          <a:p>
            <a:pPr algn="ctr"/>
            <a:endParaRPr lang="en-US" dirty="0"/>
          </a:p>
          <a:p>
            <a:pPr algn="ctr"/>
            <a:endParaRPr lang="en-US" dirty="0" smtClean="0"/>
          </a:p>
          <a:p>
            <a:pPr algn="ctr"/>
            <a:endParaRPr lang="en-US" dirty="0" smtClean="0"/>
          </a:p>
          <a:p>
            <a:pPr algn="ctr"/>
            <a:r>
              <a:rPr lang="en-US" dirty="0" smtClean="0"/>
              <a:t>David </a:t>
            </a:r>
            <a:r>
              <a:rPr lang="en-US" dirty="0"/>
              <a:t>M. Boje &amp; Grace Ann Rosile</a:t>
            </a:r>
          </a:p>
          <a:p>
            <a:pPr algn="ctr"/>
            <a:r>
              <a:rPr lang="en-US" sz="1400" dirty="0"/>
              <a:t>UK, US, Singapore: World Scientific</a:t>
            </a:r>
          </a:p>
          <a:p>
            <a:pPr algn="ctr"/>
            <a:r>
              <a:rPr lang="en-US" sz="1400" dirty="0"/>
              <a:t>February 21, 2019; Revised March </a:t>
            </a:r>
            <a:r>
              <a:rPr lang="en-US" sz="1400" dirty="0" smtClean="0"/>
              <a:t>19, 2019</a:t>
            </a:r>
            <a:endParaRPr lang="en-US" sz="1400" dirty="0"/>
          </a:p>
        </p:txBody>
      </p:sp>
      <p:sp>
        <p:nvSpPr>
          <p:cNvPr id="3" name="Rectangle 2"/>
          <p:cNvSpPr/>
          <p:nvPr/>
        </p:nvSpPr>
        <p:spPr>
          <a:xfrm>
            <a:off x="4377568" y="4855055"/>
            <a:ext cx="7814431" cy="1384995"/>
          </a:xfrm>
          <a:prstGeom prst="rect">
            <a:avLst/>
          </a:prstGeom>
        </p:spPr>
        <p:txBody>
          <a:bodyPr wrap="square">
            <a:spAutoFit/>
          </a:bodyPr>
          <a:lstStyle/>
          <a:p>
            <a:r>
              <a:rPr lang="en-US" sz="2800" b="1" dirty="0" smtClean="0">
                <a:solidFill>
                  <a:schemeClr val="tx1">
                    <a:lumMod val="85000"/>
                    <a:lumOff val="15000"/>
                  </a:schemeClr>
                </a:solidFill>
                <a:hlinkClick r:id="rId5"/>
              </a:rPr>
              <a:t>Download Storytelling Science </a:t>
            </a:r>
            <a:r>
              <a:rPr lang="en-US" sz="2800" b="1" dirty="0">
                <a:solidFill>
                  <a:schemeClr val="tx1">
                    <a:lumMod val="85000"/>
                    <a:lumOff val="15000"/>
                  </a:schemeClr>
                </a:solidFill>
                <a:hlinkClick r:id="rId5"/>
              </a:rPr>
              <a:t>book </a:t>
            </a:r>
            <a:r>
              <a:rPr lang="en-US" sz="2800" b="1" dirty="0">
                <a:solidFill>
                  <a:schemeClr val="tx1">
                    <a:lumMod val="85000"/>
                    <a:lumOff val="15000"/>
                  </a:schemeClr>
                </a:solidFill>
              </a:rPr>
              <a:t>and slides for this presentation at </a:t>
            </a:r>
            <a:r>
              <a:rPr lang="en-US" sz="2800" b="1" dirty="0">
                <a:solidFill>
                  <a:schemeClr val="tx1">
                    <a:lumMod val="85000"/>
                    <a:lumOff val="15000"/>
                  </a:schemeClr>
                </a:solidFill>
                <a:hlinkClick r:id="rId6"/>
              </a:rPr>
              <a:t>https://davidboje.com</a:t>
            </a:r>
            <a:r>
              <a:rPr lang="en-US" sz="2800" b="1" smtClean="0">
                <a:solidFill>
                  <a:schemeClr val="tx1">
                    <a:lumMod val="85000"/>
                    <a:lumOff val="15000"/>
                  </a:schemeClr>
                </a:solidFill>
                <a:hlinkClick r:id="rId6"/>
              </a:rPr>
              <a:t>/Aalborg</a:t>
            </a:r>
            <a:r>
              <a:rPr lang="en-US" sz="2800" b="1" smtClean="0">
                <a:solidFill>
                  <a:schemeClr val="tx1">
                    <a:lumMod val="85000"/>
                    <a:lumOff val="15000"/>
                  </a:schemeClr>
                </a:solidFill>
              </a:rPr>
              <a:t>  </a:t>
            </a:r>
            <a:endParaRPr lang="en-US" sz="2800" b="1" dirty="0">
              <a:solidFill>
                <a:schemeClr val="tx1">
                  <a:lumMod val="85000"/>
                  <a:lumOff val="15000"/>
                </a:schemeClr>
              </a:solidFill>
            </a:endParaRPr>
          </a:p>
        </p:txBody>
      </p:sp>
      <p:pic>
        <p:nvPicPr>
          <p:cNvPr id="8" name="Picture 7"/>
          <p:cNvPicPr>
            <a:picLocks noChangeAspect="1"/>
          </p:cNvPicPr>
          <p:nvPr/>
        </p:nvPicPr>
        <p:blipFill>
          <a:blip r:embed="rId7"/>
          <a:stretch>
            <a:fillRect/>
          </a:stretch>
        </p:blipFill>
        <p:spPr>
          <a:xfrm>
            <a:off x="4840111" y="705555"/>
            <a:ext cx="2238190" cy="2255018"/>
          </a:xfrm>
          <a:prstGeom prst="rect">
            <a:avLst/>
          </a:prstGeom>
        </p:spPr>
      </p:pic>
      <p:pic>
        <p:nvPicPr>
          <p:cNvPr id="9" name="Picture 8"/>
          <p:cNvPicPr/>
          <p:nvPr/>
        </p:nvPicPr>
        <p:blipFill>
          <a:blip r:embed="rId8">
            <a:extLst>
              <a:ext uri="{28A0092B-C50C-407E-A947-70E740481C1C}">
                <a14:useLocalDpi xmlns:a14="http://schemas.microsoft.com/office/drawing/2010/main" val="0"/>
              </a:ext>
            </a:extLst>
          </a:blip>
          <a:stretch>
            <a:fillRect/>
          </a:stretch>
        </p:blipFill>
        <p:spPr>
          <a:xfrm>
            <a:off x="0" y="3668351"/>
            <a:ext cx="3709513" cy="3189650"/>
          </a:xfrm>
          <a:prstGeom prst="rect">
            <a:avLst/>
          </a:prstGeom>
        </p:spPr>
      </p:pic>
      <p:sp>
        <p:nvSpPr>
          <p:cNvPr id="5" name="TextBox 4"/>
          <p:cNvSpPr txBox="1"/>
          <p:nvPr/>
        </p:nvSpPr>
        <p:spPr>
          <a:xfrm>
            <a:off x="4093835" y="4052992"/>
            <a:ext cx="7349991" cy="707886"/>
          </a:xfrm>
          <a:prstGeom prst="rect">
            <a:avLst/>
          </a:prstGeom>
          <a:noFill/>
        </p:spPr>
        <p:txBody>
          <a:bodyPr wrap="square" rtlCol="0">
            <a:spAutoFit/>
          </a:bodyPr>
          <a:lstStyle/>
          <a:p>
            <a:r>
              <a:rPr lang="en-US" sz="4000" b="1" i="1" dirty="0" smtClean="0"/>
              <a:t>Thank You: Any Questions?</a:t>
            </a:r>
            <a:endParaRPr lang="en-US" sz="4000" b="1" i="1" dirty="0"/>
          </a:p>
        </p:txBody>
      </p:sp>
    </p:spTree>
    <p:extLst>
      <p:ext uri="{BB962C8B-B14F-4D97-AF65-F5344CB8AC3E}">
        <p14:creationId xmlns:p14="http://schemas.microsoft.com/office/powerpoint/2010/main" val="1528481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Storytelling Paradigm Theory</a:t>
            </a:r>
            <a:endParaRPr lang="en-US" b="1" dirty="0"/>
          </a:p>
        </p:txBody>
      </p:sp>
      <p:pic>
        <p:nvPicPr>
          <p:cNvPr id="5" name="Picture 4" descr="Screen Shot 2019-05-02 at 6.56.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1194658"/>
            <a:ext cx="9156700" cy="5555910"/>
          </a:xfrm>
          <a:prstGeom prst="rect">
            <a:avLst/>
          </a:prstGeom>
        </p:spPr>
      </p:pic>
    </p:spTree>
    <p:extLst>
      <p:ext uri="{BB962C8B-B14F-4D97-AF65-F5344CB8AC3E}">
        <p14:creationId xmlns:p14="http://schemas.microsoft.com/office/powerpoint/2010/main" val="77984164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3064</TotalTime>
  <Words>9636</Words>
  <Application>Microsoft Macintosh PowerPoint</Application>
  <PresentationFormat>Custom</PresentationFormat>
  <Paragraphs>880</Paragraphs>
  <Slides>89</Slides>
  <Notes>42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91" baseType="lpstr">
      <vt:lpstr>Ion</vt:lpstr>
      <vt:lpstr>Document</vt:lpstr>
      <vt:lpstr>PowerPoint Presentation</vt:lpstr>
      <vt:lpstr>What is Storytelling?</vt:lpstr>
      <vt:lpstr>PowerPoint Presentation</vt:lpstr>
      <vt:lpstr>PowerPoint Presentation</vt:lpstr>
      <vt:lpstr>6 B’s of Antenarrative Theory</vt:lpstr>
      <vt:lpstr>Many Pasts and Many Futures</vt:lpstr>
      <vt:lpstr>D1 = Dialectical Opposition</vt:lpstr>
      <vt:lpstr>D2 = Dialogical (negations)</vt:lpstr>
      <vt:lpstr>Storytelling Paradigm Theory</vt:lpstr>
      <vt:lpstr>Storytelling Paradigm</vt:lpstr>
      <vt:lpstr>PowerPoint Presentation</vt:lpstr>
      <vt:lpstr>Anti-Narrative is not Antenarrative Anti-Story is not Living Story</vt:lpstr>
      <vt:lpstr>Four types of Antenarrative</vt:lpstr>
      <vt:lpstr>Basic Model</vt:lpstr>
      <vt:lpstr>PowerPoint Presentation</vt:lpstr>
      <vt:lpstr>PowerPoint Presentation</vt:lpstr>
      <vt:lpstr>PowerPoint Presentation</vt:lpstr>
      <vt:lpstr>Antenarrative Business Model</vt:lpstr>
      <vt:lpstr>PowerPoint Presentation</vt:lpstr>
      <vt:lpstr>What is a Business Model</vt:lpstr>
      <vt:lpstr>The problem: In 10 years it will be too late to solve it</vt:lpstr>
      <vt:lpstr>What is VIRTUAL WATER?</vt:lpstr>
      <vt:lpstr>Virtual Water’s Hidden Cost Diagnostics</vt:lpstr>
      <vt:lpstr>PowerPoint Presentation</vt:lpstr>
      <vt:lpstr>PowerPoint Presentation</vt:lpstr>
      <vt:lpstr>Aalborg is a Drinking Water Protector</vt:lpstr>
      <vt:lpstr>PowerPoint Presentation</vt:lpstr>
      <vt:lpstr>Question: What Does ‘Care of Creation’ mean for Moral Answerability for Water &amp; Soda?</vt:lpstr>
      <vt:lpstr>PowerPoint Presentation</vt:lpstr>
      <vt:lpstr>PowerPoint Presentation</vt:lpstr>
      <vt:lpstr>What is Dispositif?</vt:lpstr>
      <vt:lpstr>Plastic Waste By Country</vt:lpstr>
      <vt:lpstr>PET (Polyethylene Terephthalate)  </vt:lpstr>
      <vt:lpstr>PowerPoint Presentation</vt:lpstr>
      <vt:lpstr>What is relation of Business Model to Dispositif?</vt:lpstr>
      <vt:lpstr>PowerPoint Presentation</vt:lpstr>
      <vt:lpstr>Climate Denial of clean air and drinkable water is rampant in USA &amp; in Denmark there is Consciousness</vt:lpstr>
      <vt:lpstr>How to Develop a New Business Model-Dispositif about Water in Denmark?</vt:lpstr>
      <vt:lpstr>PowerPoint Presentation</vt:lpstr>
      <vt:lpstr>Bisphenol-A (BPA)  Its substitutes not that safe</vt:lpstr>
      <vt:lpstr>Most plastic water bottles never recycled</vt:lpstr>
      <vt:lpstr>Plastic is dangerous to Health</vt:lpstr>
      <vt:lpstr>Plastic water bottles are dangerous to your health</vt:lpstr>
      <vt:lpstr>Polychlorinated biphenyls (PCBs) are manmade chemicals that adhere to plastic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Self-Correcting Induction Methods</vt:lpstr>
      <vt:lpstr>Charles Sanders Peirce  4 Tests of Self- Correcting Induction</vt:lpstr>
      <vt:lpstr>What is Self-Correcting Method?</vt:lpstr>
      <vt:lpstr>PowerPoint Presentation</vt:lpstr>
      <vt:lpstr>PowerPoint Presentation</vt:lpstr>
      <vt:lpstr>PowerPoint Presentation</vt:lpstr>
      <vt:lpstr>PowerPoint Presentation</vt:lpstr>
      <vt:lpstr>Can Denmark solve the Water Cycle Problems</vt:lpstr>
      <vt:lpstr>Freire (1970/2000) theory of  anti-dialogical action</vt:lpstr>
      <vt:lpstr>Theory of dialogical action Business Model-Dispositif Ensemble characteristics:  </vt:lpstr>
      <vt:lpstr>Conscientização and relation of anti-dialectical and anti-dialogical to their opposite </vt:lpstr>
      <vt:lpstr>Round 1: Storytelling about BEST Conversation Ever Had</vt:lpstr>
      <vt:lpstr>Round 2: Storytelling about WORST Conversation</vt:lpstr>
      <vt:lpstr>Norway’s solution of deposits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QUESTION about Water=DENIAL &amp; Water=Spirit:  JUST HOW BAD DOES WATER SHORTAGE HAVE TO BE BEFORE WE BELIEVE AND CHANGE OUR BEHAVIORS FROM DOMINATION Radah TO STEWARDSHIP Radah?</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dc:creator>
  <cp:lastModifiedBy>David Boje</cp:lastModifiedBy>
  <cp:revision>148</cp:revision>
  <cp:lastPrinted>2019-03-20T11:41:03Z</cp:lastPrinted>
  <dcterms:created xsi:type="dcterms:W3CDTF">2019-03-19T04:49:56Z</dcterms:created>
  <dcterms:modified xsi:type="dcterms:W3CDTF">2019-05-03T05:24:53Z</dcterms:modified>
</cp:coreProperties>
</file>