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1"/>
    <p:sldMasterId id="2147483688" r:id="rId2"/>
  </p:sldMasterIdLst>
  <p:notesMasterIdLst>
    <p:notesMasterId r:id="rId50"/>
  </p:notesMasterIdLst>
  <p:sldIdLst>
    <p:sldId id="259" r:id="rId3"/>
    <p:sldId id="299" r:id="rId4"/>
    <p:sldId id="321" r:id="rId5"/>
    <p:sldId id="301" r:id="rId6"/>
    <p:sldId id="303" r:id="rId7"/>
    <p:sldId id="310" r:id="rId8"/>
    <p:sldId id="304" r:id="rId9"/>
    <p:sldId id="272" r:id="rId10"/>
    <p:sldId id="353" r:id="rId11"/>
    <p:sldId id="354" r:id="rId12"/>
    <p:sldId id="351" r:id="rId13"/>
    <p:sldId id="327" r:id="rId14"/>
    <p:sldId id="352" r:id="rId15"/>
    <p:sldId id="349" r:id="rId16"/>
    <p:sldId id="320" r:id="rId17"/>
    <p:sldId id="345" r:id="rId18"/>
    <p:sldId id="350" r:id="rId19"/>
    <p:sldId id="326" r:id="rId20"/>
    <p:sldId id="328" r:id="rId21"/>
    <p:sldId id="325" r:id="rId22"/>
    <p:sldId id="329" r:id="rId23"/>
    <p:sldId id="323" r:id="rId24"/>
    <p:sldId id="324" r:id="rId25"/>
    <p:sldId id="343" r:id="rId26"/>
    <p:sldId id="344" r:id="rId27"/>
    <p:sldId id="330" r:id="rId28"/>
    <p:sldId id="331" r:id="rId29"/>
    <p:sldId id="332" r:id="rId30"/>
    <p:sldId id="336" r:id="rId31"/>
    <p:sldId id="337" r:id="rId32"/>
    <p:sldId id="338" r:id="rId33"/>
    <p:sldId id="306" r:id="rId34"/>
    <p:sldId id="307" r:id="rId35"/>
    <p:sldId id="319" r:id="rId36"/>
    <p:sldId id="346" r:id="rId37"/>
    <p:sldId id="348" r:id="rId38"/>
    <p:sldId id="347" r:id="rId39"/>
    <p:sldId id="342" r:id="rId40"/>
    <p:sldId id="276" r:id="rId41"/>
    <p:sldId id="277" r:id="rId42"/>
    <p:sldId id="270" r:id="rId43"/>
    <p:sldId id="355" r:id="rId44"/>
    <p:sldId id="356" r:id="rId45"/>
    <p:sldId id="357" r:id="rId46"/>
    <p:sldId id="358" r:id="rId47"/>
    <p:sldId id="359" r:id="rId48"/>
    <p:sldId id="36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59"/>
            <p14:sldId id="299"/>
            <p14:sldId id="321"/>
            <p14:sldId id="301"/>
            <p14:sldId id="303"/>
            <p14:sldId id="310"/>
            <p14:sldId id="304"/>
            <p14:sldId id="272"/>
            <p14:sldId id="353"/>
            <p14:sldId id="354"/>
            <p14:sldId id="351"/>
            <p14:sldId id="327"/>
            <p14:sldId id="352"/>
            <p14:sldId id="349"/>
            <p14:sldId id="320"/>
            <p14:sldId id="345"/>
            <p14:sldId id="350"/>
            <p14:sldId id="326"/>
            <p14:sldId id="328"/>
            <p14:sldId id="325"/>
            <p14:sldId id="329"/>
            <p14:sldId id="323"/>
            <p14:sldId id="324"/>
            <p14:sldId id="343"/>
            <p14:sldId id="344"/>
            <p14:sldId id="330"/>
            <p14:sldId id="331"/>
            <p14:sldId id="332"/>
            <p14:sldId id="336"/>
            <p14:sldId id="337"/>
            <p14:sldId id="338"/>
            <p14:sldId id="306"/>
            <p14:sldId id="307"/>
            <p14:sldId id="319"/>
            <p14:sldId id="346"/>
            <p14:sldId id="348"/>
            <p14:sldId id="347"/>
          </p14:sldIdLst>
        </p14:section>
        <p14:section name="Project Overview" id="{087866C3-7028-482C-8D34-6BF5363FBD75}">
          <p14:sldIdLst/>
        </p14:section>
        <p14:section name="Status Update" id="{521DEF98-8796-4632-831A-16252E9A6054}">
          <p14:sldIdLst/>
        </p14:section>
        <p14:section name="Timeline" id="{CF24EBA6-C924-424D-AC31-A4B9992A87E0}">
          <p14:sldIdLst/>
        </p14:section>
        <p14:section name="Next Steps and Action Items" id="{C24C98EC-938D-4034-8DB8-5E8DBF16E3CB}">
          <p14:sldIdLst>
            <p14:sldId id="342"/>
          </p14:sldIdLst>
        </p14:section>
        <p14:section name="Appendix" id="{E35CCD6A-2288-476E-BC93-C75323AE1F32}">
          <p14:sldIdLst>
            <p14:sldId id="276"/>
            <p14:sldId id="277"/>
            <p14:sldId id="270"/>
            <p14:sldId id="355"/>
            <p14:sldId id="356"/>
            <p14:sldId id="357"/>
            <p14:sldId id="358"/>
            <p14:sldId id="359"/>
            <p14:sldId id="36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09" autoAdjust="0"/>
    <p:restoredTop sz="87080" autoAdjust="0"/>
  </p:normalViewPr>
  <p:slideViewPr>
    <p:cSldViewPr>
      <p:cViewPr varScale="1">
        <p:scale>
          <a:sx n="92" d="100"/>
          <a:sy n="92" d="100"/>
        </p:scale>
        <p:origin x="-760" y="-112"/>
      </p:cViewPr>
      <p:guideLst>
        <p:guide orient="horz" pos="2160"/>
        <p:guide orient="horz" pos="5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1E3A074B-8EC3-4AC7-ADB8-C53A583CA2D1}">
      <dgm:prSet phldrT="[Text]" custT="1"/>
      <dgm:spPr/>
      <dgm:t>
        <a:bodyPr/>
        <a:lstStyle/>
        <a:p>
          <a:r>
            <a:rPr lang="en-US" sz="2000" dirty="0" smtClean="0"/>
            <a:t>Milestone 1</a:t>
          </a:r>
          <a:endParaRPr lang="en-US" sz="2000" dirty="0"/>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000" dirty="0" smtClean="0"/>
            <a:t>Milestone 2</a:t>
          </a:r>
          <a:endParaRPr lang="en-US" sz="2000" dirty="0"/>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r>
            <a:rPr lang="en-US" sz="2000" dirty="0" smtClean="0"/>
            <a:t>Milestone 3</a:t>
          </a:r>
          <a:endParaRPr lang="en-US" sz="2000" dirty="0"/>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A39C9339-F7BC-4A9F-AF8A-3B9741B27413}">
      <dgm:prSet phldrT="[Text]" custT="1"/>
      <dgm:spPr/>
      <dgm:t>
        <a:bodyPr/>
        <a:lstStyle/>
        <a:p>
          <a:r>
            <a:rPr lang="en-US" sz="2000" dirty="0" smtClean="0"/>
            <a:t>Pick UN Goal </a:t>
          </a:r>
          <a:endParaRPr lang="en-US" sz="2000" dirty="0"/>
        </a:p>
      </dgm:t>
    </dgm:pt>
    <dgm:pt modelId="{26699644-3B9B-4794-926C-D854282146D8}" type="parTrans" cxnId="{BF777ED0-A485-405A-BFCD-E378EF965464}">
      <dgm:prSet/>
      <dgm:spPr/>
      <dgm:t>
        <a:bodyPr/>
        <a:lstStyle/>
        <a:p>
          <a:endParaRPr lang="en-US" sz="2400"/>
        </a:p>
      </dgm:t>
    </dgm:pt>
    <dgm:pt modelId="{3E2FBE5E-2D29-4C39-97D1-424264F1308F}" type="sibTrans" cxnId="{BF777ED0-A485-405A-BFCD-E378EF965464}">
      <dgm:prSet/>
      <dgm:spPr/>
      <dgm:t>
        <a:bodyPr/>
        <a:lstStyle/>
        <a:p>
          <a:endParaRPr lang="en-US" sz="2400"/>
        </a:p>
      </dgm:t>
    </dgm:pt>
    <dgm:pt modelId="{5175B6B0-3CA6-4535-A09B-108E0999A356}">
      <dgm:prSet phldrT="[Text]" custT="1"/>
      <dgm:spPr/>
      <dgm:t>
        <a:bodyPr/>
        <a:lstStyle/>
        <a:p>
          <a:r>
            <a:rPr lang="en-US" sz="2000" dirty="0" smtClean="0"/>
            <a:t>Pick  books you will use to write weekly </a:t>
          </a:r>
          <a:r>
            <a:rPr lang="en-US" sz="2000" dirty="0" smtClean="0"/>
            <a:t>Homework </a:t>
          </a:r>
          <a:r>
            <a:rPr lang="en-US" sz="2000" dirty="0" smtClean="0"/>
            <a:t>Answers</a:t>
          </a:r>
          <a:endParaRPr lang="en-US" sz="2000" dirty="0"/>
        </a:p>
      </dgm:t>
    </dgm:pt>
    <dgm:pt modelId="{ECD96492-1092-4631-A208-D9A5DA08372E}" type="parTrans" cxnId="{345AD6EC-90F1-4BA3-A053-C21366541189}">
      <dgm:prSet/>
      <dgm:spPr/>
      <dgm:t>
        <a:bodyPr/>
        <a:lstStyle/>
        <a:p>
          <a:endParaRPr lang="en-US" sz="2400"/>
        </a:p>
      </dgm:t>
    </dgm:pt>
    <dgm:pt modelId="{F900535F-E882-46D4-B632-4B8ACBE851E4}" type="sibTrans" cxnId="{345AD6EC-90F1-4BA3-A053-C21366541189}">
      <dgm:prSet/>
      <dgm:spPr/>
      <dgm:t>
        <a:bodyPr/>
        <a:lstStyle/>
        <a:p>
          <a:endParaRPr lang="en-US" sz="2400"/>
        </a:p>
      </dgm:t>
    </dgm:pt>
    <dgm:pt modelId="{1982B446-3706-4711-A6F1-3DC4DFE59A3A}">
      <dgm:prSet phldrT="[Text]" custT="1"/>
      <dgm:spPr/>
      <dgm:t>
        <a:bodyPr/>
        <a:lstStyle/>
        <a:p>
          <a:r>
            <a:rPr lang="en-US" sz="2000" dirty="0" smtClean="0"/>
            <a:t>Milestone 4</a:t>
          </a:r>
          <a:endParaRPr lang="en-US" sz="2000" dirty="0"/>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BAD6DE81-DE4F-40EF-8526-A8F127A4BE33}">
      <dgm:prSet phldrT="[Text]" custT="1"/>
      <dgm:spPr/>
      <dgm:t>
        <a:bodyPr/>
        <a:lstStyle/>
        <a:p>
          <a:r>
            <a:rPr lang="en-US" sz="2000" dirty="0" smtClean="0"/>
            <a:t>Final Exam: Turn in Final Team </a:t>
          </a:r>
          <a:r>
            <a:rPr lang="en-US" sz="2000" dirty="0" smtClean="0"/>
            <a:t>Project of your POP-UP </a:t>
          </a:r>
          <a:endParaRPr lang="en-US" sz="2000" dirty="0"/>
        </a:p>
      </dgm:t>
    </dgm:pt>
    <dgm:pt modelId="{3224C504-155F-4C9F-93C7-83D8D4CEC1B4}" type="parTrans" cxnId="{293E3154-15DE-4C13-93DE-664CEAB9F0AF}">
      <dgm:prSet/>
      <dgm:spPr/>
      <dgm:t>
        <a:bodyPr/>
        <a:lstStyle/>
        <a:p>
          <a:endParaRPr lang="en-US"/>
        </a:p>
      </dgm:t>
    </dgm:pt>
    <dgm:pt modelId="{6252B9CC-7427-40BA-B706-E629F53D4B22}" type="sibTrans" cxnId="{293E3154-15DE-4C13-93DE-664CEAB9F0AF}">
      <dgm:prSet/>
      <dgm:spPr/>
      <dgm:t>
        <a:bodyPr/>
        <a:lstStyle/>
        <a:p>
          <a:endParaRPr lang="en-US"/>
        </a:p>
      </dgm:t>
    </dgm:pt>
    <dgm:pt modelId="{9898FE38-DE6C-46BA-8D32-D767674AD978}">
      <dgm:prSet phldrT="[Text]" custT="1"/>
      <dgm:spPr/>
      <dgm:t>
        <a:bodyPr/>
        <a:lstStyle/>
        <a:p>
          <a:r>
            <a:rPr lang="en-US" sz="2000" dirty="0" smtClean="0"/>
            <a:t>Write your Lesson Plan for a class your </a:t>
          </a:r>
          <a:r>
            <a:rPr lang="en-US" sz="2000" dirty="0" smtClean="0"/>
            <a:t>ENSEMBLE Project </a:t>
          </a:r>
          <a:r>
            <a:rPr lang="en-US" sz="2000" dirty="0" smtClean="0"/>
            <a:t>Team will conduct</a:t>
          </a:r>
          <a:endParaRPr lang="en-US" sz="2000" dirty="0"/>
        </a:p>
      </dgm:t>
    </dgm:pt>
    <dgm:pt modelId="{6500A968-9A0E-4ACA-91E4-A3C5FA03BCC8}" type="parTrans" cxnId="{277398F3-A9DD-4822-A4A0-9408AA94EB41}">
      <dgm:prSet/>
      <dgm:spPr/>
      <dgm:t>
        <a:bodyPr/>
        <a:lstStyle/>
        <a:p>
          <a:endParaRPr lang="en-US"/>
        </a:p>
      </dgm:t>
    </dgm:pt>
    <dgm:pt modelId="{15E99FBC-5B51-4114-8E0B-C26E50C78603}" type="sibTrans" cxnId="{277398F3-A9DD-4822-A4A0-9408AA94EB41}">
      <dgm:prSet/>
      <dgm:spPr/>
      <dgm:t>
        <a:bodyPr/>
        <a:lstStyle/>
        <a:p>
          <a:endParaRPr lang="en-US"/>
        </a:p>
      </dgm:t>
    </dgm:pt>
    <dgm:pt modelId="{FBA75504-88B3-FA49-B6D4-19759212D63E}">
      <dgm:prSet phldrT="[Text]" custT="1"/>
      <dgm:spPr/>
      <dgm:t>
        <a:bodyPr/>
        <a:lstStyle/>
        <a:p>
          <a:r>
            <a:rPr lang="en-US" sz="2000" dirty="0" smtClean="0"/>
            <a:t> </a:t>
          </a:r>
          <a:r>
            <a:rPr lang="en-US" sz="2000" dirty="0" smtClean="0"/>
            <a:t>Answer 2 </a:t>
          </a:r>
          <a:r>
            <a:rPr lang="en-US" sz="2000" dirty="0" smtClean="0"/>
            <a:t>Value-Added questions </a:t>
          </a:r>
          <a:r>
            <a:rPr lang="en-US" sz="2000" dirty="0" smtClean="0"/>
            <a:t>orally at ORAL Exam</a:t>
          </a:r>
          <a:endParaRPr lang="en-US" sz="2000" dirty="0"/>
        </a:p>
      </dgm:t>
    </dgm:pt>
    <dgm:pt modelId="{7AE76890-2533-FA4A-B4DF-CD33837A9169}" type="parTrans" cxnId="{206089ED-D71E-3B4D-A936-AFB1FF5E39D6}">
      <dgm:prSet/>
      <dgm:spPr/>
      <dgm:t>
        <a:bodyPr/>
        <a:lstStyle/>
        <a:p>
          <a:endParaRPr lang="en-US"/>
        </a:p>
      </dgm:t>
    </dgm:pt>
    <dgm:pt modelId="{C963B73A-CE8A-004E-8956-CF7C16F03955}" type="sibTrans" cxnId="{206089ED-D71E-3B4D-A936-AFB1FF5E39D6}">
      <dgm:prSet/>
      <dgm:spPr/>
      <dgm:t>
        <a:bodyPr/>
        <a:lstStyle/>
        <a:p>
          <a:endParaRPr lang="en-US"/>
        </a:p>
      </dgm:t>
    </dgm:pt>
    <dgm:pt modelId="{95A7D818-08E8-0741-9F88-6F6BB61F5051}">
      <dgm:prSet phldrT="[Text]" custT="1"/>
      <dgm:spPr/>
      <dgm:t>
        <a:bodyPr/>
        <a:lstStyle/>
        <a:p>
          <a:r>
            <a:rPr lang="en-US" sz="2000" dirty="0" smtClean="0"/>
            <a:t> Join Project Team</a:t>
          </a:r>
          <a:endParaRPr lang="en-US" sz="2000" dirty="0"/>
        </a:p>
      </dgm:t>
    </dgm:pt>
    <dgm:pt modelId="{01A04456-643C-9E4B-9194-D8D42E646B74}" type="parTrans" cxnId="{DC2A3BC4-23B6-9A44-BA49-1E6829CACBF9}">
      <dgm:prSet/>
      <dgm:spPr/>
      <dgm:t>
        <a:bodyPr/>
        <a:lstStyle/>
        <a:p>
          <a:endParaRPr lang="en-US"/>
        </a:p>
      </dgm:t>
    </dgm:pt>
    <dgm:pt modelId="{13BAAADD-2EAB-7E43-A647-AF788A78574A}" type="sibTrans" cxnId="{DC2A3BC4-23B6-9A44-BA49-1E6829CACBF9}">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4566E19C-2577-409E-A34A-BB8B091D39D1}" type="pres">
      <dgm:prSet presAssocID="{455C831A-CCF5-4391-A2BE-9DF065D37587}" presName="arrowDiagram4" presStyleCnt="0"/>
      <dgm:spPr/>
    </dgm:pt>
    <dgm:pt modelId="{A94E7C76-C16F-47F1-B4F1-C2CF2270A7E9}" type="pres">
      <dgm:prSet presAssocID="{1E3A074B-8EC3-4AC7-ADB8-C53A583CA2D1}" presName="bullet4a" presStyleLbl="node1" presStyleIdx="0" presStyleCnt="4" custLinFactX="129" custLinFactNeighborX="100000" custLinFactNeighborY="9679"/>
      <dgm:spPr/>
    </dgm:pt>
    <dgm:pt modelId="{48F9B62B-8095-40B1-882D-7B164B0C8B69}" type="pres">
      <dgm:prSet presAssocID="{1E3A074B-8EC3-4AC7-ADB8-C53A583CA2D1}" presName="textBox4a" presStyleLbl="revTx" presStyleIdx="0" presStyleCnt="4" custScaleX="120677" custLinFactNeighborX="14676" custLinFactNeighborY="29729">
        <dgm:presLayoutVars>
          <dgm:bulletEnabled val="1"/>
        </dgm:presLayoutVars>
      </dgm:prSet>
      <dgm:spPr/>
      <dgm:t>
        <a:bodyPr/>
        <a:lstStyle/>
        <a:p>
          <a:endParaRPr lang="en-US"/>
        </a:p>
      </dgm:t>
    </dgm:pt>
    <dgm:pt modelId="{0CFC4447-43F4-414D-A014-8F5BDE3BC5FF}" type="pres">
      <dgm:prSet presAssocID="{C7CCB8C4-BA8F-435B-96D2-651E5BBEE204}" presName="bullet4b" presStyleLbl="node1" presStyleIdx="1" presStyleCnt="4" custLinFactNeighborX="-8158" custLinFactNeighborY="50683"/>
      <dgm:spPr/>
    </dgm:pt>
    <dgm:pt modelId="{389CF004-91C6-4868-93F7-537D5C97980B}" type="pres">
      <dgm:prSet presAssocID="{C7CCB8C4-BA8F-435B-96D2-651E5BBEE204}" presName="textBox4b" presStyleLbl="revTx" presStyleIdx="1" presStyleCnt="4" custScaleY="81565" custLinFactNeighborX="-9999" custLinFactNeighborY="18094">
        <dgm:presLayoutVars>
          <dgm:bulletEnabled val="1"/>
        </dgm:presLayoutVars>
      </dgm:prSet>
      <dgm:spPr/>
      <dgm:t>
        <a:bodyPr/>
        <a:lstStyle/>
        <a:p>
          <a:endParaRPr lang="en-US"/>
        </a:p>
      </dgm:t>
    </dgm:pt>
    <dgm:pt modelId="{8D49C94D-D2A4-4464-8383-D3C12F8B2538}" type="pres">
      <dgm:prSet presAssocID="{A75DE5EA-0E88-4A1C-B1EA-B4EE477D7AA1}" presName="bullet4c" presStyleLbl="node1" presStyleIdx="2" presStyleCnt="4" custLinFactNeighborX="-59466" custLinFactNeighborY="50213"/>
      <dgm:spPr/>
    </dgm:pt>
    <dgm:pt modelId="{5E71A06C-9747-4CAE-BA21-E9C2A4D6678D}" type="pres">
      <dgm:prSet presAssocID="{A75DE5EA-0E88-4A1C-B1EA-B4EE477D7AA1}" presName="textBox4c" presStyleLbl="revTx" presStyleIdx="2" presStyleCnt="4" custScaleY="60921" custLinFactNeighborX="-27627" custLinFactNeighborY="4121">
        <dgm:presLayoutVars>
          <dgm:bulletEnabled val="1"/>
        </dgm:presLayoutVars>
      </dgm:prSet>
      <dgm:spPr/>
      <dgm:t>
        <a:bodyPr/>
        <a:lstStyle/>
        <a:p>
          <a:endParaRPr lang="en-US"/>
        </a:p>
      </dgm:t>
    </dgm:pt>
    <dgm:pt modelId="{A9227355-A6E4-4C01-AB6A-08B68C0ABB91}" type="pres">
      <dgm:prSet presAssocID="{1982B446-3706-4711-A6F1-3DC4DFE59A3A}" presName="bullet4d" presStyleLbl="node1" presStyleIdx="3" presStyleCnt="4" custLinFactNeighborX="-57095" custLinFactNeighborY="36725"/>
      <dgm:spPr/>
    </dgm:pt>
    <dgm:pt modelId="{DB2CD8C7-A5B3-49A1-81CC-0EEDDDF3DB4E}" type="pres">
      <dgm:prSet presAssocID="{1982B446-3706-4711-A6F1-3DC4DFE59A3A}" presName="textBox4d" presStyleLbl="revTx" presStyleIdx="3" presStyleCnt="4" custScaleY="64549" custLinFactNeighborX="-31716" custLinFactNeighborY="3724">
        <dgm:presLayoutVars>
          <dgm:bulletEnabled val="1"/>
        </dgm:presLayoutVars>
      </dgm:prSet>
      <dgm:spPr/>
      <dgm:t>
        <a:bodyPr/>
        <a:lstStyle/>
        <a:p>
          <a:endParaRPr lang="en-US"/>
        </a:p>
      </dgm:t>
    </dgm:pt>
  </dgm:ptLst>
  <dgm:cxnLst>
    <dgm:cxn modelId="{277398F3-A9DD-4822-A4A0-9408AA94EB41}" srcId="{A75DE5EA-0E88-4A1C-B1EA-B4EE477D7AA1}" destId="{9898FE38-DE6C-46BA-8D32-D767674AD978}" srcOrd="0" destOrd="0" parTransId="{6500A968-9A0E-4ACA-91E4-A3C5FA03BCC8}" sibTransId="{15E99FBC-5B51-4114-8E0B-C26E50C78603}"/>
    <dgm:cxn modelId="{35937345-AD47-F244-82BD-C26DBAC23E9D}" type="presOf" srcId="{C7CCB8C4-BA8F-435B-96D2-651E5BBEE204}" destId="{389CF004-91C6-4868-93F7-537D5C97980B}" srcOrd="0" destOrd="0" presId="urn:microsoft.com/office/officeart/2005/8/layout/arrow2"/>
    <dgm:cxn modelId="{B9FE7ECC-6EF0-444E-A4F1-C0B0E879D6D2}" type="presOf" srcId="{FBA75504-88B3-FA49-B6D4-19759212D63E}" destId="{DB2CD8C7-A5B3-49A1-81CC-0EEDDDF3DB4E}" srcOrd="0" destOrd="2" presId="urn:microsoft.com/office/officeart/2005/8/layout/arrow2"/>
    <dgm:cxn modelId="{206089ED-D71E-3B4D-A936-AFB1FF5E39D6}" srcId="{1982B446-3706-4711-A6F1-3DC4DFE59A3A}" destId="{FBA75504-88B3-FA49-B6D4-19759212D63E}" srcOrd="1" destOrd="0" parTransId="{7AE76890-2533-FA4A-B4DF-CD33837A9169}" sibTransId="{C963B73A-CE8A-004E-8956-CF7C16F03955}"/>
    <dgm:cxn modelId="{061A70DA-8035-2C46-8E60-D4FAC90E85C6}" type="presOf" srcId="{455C831A-CCF5-4391-A2BE-9DF065D37587}" destId="{E220828C-C958-4FCF-B52F-02D7F5D17607}" srcOrd="0" destOrd="0" presId="urn:microsoft.com/office/officeart/2005/8/layout/arrow2"/>
    <dgm:cxn modelId="{BCD43656-F1A5-6943-BA6F-DAE000796B96}" type="presOf" srcId="{9898FE38-DE6C-46BA-8D32-D767674AD978}" destId="{5E71A06C-9747-4CAE-BA21-E9C2A4D6678D}" srcOrd="0" destOrd="1" presId="urn:microsoft.com/office/officeart/2005/8/layout/arrow2"/>
    <dgm:cxn modelId="{345AD6EC-90F1-4BA3-A053-C21366541189}" srcId="{C7CCB8C4-BA8F-435B-96D2-651E5BBEE204}" destId="{5175B6B0-3CA6-4535-A09B-108E0999A356}" srcOrd="0" destOrd="0" parTransId="{ECD96492-1092-4631-A208-D9A5DA08372E}" sibTransId="{F900535F-E882-46D4-B632-4B8ACBE851E4}"/>
    <dgm:cxn modelId="{8C1AFE23-B091-4CE6-8284-0511812F213B}" srcId="{455C831A-CCF5-4391-A2BE-9DF065D37587}" destId="{1E3A074B-8EC3-4AC7-ADB8-C53A583CA2D1}" srcOrd="0" destOrd="0" parTransId="{C3E70DF8-D297-401F-A070-1295F4388B0B}" sibTransId="{13D421C7-F834-4141-85ED-0207D610A128}"/>
    <dgm:cxn modelId="{0DDF8D49-B5B9-E24D-A392-B70D4F1B80E5}" type="presOf" srcId="{A75DE5EA-0E88-4A1C-B1EA-B4EE477D7AA1}" destId="{5E71A06C-9747-4CAE-BA21-E9C2A4D6678D}" srcOrd="0" destOrd="0" presId="urn:microsoft.com/office/officeart/2005/8/layout/arrow2"/>
    <dgm:cxn modelId="{BF777ED0-A485-405A-BFCD-E378EF965464}" srcId="{1E3A074B-8EC3-4AC7-ADB8-C53A583CA2D1}" destId="{A39C9339-F7BC-4A9F-AF8A-3B9741B27413}" srcOrd="0" destOrd="0" parTransId="{26699644-3B9B-4794-926C-D854282146D8}" sibTransId="{3E2FBE5E-2D29-4C39-97D1-424264F1308F}"/>
    <dgm:cxn modelId="{FC161E4C-E7AF-BB4D-B988-16C85790B4C0}" type="presOf" srcId="{A39C9339-F7BC-4A9F-AF8A-3B9741B27413}" destId="{48F9B62B-8095-40B1-882D-7B164B0C8B69}" srcOrd="0" destOrd="1" presId="urn:microsoft.com/office/officeart/2005/8/layout/arrow2"/>
    <dgm:cxn modelId="{B9320C52-D95C-2748-A3E1-689D4B6547E5}" type="presOf" srcId="{95A7D818-08E8-0741-9F88-6F6BB61F5051}" destId="{48F9B62B-8095-40B1-882D-7B164B0C8B69}" srcOrd="0" destOrd="2" presId="urn:microsoft.com/office/officeart/2005/8/layout/arrow2"/>
    <dgm:cxn modelId="{679C1D1A-14EB-43D6-A6EB-15DB434BD9E3}" srcId="{455C831A-CCF5-4391-A2BE-9DF065D37587}" destId="{C7CCB8C4-BA8F-435B-96D2-651E5BBEE204}" srcOrd="1" destOrd="0" parTransId="{AD18367E-C5DB-45A4-A27B-B15954C86D0F}" sibTransId="{7D6A4EA2-7BAB-433A-B969-4D95C96F0274}"/>
    <dgm:cxn modelId="{D09152C8-0058-4F02-AE9F-59A443534AE8}" srcId="{455C831A-CCF5-4391-A2BE-9DF065D37587}" destId="{A75DE5EA-0E88-4A1C-B1EA-B4EE477D7AA1}" srcOrd="2" destOrd="0" parTransId="{48157EE2-9BD9-48FE-A422-276C84F2470D}" sibTransId="{03226FF3-250B-4000-A0B5-00FF0F1D75A5}"/>
    <dgm:cxn modelId="{7DD07C3D-EA79-49EE-93EE-865A49AB8425}" srcId="{455C831A-CCF5-4391-A2BE-9DF065D37587}" destId="{1982B446-3706-4711-A6F1-3DC4DFE59A3A}" srcOrd="3" destOrd="0" parTransId="{33D0F32B-ABD3-423A-818A-28D89377B172}" sibTransId="{6C0374E5-7FC4-4DEF-BC17-94C58A35DE3F}"/>
    <dgm:cxn modelId="{DC2A3BC4-23B6-9A44-BA49-1E6829CACBF9}" srcId="{1E3A074B-8EC3-4AC7-ADB8-C53A583CA2D1}" destId="{95A7D818-08E8-0741-9F88-6F6BB61F5051}" srcOrd="1" destOrd="0" parTransId="{01A04456-643C-9E4B-9194-D8D42E646B74}" sibTransId="{13BAAADD-2EAB-7E43-A647-AF788A78574A}"/>
    <dgm:cxn modelId="{293E3154-15DE-4C13-93DE-664CEAB9F0AF}" srcId="{1982B446-3706-4711-A6F1-3DC4DFE59A3A}" destId="{BAD6DE81-DE4F-40EF-8526-A8F127A4BE33}" srcOrd="0" destOrd="0" parTransId="{3224C504-155F-4C9F-93C7-83D8D4CEC1B4}" sibTransId="{6252B9CC-7427-40BA-B706-E629F53D4B22}"/>
    <dgm:cxn modelId="{0BD73942-6B8C-5947-9343-786EFEDF1E3B}" type="presOf" srcId="{1982B446-3706-4711-A6F1-3DC4DFE59A3A}" destId="{DB2CD8C7-A5B3-49A1-81CC-0EEDDDF3DB4E}" srcOrd="0" destOrd="0" presId="urn:microsoft.com/office/officeart/2005/8/layout/arrow2"/>
    <dgm:cxn modelId="{627710A2-794E-DC43-8C95-F26DD59B2AF4}" type="presOf" srcId="{5175B6B0-3CA6-4535-A09B-108E0999A356}" destId="{389CF004-91C6-4868-93F7-537D5C97980B}" srcOrd="0" destOrd="1" presId="urn:microsoft.com/office/officeart/2005/8/layout/arrow2"/>
    <dgm:cxn modelId="{925308A2-F290-4D43-98FF-32A7F19D82D0}" type="presOf" srcId="{1E3A074B-8EC3-4AC7-ADB8-C53A583CA2D1}" destId="{48F9B62B-8095-40B1-882D-7B164B0C8B69}" srcOrd="0" destOrd="0" presId="urn:microsoft.com/office/officeart/2005/8/layout/arrow2"/>
    <dgm:cxn modelId="{4FFFB6BD-B248-9A44-AF8C-310021632147}" type="presOf" srcId="{BAD6DE81-DE4F-40EF-8526-A8F127A4BE33}" destId="{DB2CD8C7-A5B3-49A1-81CC-0EEDDDF3DB4E}" srcOrd="0" destOrd="1" presId="urn:microsoft.com/office/officeart/2005/8/layout/arrow2"/>
    <dgm:cxn modelId="{F7E67C01-52D7-124A-BA5D-4DBFEB0853A0}" type="presParOf" srcId="{E220828C-C958-4FCF-B52F-02D7F5D17607}" destId="{82ED47FD-CD8E-4EC8-A7E3-BF3AC4BC5C1A}" srcOrd="0" destOrd="0" presId="urn:microsoft.com/office/officeart/2005/8/layout/arrow2"/>
    <dgm:cxn modelId="{B015F2A9-1126-D040-B399-E5BB7EB8524F}" type="presParOf" srcId="{E220828C-C958-4FCF-B52F-02D7F5D17607}" destId="{4566E19C-2577-409E-A34A-BB8B091D39D1}" srcOrd="1" destOrd="0" presId="urn:microsoft.com/office/officeart/2005/8/layout/arrow2"/>
    <dgm:cxn modelId="{CA803228-F030-554C-B15E-ED94C9BB51B4}" type="presParOf" srcId="{4566E19C-2577-409E-A34A-BB8B091D39D1}" destId="{A94E7C76-C16F-47F1-B4F1-C2CF2270A7E9}" srcOrd="0" destOrd="0" presId="urn:microsoft.com/office/officeart/2005/8/layout/arrow2"/>
    <dgm:cxn modelId="{DD98ABAB-FD02-D348-80D4-DB033F04AA26}" type="presParOf" srcId="{4566E19C-2577-409E-A34A-BB8B091D39D1}" destId="{48F9B62B-8095-40B1-882D-7B164B0C8B69}" srcOrd="1" destOrd="0" presId="urn:microsoft.com/office/officeart/2005/8/layout/arrow2"/>
    <dgm:cxn modelId="{3CF20F46-0AF1-4543-8C70-1058BFDBC582}" type="presParOf" srcId="{4566E19C-2577-409E-A34A-BB8B091D39D1}" destId="{0CFC4447-43F4-414D-A014-8F5BDE3BC5FF}" srcOrd="2" destOrd="0" presId="urn:microsoft.com/office/officeart/2005/8/layout/arrow2"/>
    <dgm:cxn modelId="{63CC6169-7EBF-E74B-80C0-40B5305248E3}" type="presParOf" srcId="{4566E19C-2577-409E-A34A-BB8B091D39D1}" destId="{389CF004-91C6-4868-93F7-537D5C97980B}" srcOrd="3" destOrd="0" presId="urn:microsoft.com/office/officeart/2005/8/layout/arrow2"/>
    <dgm:cxn modelId="{967F3DB4-E6F2-A94E-B1B7-09C8F1F83E48}" type="presParOf" srcId="{4566E19C-2577-409E-A34A-BB8B091D39D1}" destId="{8D49C94D-D2A4-4464-8383-D3C12F8B2538}" srcOrd="4" destOrd="0" presId="urn:microsoft.com/office/officeart/2005/8/layout/arrow2"/>
    <dgm:cxn modelId="{C7F9953C-7D5D-124E-A4D6-1DFB373C3BCA}" type="presParOf" srcId="{4566E19C-2577-409E-A34A-BB8B091D39D1}" destId="{5E71A06C-9747-4CAE-BA21-E9C2A4D6678D}" srcOrd="5" destOrd="0" presId="urn:microsoft.com/office/officeart/2005/8/layout/arrow2"/>
    <dgm:cxn modelId="{93BA1FEF-CFE3-CB4B-A7DE-EB49766C758C}" type="presParOf" srcId="{4566E19C-2577-409E-A34A-BB8B091D39D1}" destId="{A9227355-A6E4-4C01-AB6A-08B68C0ABB91}" srcOrd="6" destOrd="0" presId="urn:microsoft.com/office/officeart/2005/8/layout/arrow2"/>
    <dgm:cxn modelId="{954433FA-11F4-F540-B239-C34DE53DBA5F}" type="presParOf" srcId="{4566E19C-2577-409E-A34A-BB8B091D39D1}" destId="{DB2CD8C7-A5B3-49A1-81CC-0EEDDDF3DB4E}"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INDIVIDUALS pick one goal and write it down</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Find OTHERS with same goal</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Can only have 5 max on TEAM</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Must have at least 4 on TEAM</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22406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E3A1C7EF-2B73-D44E-AB09-CFDB157EE9CF}" type="presOf" srcId="{550C664F-08C6-4AB0-A8BA-427258162553}" destId="{0DD71EEF-493C-4E91-89BE-3AD922D5DFEC}" srcOrd="0" destOrd="0" presId="urn:microsoft.com/office/officeart/2005/8/layout/radial6"/>
    <dgm:cxn modelId="{C9C0197A-0894-7443-B04F-D5FDB6C64DFC}" type="presOf" srcId="{C86AF644-A202-465B-986C-F66F4C0A09FE}" destId="{585FE9A8-D8F9-48B3-BD89-BCB8D40C3B62}" srcOrd="0" destOrd="0" presId="urn:microsoft.com/office/officeart/2005/8/layout/radial6"/>
    <dgm:cxn modelId="{7D0D6986-9E79-EF48-AEE2-1B0DC8F71C8A}" type="presOf" srcId="{FD225BFA-EC92-4709-8193-75F266C9714F}" destId="{607E6A0A-3655-4CA6-91D8-44B285A4941A}" srcOrd="0" destOrd="0" presId="urn:microsoft.com/office/officeart/2005/8/layout/radial6"/>
    <dgm:cxn modelId="{583AED3B-4C21-334C-9F27-9D3683B74F3A}" type="presOf" srcId="{AC3E7205-C590-4C12-9D02-2D2D91E25E73}" destId="{21E2B31A-E4B2-4ECF-88AA-8FCC85E6F254}" srcOrd="0" destOrd="0" presId="urn:microsoft.com/office/officeart/2005/8/layout/radial6"/>
    <dgm:cxn modelId="{D679C1FF-9C24-9F44-ADBA-2AAB0F2D8BCB}" type="presOf" srcId="{78A7C5B0-5227-4C8B-AA01-92D448A818AF}" destId="{DA4DB111-7C98-44ED-BC7C-C91D7DDAE81E}" srcOrd="0" destOrd="0" presId="urn:microsoft.com/office/officeart/2005/8/layout/radial6"/>
    <dgm:cxn modelId="{2C57C51F-7EE3-4040-A3F2-AEE18E3CE17B}" type="presOf" srcId="{0AA34E75-C871-4636-82AC-E87B52167F2D}" destId="{E6AF0A74-5C53-4808-8A77-31B80B0E5BF6}"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F6D74823-58DE-CB43-9599-821E9557FC57}" type="presOf" srcId="{ABCADF7A-7ED1-44EC-B608-BFA2456D0BF1}" destId="{819BC320-0E3F-4F15-A919-57F70CA02FCD}" srcOrd="0" destOrd="0" presId="urn:microsoft.com/office/officeart/2005/8/layout/radial6"/>
    <dgm:cxn modelId="{14D55648-3490-B74A-9162-A2C0E95A66B9}" type="presOf" srcId="{053550CC-D558-47D3-BB85-AEC146FC1E73}" destId="{18949E23-5716-41EE-8482-AD899487C22A}" srcOrd="0" destOrd="0" presId="urn:microsoft.com/office/officeart/2005/8/layout/radial6"/>
    <dgm:cxn modelId="{DCE76554-FEE6-DF44-80B7-B4C9E03C645B}" type="presOf" srcId="{188A0AD8-3361-466A-980F-FD629CABEA5D}" destId="{C09C0B9D-C626-4352-937F-E565C32A1F1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6F15DDD5-39BF-884D-812C-10B2176A9580}" type="presOf" srcId="{274A1F7C-FF7D-49DF-BC19-A31740450024}" destId="{47906407-956C-4DBE-95F5-60B3E34737A1}" srcOrd="0" destOrd="0" presId="urn:microsoft.com/office/officeart/2005/8/layout/radial6"/>
    <dgm:cxn modelId="{7333005D-00FC-B549-BCBE-C1FC4F8BD06F}" type="presParOf" srcId="{DA4DB111-7C98-44ED-BC7C-C91D7DDAE81E}" destId="{E6AF0A74-5C53-4808-8A77-31B80B0E5BF6}" srcOrd="0" destOrd="0" presId="urn:microsoft.com/office/officeart/2005/8/layout/radial6"/>
    <dgm:cxn modelId="{6E214309-20AB-C147-BE64-A6253B126278}" type="presParOf" srcId="{DA4DB111-7C98-44ED-BC7C-C91D7DDAE81E}" destId="{21E2B31A-E4B2-4ECF-88AA-8FCC85E6F254}" srcOrd="1" destOrd="0" presId="urn:microsoft.com/office/officeart/2005/8/layout/radial6"/>
    <dgm:cxn modelId="{81E51A0C-BCEB-6448-B105-7D36FCA8753D}" type="presParOf" srcId="{DA4DB111-7C98-44ED-BC7C-C91D7DDAE81E}" destId="{A740D28C-C6E5-4D3D-829E-B2E72DEC6932}" srcOrd="2" destOrd="0" presId="urn:microsoft.com/office/officeart/2005/8/layout/radial6"/>
    <dgm:cxn modelId="{95B31A9F-7E2B-8A41-9733-7C50CF124E2E}" type="presParOf" srcId="{DA4DB111-7C98-44ED-BC7C-C91D7DDAE81E}" destId="{C09C0B9D-C626-4352-937F-E565C32A1F1A}" srcOrd="3" destOrd="0" presId="urn:microsoft.com/office/officeart/2005/8/layout/radial6"/>
    <dgm:cxn modelId="{A50496B1-D878-AA45-8B20-B585253E6A41}" type="presParOf" srcId="{DA4DB111-7C98-44ED-BC7C-C91D7DDAE81E}" destId="{18949E23-5716-41EE-8482-AD899487C22A}" srcOrd="4" destOrd="0" presId="urn:microsoft.com/office/officeart/2005/8/layout/radial6"/>
    <dgm:cxn modelId="{656F1615-0877-9E4B-AF66-C563FD0836B0}" type="presParOf" srcId="{DA4DB111-7C98-44ED-BC7C-C91D7DDAE81E}" destId="{22544C63-152D-4BA0-B4E1-6E36758E97BB}" srcOrd="5" destOrd="0" presId="urn:microsoft.com/office/officeart/2005/8/layout/radial6"/>
    <dgm:cxn modelId="{A7C97C50-8E6A-AA4D-84DA-49C9245A3AD3}" type="presParOf" srcId="{DA4DB111-7C98-44ED-BC7C-C91D7DDAE81E}" destId="{47906407-956C-4DBE-95F5-60B3E34737A1}" srcOrd="6" destOrd="0" presId="urn:microsoft.com/office/officeart/2005/8/layout/radial6"/>
    <dgm:cxn modelId="{26A64B43-0D80-F34E-A14F-800BD0F5C9A6}" type="presParOf" srcId="{DA4DB111-7C98-44ED-BC7C-C91D7DDAE81E}" destId="{585FE9A8-D8F9-48B3-BD89-BCB8D40C3B62}" srcOrd="7" destOrd="0" presId="urn:microsoft.com/office/officeart/2005/8/layout/radial6"/>
    <dgm:cxn modelId="{A24A00A5-19FC-924E-AFEF-485EE36630D4}" type="presParOf" srcId="{DA4DB111-7C98-44ED-BC7C-C91D7DDAE81E}" destId="{61A87214-CB21-4889-AF91-57B4116DD7F6}" srcOrd="8" destOrd="0" presId="urn:microsoft.com/office/officeart/2005/8/layout/radial6"/>
    <dgm:cxn modelId="{4561000F-F783-DF4A-BEFA-46F010425653}" type="presParOf" srcId="{DA4DB111-7C98-44ED-BC7C-C91D7DDAE81E}" destId="{607E6A0A-3655-4CA6-91D8-44B285A4941A}" srcOrd="9" destOrd="0" presId="urn:microsoft.com/office/officeart/2005/8/layout/radial6"/>
    <dgm:cxn modelId="{7A1E9B54-1E9C-504C-BA90-5D89663F492A}" type="presParOf" srcId="{DA4DB111-7C98-44ED-BC7C-C91D7DDAE81E}" destId="{819BC320-0E3F-4F15-A919-57F70CA02FCD}" srcOrd="10" destOrd="0" presId="urn:microsoft.com/office/officeart/2005/8/layout/radial6"/>
    <dgm:cxn modelId="{FB7B933A-865E-A64C-B4DF-D19932C9F8AC}" type="presParOf" srcId="{DA4DB111-7C98-44ED-BC7C-C91D7DDAE81E}" destId="{46156E6F-80BF-4EEB-9889-1CA1A20B7461}" srcOrd="11" destOrd="0" presId="urn:microsoft.com/office/officeart/2005/8/layout/radial6"/>
    <dgm:cxn modelId="{281144ED-C0D9-1D46-9A93-9EC7407B992A}"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218930"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A8E5595E-B939-864E-83DE-5B5E70EA205E}" type="presOf" srcId="{274A1F7C-FF7D-49DF-BC19-A31740450024}" destId="{47906407-956C-4DBE-95F5-60B3E34737A1}" srcOrd="0" destOrd="0" presId="urn:microsoft.com/office/officeart/2005/8/layout/radial6"/>
    <dgm:cxn modelId="{19B2B0C2-5B12-A246-92FE-76EA465671AB}" type="presOf" srcId="{ABCADF7A-7ED1-44EC-B608-BFA2456D0BF1}" destId="{819BC320-0E3F-4F15-A919-57F70CA02FCD}" srcOrd="0" destOrd="0" presId="urn:microsoft.com/office/officeart/2005/8/layout/radial6"/>
    <dgm:cxn modelId="{0B860E71-0B33-0B47-8836-6D1FB4142731}" type="presOf" srcId="{188A0AD8-3361-466A-980F-FD629CABEA5D}" destId="{C09C0B9D-C626-4352-937F-E565C32A1F1A}"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F99782FC-1AC9-954B-8C16-6EDA87A892F8}" type="presOf" srcId="{550C664F-08C6-4AB0-A8BA-427258162553}" destId="{0DD71EEF-493C-4E91-89BE-3AD922D5DFEC}" srcOrd="0" destOrd="0" presId="urn:microsoft.com/office/officeart/2005/8/layout/radial6"/>
    <dgm:cxn modelId="{DEF08750-9876-E14B-97AC-660C237AD41E}" type="presOf" srcId="{78A7C5B0-5227-4C8B-AA01-92D448A818AF}" destId="{DA4DB111-7C98-44ED-BC7C-C91D7DDAE81E}" srcOrd="0" destOrd="0" presId="urn:microsoft.com/office/officeart/2005/8/layout/radial6"/>
    <dgm:cxn modelId="{DAC5D8D7-5CB9-454F-9B6E-21A97C778B28}" type="presOf" srcId="{0AA34E75-C871-4636-82AC-E87B52167F2D}" destId="{E6AF0A74-5C53-4808-8A77-31B80B0E5BF6}" srcOrd="0" destOrd="0" presId="urn:microsoft.com/office/officeart/2005/8/layout/radial6"/>
    <dgm:cxn modelId="{D86C0CEA-388D-864B-84B1-D3FB84FD6FF5}" type="presOf" srcId="{AC3E7205-C590-4C12-9D02-2D2D91E25E73}" destId="{21E2B31A-E4B2-4ECF-88AA-8FCC85E6F254}" srcOrd="0" destOrd="0" presId="urn:microsoft.com/office/officeart/2005/8/layout/radial6"/>
    <dgm:cxn modelId="{F8AE0E0F-B70E-8642-B24B-565C0535BD5A}" type="presOf" srcId="{C86AF644-A202-465B-986C-F66F4C0A09FE}" destId="{585FE9A8-D8F9-48B3-BD89-BCB8D40C3B62}" srcOrd="0" destOrd="0" presId="urn:microsoft.com/office/officeart/2005/8/layout/radial6"/>
    <dgm:cxn modelId="{16A63E3A-3D7F-E64A-9F84-8D920A2B5973}" type="presOf" srcId="{FD225BFA-EC92-4709-8193-75F266C9714F}" destId="{607E6A0A-3655-4CA6-91D8-44B285A4941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BFE11E53-9BF1-424C-A64A-088592EEEFF3}" type="presOf" srcId="{053550CC-D558-47D3-BB85-AEC146FC1E73}" destId="{18949E23-5716-41EE-8482-AD899487C22A}" srcOrd="0" destOrd="0" presId="urn:microsoft.com/office/officeart/2005/8/layout/radial6"/>
    <dgm:cxn modelId="{8B0F8266-8178-464A-89BB-959EBDD1B65A}" type="presParOf" srcId="{DA4DB111-7C98-44ED-BC7C-C91D7DDAE81E}" destId="{E6AF0A74-5C53-4808-8A77-31B80B0E5BF6}" srcOrd="0" destOrd="0" presId="urn:microsoft.com/office/officeart/2005/8/layout/radial6"/>
    <dgm:cxn modelId="{26A618FC-A82D-D74F-8556-5C0091229F8E}" type="presParOf" srcId="{DA4DB111-7C98-44ED-BC7C-C91D7DDAE81E}" destId="{21E2B31A-E4B2-4ECF-88AA-8FCC85E6F254}" srcOrd="1" destOrd="0" presId="urn:microsoft.com/office/officeart/2005/8/layout/radial6"/>
    <dgm:cxn modelId="{79A5BB0F-A076-2E4A-9497-DCDE46BEAE70}" type="presParOf" srcId="{DA4DB111-7C98-44ED-BC7C-C91D7DDAE81E}" destId="{A740D28C-C6E5-4D3D-829E-B2E72DEC6932}" srcOrd="2" destOrd="0" presId="urn:microsoft.com/office/officeart/2005/8/layout/radial6"/>
    <dgm:cxn modelId="{1C606E8B-69E0-7840-ABCA-AFBE2E76F012}" type="presParOf" srcId="{DA4DB111-7C98-44ED-BC7C-C91D7DDAE81E}" destId="{C09C0B9D-C626-4352-937F-E565C32A1F1A}" srcOrd="3" destOrd="0" presId="urn:microsoft.com/office/officeart/2005/8/layout/radial6"/>
    <dgm:cxn modelId="{F69F69E0-396E-9740-AD16-7E919C2E173E}" type="presParOf" srcId="{DA4DB111-7C98-44ED-BC7C-C91D7DDAE81E}" destId="{18949E23-5716-41EE-8482-AD899487C22A}" srcOrd="4" destOrd="0" presId="urn:microsoft.com/office/officeart/2005/8/layout/radial6"/>
    <dgm:cxn modelId="{6AEB353F-90C6-F246-A85D-B84B5B824CC7}" type="presParOf" srcId="{DA4DB111-7C98-44ED-BC7C-C91D7DDAE81E}" destId="{22544C63-152D-4BA0-B4E1-6E36758E97BB}" srcOrd="5" destOrd="0" presId="urn:microsoft.com/office/officeart/2005/8/layout/radial6"/>
    <dgm:cxn modelId="{12695630-81F2-9241-A714-F7FA45D8AFCA}" type="presParOf" srcId="{DA4DB111-7C98-44ED-BC7C-C91D7DDAE81E}" destId="{47906407-956C-4DBE-95F5-60B3E34737A1}" srcOrd="6" destOrd="0" presId="urn:microsoft.com/office/officeart/2005/8/layout/radial6"/>
    <dgm:cxn modelId="{D094297C-F49E-9641-8287-05F4FB3CC0A0}" type="presParOf" srcId="{DA4DB111-7C98-44ED-BC7C-C91D7DDAE81E}" destId="{585FE9A8-D8F9-48B3-BD89-BCB8D40C3B62}" srcOrd="7" destOrd="0" presId="urn:microsoft.com/office/officeart/2005/8/layout/radial6"/>
    <dgm:cxn modelId="{0CA2C5F8-64BA-D44B-8B60-5A5A96A366D6}" type="presParOf" srcId="{DA4DB111-7C98-44ED-BC7C-C91D7DDAE81E}" destId="{61A87214-CB21-4889-AF91-57B4116DD7F6}" srcOrd="8" destOrd="0" presId="urn:microsoft.com/office/officeart/2005/8/layout/radial6"/>
    <dgm:cxn modelId="{8CB4DEFE-40FA-C94A-9932-BEDF81ECD032}" type="presParOf" srcId="{DA4DB111-7C98-44ED-BC7C-C91D7DDAE81E}" destId="{607E6A0A-3655-4CA6-91D8-44B285A4941A}" srcOrd="9" destOrd="0" presId="urn:microsoft.com/office/officeart/2005/8/layout/radial6"/>
    <dgm:cxn modelId="{831EB6AB-6ACE-DF48-8548-F99CB1573108}" type="presParOf" srcId="{DA4DB111-7C98-44ED-BC7C-C91D7DDAE81E}" destId="{819BC320-0E3F-4F15-A919-57F70CA02FCD}" srcOrd="10" destOrd="0" presId="urn:microsoft.com/office/officeart/2005/8/layout/radial6"/>
    <dgm:cxn modelId="{1DCA2B22-0EA7-EA47-AB03-E366FE921BBF}" type="presParOf" srcId="{DA4DB111-7C98-44ED-BC7C-C91D7DDAE81E}" destId="{46156E6F-80BF-4EEB-9889-1CA1A20B7461}" srcOrd="11" destOrd="0" presId="urn:microsoft.com/office/officeart/2005/8/layout/radial6"/>
    <dgm:cxn modelId="{BB25683B-2A18-0C43-8A24-C633B1D63621}"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675BB5-4BE3-4E06-B2B3-AAA3D107C1A8}" type="doc">
      <dgm:prSet loTypeId="urn:microsoft.com/office/officeart/2005/8/layout/radial5" loCatId="relationship" qsTypeId="urn:microsoft.com/office/officeart/2005/8/quickstyle/simple3" qsCatId="simple" csTypeId="urn:microsoft.com/office/officeart/2005/8/colors/accent0_3" csCatId="mainScheme" phldr="1"/>
      <dgm:spPr/>
      <dgm:t>
        <a:bodyPr/>
        <a:lstStyle/>
        <a:p>
          <a:endParaRPr lang="en-US"/>
        </a:p>
      </dgm:t>
    </dgm:pt>
    <dgm:pt modelId="{D3864EA6-13E7-440F-948B-8118F5878A44}">
      <dgm:prSet phldrT="[Text]" custT="1"/>
      <dgm:spPr/>
      <dgm:t>
        <a:bodyPr/>
        <a:lstStyle/>
        <a:p>
          <a:r>
            <a:rPr lang="en-US" sz="1400" dirty="0" smtClean="0"/>
            <a:t>Leadership-is-Theater  Project</a:t>
          </a:r>
          <a:endParaRPr lang="en-US" sz="1200" dirty="0"/>
        </a:p>
      </dgm:t>
    </dgm:pt>
    <dgm:pt modelId="{5F920266-1B6A-4D7D-8C8B-D20E2934BF67}" type="parTrans" cxnId="{7834DFDC-DD97-4D0F-B547-27AB53428B4B}">
      <dgm:prSet/>
      <dgm:spPr/>
      <dgm:t>
        <a:bodyPr/>
        <a:lstStyle/>
        <a:p>
          <a:endParaRPr lang="en-US"/>
        </a:p>
      </dgm:t>
    </dgm:pt>
    <dgm:pt modelId="{F4FE127A-F33D-4F59-961D-A505D5A781EE}" type="sibTrans" cxnId="{7834DFDC-DD97-4D0F-B547-27AB53428B4B}">
      <dgm:prSet/>
      <dgm:spPr/>
      <dgm:t>
        <a:bodyPr/>
        <a:lstStyle/>
        <a:p>
          <a:endParaRPr lang="en-US"/>
        </a:p>
      </dgm:t>
    </dgm:pt>
    <dgm:pt modelId="{813DB034-1CFA-4CE1-8536-6BC256192226}">
      <dgm:prSet phldrT="[Text]" custT="1"/>
      <dgm:spPr/>
      <dgm:t>
        <a:bodyPr/>
        <a:lstStyle/>
        <a:p>
          <a:r>
            <a:rPr lang="en-US" sz="1600" dirty="0" smtClean="0"/>
            <a:t>1. Pick a Project</a:t>
          </a:r>
          <a:endParaRPr lang="en-US" sz="1100" dirty="0"/>
        </a:p>
      </dgm:t>
    </dgm:pt>
    <dgm:pt modelId="{ED3CCD02-8D75-4A08-AD85-C5F828B29313}" type="parTrans" cxnId="{41966F54-3C25-450E-8104-04B2B9165959}">
      <dgm:prSet/>
      <dgm:spPr/>
      <dgm:t>
        <a:bodyPr/>
        <a:lstStyle/>
        <a:p>
          <a:endParaRPr lang="en-US" dirty="0"/>
        </a:p>
      </dgm:t>
    </dgm:pt>
    <dgm:pt modelId="{F3516F2D-4619-4753-A81E-130803DFBFC7}" type="sibTrans" cxnId="{41966F54-3C25-450E-8104-04B2B9165959}">
      <dgm:prSet/>
      <dgm:spPr/>
      <dgm:t>
        <a:bodyPr/>
        <a:lstStyle/>
        <a:p>
          <a:endParaRPr lang="en-US"/>
        </a:p>
      </dgm:t>
    </dgm:pt>
    <dgm:pt modelId="{6461E40C-FAF1-4C11-9CA4-01B7756558A8}">
      <dgm:prSet phldrT="[Text]" custT="1"/>
      <dgm:spPr/>
      <dgm:t>
        <a:bodyPr lIns="0" tIns="0" rIns="0" bIns="0"/>
        <a:lstStyle/>
        <a:p>
          <a:r>
            <a:rPr lang="en-US" sz="1300" spc="-10" baseline="0" dirty="0" smtClean="0"/>
            <a:t>2. Do Team from Hell Contract</a:t>
          </a:r>
          <a:endParaRPr lang="en-US" sz="1300" spc="-10" baseline="0" dirty="0"/>
        </a:p>
      </dgm:t>
    </dgm:pt>
    <dgm:pt modelId="{5418FCE5-0AC2-479F-8F47-D35F7A60BD8D}" type="parTrans" cxnId="{5EBF790F-CC7C-4BBA-98A7-614FB5283795}">
      <dgm:prSet/>
      <dgm:spPr/>
      <dgm:t>
        <a:bodyPr/>
        <a:lstStyle/>
        <a:p>
          <a:endParaRPr lang="en-US" dirty="0"/>
        </a:p>
      </dgm:t>
    </dgm:pt>
    <dgm:pt modelId="{3D67A8BA-4FB2-401F-A3C1-92132B645061}" type="sibTrans" cxnId="{5EBF790F-CC7C-4BBA-98A7-614FB5283795}">
      <dgm:prSet/>
      <dgm:spPr/>
      <dgm:t>
        <a:bodyPr/>
        <a:lstStyle/>
        <a:p>
          <a:endParaRPr lang="en-US"/>
        </a:p>
      </dgm:t>
    </dgm:pt>
    <dgm:pt modelId="{14E5A95F-9DC9-4E33-B709-14C57323ACAA}">
      <dgm:prSet phldrT="[Text]" custT="1"/>
      <dgm:spPr/>
      <dgm:t>
        <a:bodyPr/>
        <a:lstStyle/>
        <a:p>
          <a:r>
            <a:rPr lang="en-US" sz="1600" dirty="0" smtClean="0"/>
            <a:t>3. Schedule Meeting Time</a:t>
          </a:r>
          <a:endParaRPr lang="en-US" sz="1100" dirty="0"/>
        </a:p>
      </dgm:t>
    </dgm:pt>
    <dgm:pt modelId="{CFE62A0D-AFCB-42FF-A2F7-4127DE6E4A06}" type="parTrans" cxnId="{B78770BC-227B-404F-8185-2F70ECA32605}">
      <dgm:prSet/>
      <dgm:spPr/>
      <dgm:t>
        <a:bodyPr/>
        <a:lstStyle/>
        <a:p>
          <a:endParaRPr lang="en-US" dirty="0"/>
        </a:p>
      </dgm:t>
    </dgm:pt>
    <dgm:pt modelId="{87455A86-154D-4572-BF6D-F5FEBED08194}" type="sibTrans" cxnId="{B78770BC-227B-404F-8185-2F70ECA32605}">
      <dgm:prSet/>
      <dgm:spPr/>
      <dgm:t>
        <a:bodyPr/>
        <a:lstStyle/>
        <a:p>
          <a:endParaRPr lang="en-US"/>
        </a:p>
      </dgm:t>
    </dgm:pt>
    <dgm:pt modelId="{9A038BAD-1DAA-4E08-AF5C-7A535C3A31A3}">
      <dgm:prSet phldrT="[Text]" custT="1"/>
      <dgm:spPr/>
      <dgm:t>
        <a:bodyPr/>
        <a:lstStyle/>
        <a:p>
          <a:r>
            <a:rPr lang="en-US" sz="1400" dirty="0" smtClean="0"/>
            <a:t>4. Develop Lesson Plan</a:t>
          </a:r>
          <a:endParaRPr lang="en-US" sz="1400" dirty="0"/>
        </a:p>
      </dgm:t>
    </dgm:pt>
    <dgm:pt modelId="{E1D6882F-7F41-4B9B-8326-079D0B7775D3}" type="parTrans" cxnId="{F67B8136-3A2B-408C-9570-C50B3786C6D1}">
      <dgm:prSet/>
      <dgm:spPr/>
      <dgm:t>
        <a:bodyPr/>
        <a:lstStyle/>
        <a:p>
          <a:endParaRPr lang="en-US" dirty="0"/>
        </a:p>
      </dgm:t>
    </dgm:pt>
    <dgm:pt modelId="{BF904E21-59DA-42DB-BE7C-359EAF11BFDB}" type="sibTrans" cxnId="{F67B8136-3A2B-408C-9570-C50B3786C6D1}">
      <dgm:prSet/>
      <dgm:spPr/>
      <dgm:t>
        <a:bodyPr/>
        <a:lstStyle/>
        <a:p>
          <a:endParaRPr lang="en-US"/>
        </a:p>
      </dgm:t>
    </dgm:pt>
    <dgm:pt modelId="{C2B16F5E-4FD9-4E6C-984C-5FB34252F788}">
      <dgm:prSet phldrT="[Text]" custT="1"/>
      <dgm:spPr/>
      <dgm:t>
        <a:bodyPr/>
        <a:lstStyle/>
        <a:p>
          <a:r>
            <a:rPr lang="en-US" sz="1600" dirty="0" smtClean="0"/>
            <a:t>5. Do In-class Event</a:t>
          </a:r>
          <a:endParaRPr lang="en-US" sz="1200" dirty="0"/>
        </a:p>
      </dgm:t>
    </dgm:pt>
    <dgm:pt modelId="{8F21B166-5620-46A8-A5DD-72EAE361E61D}" type="parTrans" cxnId="{F20E6E35-2EF6-49E1-BCE2-AF737813AC7F}">
      <dgm:prSet/>
      <dgm:spPr/>
      <dgm:t>
        <a:bodyPr/>
        <a:lstStyle/>
        <a:p>
          <a:endParaRPr lang="en-US" dirty="0"/>
        </a:p>
      </dgm:t>
    </dgm:pt>
    <dgm:pt modelId="{D972BA52-9B06-4D48-9819-200C1326EA4D}" type="sibTrans" cxnId="{F20E6E35-2EF6-49E1-BCE2-AF737813AC7F}">
      <dgm:prSet/>
      <dgm:spPr/>
      <dgm:t>
        <a:bodyPr/>
        <a:lstStyle/>
        <a:p>
          <a:endParaRPr lang="en-US"/>
        </a:p>
      </dgm:t>
    </dgm:pt>
    <dgm:pt modelId="{9C0CC98B-79B8-7849-B3CB-180DDEA866B8}">
      <dgm:prSet phldrT="[Text]" custT="1"/>
      <dgm:spPr/>
      <dgm:t>
        <a:bodyPr/>
        <a:lstStyle/>
        <a:p>
          <a:r>
            <a:rPr lang="en-US" sz="1200" dirty="0" smtClean="0"/>
            <a:t>7. Do Out-of-Class Real Life Event</a:t>
          </a:r>
          <a:endParaRPr lang="en-US" sz="1200" dirty="0"/>
        </a:p>
      </dgm:t>
    </dgm:pt>
    <dgm:pt modelId="{902ED950-84CC-E044-83FA-43F47C683310}" type="parTrans" cxnId="{1B9D5F01-1002-3341-B6CA-746197274DB6}">
      <dgm:prSet/>
      <dgm:spPr/>
      <dgm:t>
        <a:bodyPr/>
        <a:lstStyle/>
        <a:p>
          <a:endParaRPr lang="en-US" dirty="0"/>
        </a:p>
      </dgm:t>
    </dgm:pt>
    <dgm:pt modelId="{B40DD035-91A8-CE4B-A76C-A7014CB747E8}" type="sibTrans" cxnId="{1B9D5F01-1002-3341-B6CA-746197274DB6}">
      <dgm:prSet/>
      <dgm:spPr/>
      <dgm:t>
        <a:bodyPr/>
        <a:lstStyle/>
        <a:p>
          <a:endParaRPr lang="en-US"/>
        </a:p>
      </dgm:t>
    </dgm:pt>
    <dgm:pt modelId="{26A0DDC2-0CCB-AF49-A5F1-1E8959571617}">
      <dgm:prSet phldrT="[Text]" custT="1"/>
      <dgm:spPr/>
      <dgm:t>
        <a:bodyPr/>
        <a:lstStyle/>
        <a:p>
          <a:r>
            <a:rPr lang="en-US" sz="1200" dirty="0" smtClean="0"/>
            <a:t>8.. Write up Team Project</a:t>
          </a:r>
          <a:endParaRPr lang="en-US" sz="1200" dirty="0"/>
        </a:p>
      </dgm:t>
    </dgm:pt>
    <dgm:pt modelId="{0D306183-AE0D-F144-A6BF-80146E06D740}" type="parTrans" cxnId="{D9EE8DA6-F367-0A46-AB64-8C19FB874BCD}">
      <dgm:prSet/>
      <dgm:spPr/>
      <dgm:t>
        <a:bodyPr/>
        <a:lstStyle/>
        <a:p>
          <a:endParaRPr lang="en-US" dirty="0"/>
        </a:p>
      </dgm:t>
    </dgm:pt>
    <dgm:pt modelId="{4E0A5CEB-A91E-804F-BED4-7B3FECBD890E}" type="sibTrans" cxnId="{D9EE8DA6-F367-0A46-AB64-8C19FB874BCD}">
      <dgm:prSet/>
      <dgm:spPr/>
      <dgm:t>
        <a:bodyPr/>
        <a:lstStyle/>
        <a:p>
          <a:endParaRPr lang="en-US"/>
        </a:p>
      </dgm:t>
    </dgm:pt>
    <dgm:pt modelId="{35C02B5D-316A-2B41-8C29-81F3DF70F309}">
      <dgm:prSet phldrT="[Text]" custT="1"/>
      <dgm:spPr/>
      <dgm:t>
        <a:bodyPr/>
        <a:lstStyle/>
        <a:p>
          <a:r>
            <a:rPr lang="en-US" sz="1200" dirty="0" smtClean="0"/>
            <a:t>6. Meet o give Canvas Feedback</a:t>
          </a:r>
          <a:endParaRPr lang="en-US" sz="1200" dirty="0"/>
        </a:p>
      </dgm:t>
    </dgm:pt>
    <dgm:pt modelId="{0AB63151-4277-554D-BD41-33B6ABEC506C}" type="parTrans" cxnId="{C29483E0-82C5-A541-B50E-FEDF2B327CCA}">
      <dgm:prSet/>
      <dgm:spPr/>
      <dgm:t>
        <a:bodyPr/>
        <a:lstStyle/>
        <a:p>
          <a:endParaRPr lang="en-US" dirty="0"/>
        </a:p>
      </dgm:t>
    </dgm:pt>
    <dgm:pt modelId="{074D3DFA-2412-B744-AA7D-D300E9F9227E}" type="sibTrans" cxnId="{C29483E0-82C5-A541-B50E-FEDF2B327CCA}">
      <dgm:prSet/>
      <dgm:spPr/>
      <dgm:t>
        <a:bodyPr/>
        <a:lstStyle/>
        <a:p>
          <a:endParaRPr lang="en-US"/>
        </a:p>
      </dgm:t>
    </dgm:pt>
    <dgm:pt modelId="{EB09D521-9D02-4B4D-80CB-EB847731A63E}" type="pres">
      <dgm:prSet presAssocID="{19675BB5-4BE3-4E06-B2B3-AAA3D107C1A8}" presName="Name0" presStyleCnt="0">
        <dgm:presLayoutVars>
          <dgm:chMax val="1"/>
          <dgm:dir/>
          <dgm:animLvl val="ctr"/>
          <dgm:resizeHandles val="exact"/>
        </dgm:presLayoutVars>
      </dgm:prSet>
      <dgm:spPr/>
      <dgm:t>
        <a:bodyPr/>
        <a:lstStyle/>
        <a:p>
          <a:endParaRPr lang="en-US"/>
        </a:p>
      </dgm:t>
    </dgm:pt>
    <dgm:pt modelId="{7ADCFBEC-172E-41BB-B545-FE2085E0B744}" type="pres">
      <dgm:prSet presAssocID="{D3864EA6-13E7-440F-948B-8118F5878A44}" presName="centerShape" presStyleLbl="node0" presStyleIdx="0" presStyleCnt="1" custScaleX="127383" custScaleY="127383"/>
      <dgm:spPr/>
      <dgm:t>
        <a:bodyPr/>
        <a:lstStyle/>
        <a:p>
          <a:endParaRPr lang="en-US"/>
        </a:p>
      </dgm:t>
    </dgm:pt>
    <dgm:pt modelId="{E09D1B4B-09AE-4B1F-A409-CE344F8F9185}" type="pres">
      <dgm:prSet presAssocID="{ED3CCD02-8D75-4A08-AD85-C5F828B29313}" presName="parTrans" presStyleLbl="sibTrans2D1" presStyleIdx="0" presStyleCnt="8"/>
      <dgm:spPr/>
      <dgm:t>
        <a:bodyPr/>
        <a:lstStyle/>
        <a:p>
          <a:endParaRPr lang="en-US"/>
        </a:p>
      </dgm:t>
    </dgm:pt>
    <dgm:pt modelId="{79A2186A-8429-4E95-A4D2-214813090081}" type="pres">
      <dgm:prSet presAssocID="{ED3CCD02-8D75-4A08-AD85-C5F828B29313}" presName="connectorText" presStyleLbl="sibTrans2D1" presStyleIdx="0" presStyleCnt="8"/>
      <dgm:spPr/>
      <dgm:t>
        <a:bodyPr/>
        <a:lstStyle/>
        <a:p>
          <a:endParaRPr lang="en-US"/>
        </a:p>
      </dgm:t>
    </dgm:pt>
    <dgm:pt modelId="{60779230-642B-46DB-B5CA-FC2220C38859}" type="pres">
      <dgm:prSet presAssocID="{813DB034-1CFA-4CE1-8536-6BC256192226}" presName="node" presStyleLbl="node1" presStyleIdx="0" presStyleCnt="8" custScaleX="117603" custScaleY="117603">
        <dgm:presLayoutVars>
          <dgm:bulletEnabled val="1"/>
        </dgm:presLayoutVars>
      </dgm:prSet>
      <dgm:spPr/>
      <dgm:t>
        <a:bodyPr/>
        <a:lstStyle/>
        <a:p>
          <a:endParaRPr lang="en-US"/>
        </a:p>
      </dgm:t>
    </dgm:pt>
    <dgm:pt modelId="{4873F644-A37B-4263-BDD3-7D4AECF93436}" type="pres">
      <dgm:prSet presAssocID="{5418FCE5-0AC2-479F-8F47-D35F7A60BD8D}" presName="parTrans" presStyleLbl="sibTrans2D1" presStyleIdx="1" presStyleCnt="8"/>
      <dgm:spPr/>
      <dgm:t>
        <a:bodyPr/>
        <a:lstStyle/>
        <a:p>
          <a:endParaRPr lang="en-US"/>
        </a:p>
      </dgm:t>
    </dgm:pt>
    <dgm:pt modelId="{AF2E0478-D773-4966-9A95-8E70AD7139B7}" type="pres">
      <dgm:prSet presAssocID="{5418FCE5-0AC2-479F-8F47-D35F7A60BD8D}" presName="connectorText" presStyleLbl="sibTrans2D1" presStyleIdx="1" presStyleCnt="8"/>
      <dgm:spPr/>
      <dgm:t>
        <a:bodyPr/>
        <a:lstStyle/>
        <a:p>
          <a:endParaRPr lang="en-US"/>
        </a:p>
      </dgm:t>
    </dgm:pt>
    <dgm:pt modelId="{8FE55D76-69B8-469D-BE4A-A0F9F69D5110}" type="pres">
      <dgm:prSet presAssocID="{6461E40C-FAF1-4C11-9CA4-01B7756558A8}" presName="node" presStyleLbl="node1" presStyleIdx="1" presStyleCnt="8" custScaleX="117603" custScaleY="117603">
        <dgm:presLayoutVars>
          <dgm:bulletEnabled val="1"/>
        </dgm:presLayoutVars>
      </dgm:prSet>
      <dgm:spPr/>
      <dgm:t>
        <a:bodyPr/>
        <a:lstStyle/>
        <a:p>
          <a:endParaRPr lang="en-US"/>
        </a:p>
      </dgm:t>
    </dgm:pt>
    <dgm:pt modelId="{8999D690-D432-4F1A-B2AE-D98A61E6F24A}" type="pres">
      <dgm:prSet presAssocID="{CFE62A0D-AFCB-42FF-A2F7-4127DE6E4A06}" presName="parTrans" presStyleLbl="sibTrans2D1" presStyleIdx="2" presStyleCnt="8"/>
      <dgm:spPr/>
      <dgm:t>
        <a:bodyPr/>
        <a:lstStyle/>
        <a:p>
          <a:endParaRPr lang="en-US"/>
        </a:p>
      </dgm:t>
    </dgm:pt>
    <dgm:pt modelId="{5E3992B2-2FF9-4710-BC5D-D3CABAC0944B}" type="pres">
      <dgm:prSet presAssocID="{CFE62A0D-AFCB-42FF-A2F7-4127DE6E4A06}" presName="connectorText" presStyleLbl="sibTrans2D1" presStyleIdx="2" presStyleCnt="8"/>
      <dgm:spPr/>
      <dgm:t>
        <a:bodyPr/>
        <a:lstStyle/>
        <a:p>
          <a:endParaRPr lang="en-US"/>
        </a:p>
      </dgm:t>
    </dgm:pt>
    <dgm:pt modelId="{0B5562C5-56E9-4F94-AD9A-09B6AA6E206F}" type="pres">
      <dgm:prSet presAssocID="{14E5A95F-9DC9-4E33-B709-14C57323ACAA}" presName="node" presStyleLbl="node1" presStyleIdx="2" presStyleCnt="8" custScaleX="117603" custScaleY="117603">
        <dgm:presLayoutVars>
          <dgm:bulletEnabled val="1"/>
        </dgm:presLayoutVars>
      </dgm:prSet>
      <dgm:spPr/>
      <dgm:t>
        <a:bodyPr/>
        <a:lstStyle/>
        <a:p>
          <a:endParaRPr lang="en-US"/>
        </a:p>
      </dgm:t>
    </dgm:pt>
    <dgm:pt modelId="{FB0FDE60-5A66-47CD-855C-10B0ABFAFF6D}" type="pres">
      <dgm:prSet presAssocID="{E1D6882F-7F41-4B9B-8326-079D0B7775D3}" presName="parTrans" presStyleLbl="sibTrans2D1" presStyleIdx="3" presStyleCnt="8"/>
      <dgm:spPr/>
      <dgm:t>
        <a:bodyPr/>
        <a:lstStyle/>
        <a:p>
          <a:endParaRPr lang="en-US"/>
        </a:p>
      </dgm:t>
    </dgm:pt>
    <dgm:pt modelId="{D9C29361-9907-4AA5-9D4C-465D8E4516DA}" type="pres">
      <dgm:prSet presAssocID="{E1D6882F-7F41-4B9B-8326-079D0B7775D3}" presName="connectorText" presStyleLbl="sibTrans2D1" presStyleIdx="3" presStyleCnt="8"/>
      <dgm:spPr/>
      <dgm:t>
        <a:bodyPr/>
        <a:lstStyle/>
        <a:p>
          <a:endParaRPr lang="en-US"/>
        </a:p>
      </dgm:t>
    </dgm:pt>
    <dgm:pt modelId="{492A8904-4F29-41B2-8DF6-9E5DB43B598E}" type="pres">
      <dgm:prSet presAssocID="{9A038BAD-1DAA-4E08-AF5C-7A535C3A31A3}" presName="node" presStyleLbl="node1" presStyleIdx="3" presStyleCnt="8" custScaleX="117603" custScaleY="117603">
        <dgm:presLayoutVars>
          <dgm:bulletEnabled val="1"/>
        </dgm:presLayoutVars>
      </dgm:prSet>
      <dgm:spPr/>
      <dgm:t>
        <a:bodyPr/>
        <a:lstStyle/>
        <a:p>
          <a:endParaRPr lang="en-US"/>
        </a:p>
      </dgm:t>
    </dgm:pt>
    <dgm:pt modelId="{470BEB95-5498-4076-A7AD-52EA2D6058A0}" type="pres">
      <dgm:prSet presAssocID="{8F21B166-5620-46A8-A5DD-72EAE361E61D}" presName="parTrans" presStyleLbl="sibTrans2D1" presStyleIdx="4" presStyleCnt="8"/>
      <dgm:spPr/>
      <dgm:t>
        <a:bodyPr/>
        <a:lstStyle/>
        <a:p>
          <a:endParaRPr lang="en-US"/>
        </a:p>
      </dgm:t>
    </dgm:pt>
    <dgm:pt modelId="{8C992717-B056-4E89-850B-547F00D86B47}" type="pres">
      <dgm:prSet presAssocID="{8F21B166-5620-46A8-A5DD-72EAE361E61D}" presName="connectorText" presStyleLbl="sibTrans2D1" presStyleIdx="4" presStyleCnt="8"/>
      <dgm:spPr/>
      <dgm:t>
        <a:bodyPr/>
        <a:lstStyle/>
        <a:p>
          <a:endParaRPr lang="en-US"/>
        </a:p>
      </dgm:t>
    </dgm:pt>
    <dgm:pt modelId="{A0AE6ABD-EFF8-41C2-907C-790C07DF522C}" type="pres">
      <dgm:prSet presAssocID="{C2B16F5E-4FD9-4E6C-984C-5FB34252F788}" presName="node" presStyleLbl="node1" presStyleIdx="4" presStyleCnt="8" custScaleX="117603" custScaleY="117603">
        <dgm:presLayoutVars>
          <dgm:bulletEnabled val="1"/>
        </dgm:presLayoutVars>
      </dgm:prSet>
      <dgm:spPr/>
      <dgm:t>
        <a:bodyPr/>
        <a:lstStyle/>
        <a:p>
          <a:endParaRPr lang="en-US"/>
        </a:p>
      </dgm:t>
    </dgm:pt>
    <dgm:pt modelId="{ABBD8D2E-21F4-9342-A640-AF392F68BE81}" type="pres">
      <dgm:prSet presAssocID="{0AB63151-4277-554D-BD41-33B6ABEC506C}" presName="parTrans" presStyleLbl="sibTrans2D1" presStyleIdx="5" presStyleCnt="8"/>
      <dgm:spPr/>
      <dgm:t>
        <a:bodyPr/>
        <a:lstStyle/>
        <a:p>
          <a:endParaRPr lang="en-US"/>
        </a:p>
      </dgm:t>
    </dgm:pt>
    <dgm:pt modelId="{FB83C52B-EAE9-6B4C-89C9-4B0B76C360A0}" type="pres">
      <dgm:prSet presAssocID="{0AB63151-4277-554D-BD41-33B6ABEC506C}" presName="connectorText" presStyleLbl="sibTrans2D1" presStyleIdx="5" presStyleCnt="8"/>
      <dgm:spPr/>
      <dgm:t>
        <a:bodyPr/>
        <a:lstStyle/>
        <a:p>
          <a:endParaRPr lang="en-US"/>
        </a:p>
      </dgm:t>
    </dgm:pt>
    <dgm:pt modelId="{DB16D8CB-A69B-6145-8DC8-1584A537C30D}" type="pres">
      <dgm:prSet presAssocID="{35C02B5D-316A-2B41-8C29-81F3DF70F309}" presName="node" presStyleLbl="node1" presStyleIdx="5" presStyleCnt="8">
        <dgm:presLayoutVars>
          <dgm:bulletEnabled val="1"/>
        </dgm:presLayoutVars>
      </dgm:prSet>
      <dgm:spPr/>
      <dgm:t>
        <a:bodyPr/>
        <a:lstStyle/>
        <a:p>
          <a:endParaRPr lang="en-US"/>
        </a:p>
      </dgm:t>
    </dgm:pt>
    <dgm:pt modelId="{FD61CB83-E50D-DE41-B92B-7BC3244296E7}" type="pres">
      <dgm:prSet presAssocID="{902ED950-84CC-E044-83FA-43F47C683310}" presName="parTrans" presStyleLbl="sibTrans2D1" presStyleIdx="6" presStyleCnt="8"/>
      <dgm:spPr/>
      <dgm:t>
        <a:bodyPr/>
        <a:lstStyle/>
        <a:p>
          <a:endParaRPr lang="en-US"/>
        </a:p>
      </dgm:t>
    </dgm:pt>
    <dgm:pt modelId="{7752CAD7-9E7C-CF42-AA79-BB647FF03EFE}" type="pres">
      <dgm:prSet presAssocID="{902ED950-84CC-E044-83FA-43F47C683310}" presName="connectorText" presStyleLbl="sibTrans2D1" presStyleIdx="6" presStyleCnt="8"/>
      <dgm:spPr/>
      <dgm:t>
        <a:bodyPr/>
        <a:lstStyle/>
        <a:p>
          <a:endParaRPr lang="en-US"/>
        </a:p>
      </dgm:t>
    </dgm:pt>
    <dgm:pt modelId="{2DE30BFB-0654-5E4F-9BA9-B17051FF2103}" type="pres">
      <dgm:prSet presAssocID="{9C0CC98B-79B8-7849-B3CB-180DDEA866B8}" presName="node" presStyleLbl="node1" presStyleIdx="6" presStyleCnt="8">
        <dgm:presLayoutVars>
          <dgm:bulletEnabled val="1"/>
        </dgm:presLayoutVars>
      </dgm:prSet>
      <dgm:spPr/>
      <dgm:t>
        <a:bodyPr/>
        <a:lstStyle/>
        <a:p>
          <a:endParaRPr lang="en-US"/>
        </a:p>
      </dgm:t>
    </dgm:pt>
    <dgm:pt modelId="{C663FA3A-F5C9-5E4E-B79D-EAC4891E3B50}" type="pres">
      <dgm:prSet presAssocID="{0D306183-AE0D-F144-A6BF-80146E06D740}" presName="parTrans" presStyleLbl="sibTrans2D1" presStyleIdx="7" presStyleCnt="8"/>
      <dgm:spPr/>
      <dgm:t>
        <a:bodyPr/>
        <a:lstStyle/>
        <a:p>
          <a:endParaRPr lang="en-US"/>
        </a:p>
      </dgm:t>
    </dgm:pt>
    <dgm:pt modelId="{F79DEABD-83A2-5340-B6B7-E3F7A77BB2F6}" type="pres">
      <dgm:prSet presAssocID="{0D306183-AE0D-F144-A6BF-80146E06D740}" presName="connectorText" presStyleLbl="sibTrans2D1" presStyleIdx="7" presStyleCnt="8"/>
      <dgm:spPr/>
      <dgm:t>
        <a:bodyPr/>
        <a:lstStyle/>
        <a:p>
          <a:endParaRPr lang="en-US"/>
        </a:p>
      </dgm:t>
    </dgm:pt>
    <dgm:pt modelId="{D07F450C-AAF0-F648-970F-39E5B392773B}" type="pres">
      <dgm:prSet presAssocID="{26A0DDC2-0CCB-AF49-A5F1-1E8959571617}" presName="node" presStyleLbl="node1" presStyleIdx="7" presStyleCnt="8">
        <dgm:presLayoutVars>
          <dgm:bulletEnabled val="1"/>
        </dgm:presLayoutVars>
      </dgm:prSet>
      <dgm:spPr/>
      <dgm:t>
        <a:bodyPr/>
        <a:lstStyle/>
        <a:p>
          <a:endParaRPr lang="en-US"/>
        </a:p>
      </dgm:t>
    </dgm:pt>
  </dgm:ptLst>
  <dgm:cxnLst>
    <dgm:cxn modelId="{F67B8136-3A2B-408C-9570-C50B3786C6D1}" srcId="{D3864EA6-13E7-440F-948B-8118F5878A44}" destId="{9A038BAD-1DAA-4E08-AF5C-7A535C3A31A3}" srcOrd="3" destOrd="0" parTransId="{E1D6882F-7F41-4B9B-8326-079D0B7775D3}" sibTransId="{BF904E21-59DA-42DB-BE7C-359EAF11BFDB}"/>
    <dgm:cxn modelId="{0B59135B-FCE9-3B44-B005-781C2DEF10B1}" type="presOf" srcId="{E1D6882F-7F41-4B9B-8326-079D0B7775D3}" destId="{FB0FDE60-5A66-47CD-855C-10B0ABFAFF6D}" srcOrd="0" destOrd="0" presId="urn:microsoft.com/office/officeart/2005/8/layout/radial5"/>
    <dgm:cxn modelId="{83FCC3ED-CF0F-494E-B4D6-719022095386}" type="presOf" srcId="{6461E40C-FAF1-4C11-9CA4-01B7756558A8}" destId="{8FE55D76-69B8-469D-BE4A-A0F9F69D5110}" srcOrd="0" destOrd="0" presId="urn:microsoft.com/office/officeart/2005/8/layout/radial5"/>
    <dgm:cxn modelId="{5EBF790F-CC7C-4BBA-98A7-614FB5283795}" srcId="{D3864EA6-13E7-440F-948B-8118F5878A44}" destId="{6461E40C-FAF1-4C11-9CA4-01B7756558A8}" srcOrd="1" destOrd="0" parTransId="{5418FCE5-0AC2-479F-8F47-D35F7A60BD8D}" sibTransId="{3D67A8BA-4FB2-401F-A3C1-92132B645061}"/>
    <dgm:cxn modelId="{EFD5B65F-B595-D149-8576-6E7508984958}" type="presOf" srcId="{0D306183-AE0D-F144-A6BF-80146E06D740}" destId="{F79DEABD-83A2-5340-B6B7-E3F7A77BB2F6}" srcOrd="1" destOrd="0" presId="urn:microsoft.com/office/officeart/2005/8/layout/radial5"/>
    <dgm:cxn modelId="{926D3C41-3895-274F-A0BC-BFE93C173B14}" type="presOf" srcId="{19675BB5-4BE3-4E06-B2B3-AAA3D107C1A8}" destId="{EB09D521-9D02-4B4D-80CB-EB847731A63E}" srcOrd="0" destOrd="0" presId="urn:microsoft.com/office/officeart/2005/8/layout/radial5"/>
    <dgm:cxn modelId="{9B32DBEA-ECD6-714C-AE37-AFA76D1B817E}" type="presOf" srcId="{0AB63151-4277-554D-BD41-33B6ABEC506C}" destId="{FB83C52B-EAE9-6B4C-89C9-4B0B76C360A0}" srcOrd="1" destOrd="0" presId="urn:microsoft.com/office/officeart/2005/8/layout/radial5"/>
    <dgm:cxn modelId="{7834DFDC-DD97-4D0F-B547-27AB53428B4B}" srcId="{19675BB5-4BE3-4E06-B2B3-AAA3D107C1A8}" destId="{D3864EA6-13E7-440F-948B-8118F5878A44}" srcOrd="0" destOrd="0" parTransId="{5F920266-1B6A-4D7D-8C8B-D20E2934BF67}" sibTransId="{F4FE127A-F33D-4F59-961D-A505D5A781EE}"/>
    <dgm:cxn modelId="{1F11E30A-B821-C54A-9DBB-2DB5356FC46C}" type="presOf" srcId="{5418FCE5-0AC2-479F-8F47-D35F7A60BD8D}" destId="{AF2E0478-D773-4966-9A95-8E70AD7139B7}" srcOrd="1" destOrd="0" presId="urn:microsoft.com/office/officeart/2005/8/layout/radial5"/>
    <dgm:cxn modelId="{C29483E0-82C5-A541-B50E-FEDF2B327CCA}" srcId="{D3864EA6-13E7-440F-948B-8118F5878A44}" destId="{35C02B5D-316A-2B41-8C29-81F3DF70F309}" srcOrd="5" destOrd="0" parTransId="{0AB63151-4277-554D-BD41-33B6ABEC506C}" sibTransId="{074D3DFA-2412-B744-AA7D-D300E9F9227E}"/>
    <dgm:cxn modelId="{1DB922DC-4708-1448-B1B6-6C447D680C67}" type="presOf" srcId="{35C02B5D-316A-2B41-8C29-81F3DF70F309}" destId="{DB16D8CB-A69B-6145-8DC8-1584A537C30D}" srcOrd="0" destOrd="0" presId="urn:microsoft.com/office/officeart/2005/8/layout/radial5"/>
    <dgm:cxn modelId="{CD9800DF-D2E3-264F-9228-B586EE47E324}" type="presOf" srcId="{E1D6882F-7F41-4B9B-8326-079D0B7775D3}" destId="{D9C29361-9907-4AA5-9D4C-465D8E4516DA}" srcOrd="1" destOrd="0" presId="urn:microsoft.com/office/officeart/2005/8/layout/radial5"/>
    <dgm:cxn modelId="{29A084C9-C09C-C543-A3E2-3E4C6DEE081C}" type="presOf" srcId="{5418FCE5-0AC2-479F-8F47-D35F7A60BD8D}" destId="{4873F644-A37B-4263-BDD3-7D4AECF93436}" srcOrd="0" destOrd="0" presId="urn:microsoft.com/office/officeart/2005/8/layout/radial5"/>
    <dgm:cxn modelId="{344672E8-F260-094F-A8F5-7E962E603BD2}" type="presOf" srcId="{D3864EA6-13E7-440F-948B-8118F5878A44}" destId="{7ADCFBEC-172E-41BB-B545-FE2085E0B744}" srcOrd="0" destOrd="0" presId="urn:microsoft.com/office/officeart/2005/8/layout/radial5"/>
    <dgm:cxn modelId="{73891F1F-E515-C242-A18F-B830E19FD0BD}" type="presOf" srcId="{902ED950-84CC-E044-83FA-43F47C683310}" destId="{FD61CB83-E50D-DE41-B92B-7BC3244296E7}" srcOrd="0" destOrd="0" presId="urn:microsoft.com/office/officeart/2005/8/layout/radial5"/>
    <dgm:cxn modelId="{6DF45182-D695-2547-89FE-0DFA05185808}" type="presOf" srcId="{902ED950-84CC-E044-83FA-43F47C683310}" destId="{7752CAD7-9E7C-CF42-AA79-BB647FF03EFE}" srcOrd="1" destOrd="0" presId="urn:microsoft.com/office/officeart/2005/8/layout/radial5"/>
    <dgm:cxn modelId="{1BE6BAA5-459C-5C4F-BEC8-30B41E50D5EA}" type="presOf" srcId="{C2B16F5E-4FD9-4E6C-984C-5FB34252F788}" destId="{A0AE6ABD-EFF8-41C2-907C-790C07DF522C}" srcOrd="0" destOrd="0" presId="urn:microsoft.com/office/officeart/2005/8/layout/radial5"/>
    <dgm:cxn modelId="{F82A597D-D218-E341-BC8E-ECE901BEF0B4}" type="presOf" srcId="{9C0CC98B-79B8-7849-B3CB-180DDEA866B8}" destId="{2DE30BFB-0654-5E4F-9BA9-B17051FF2103}" srcOrd="0" destOrd="0" presId="urn:microsoft.com/office/officeart/2005/8/layout/radial5"/>
    <dgm:cxn modelId="{501C3011-F1AC-0A42-9EB3-2106142B318C}" type="presOf" srcId="{8F21B166-5620-46A8-A5DD-72EAE361E61D}" destId="{8C992717-B056-4E89-850B-547F00D86B47}" srcOrd="1" destOrd="0" presId="urn:microsoft.com/office/officeart/2005/8/layout/radial5"/>
    <dgm:cxn modelId="{EFBB1511-0195-0F43-B2D0-1FC861610D54}" type="presOf" srcId="{ED3CCD02-8D75-4A08-AD85-C5F828B29313}" destId="{E09D1B4B-09AE-4B1F-A409-CE344F8F9185}" srcOrd="0" destOrd="0" presId="urn:microsoft.com/office/officeart/2005/8/layout/radial5"/>
    <dgm:cxn modelId="{C6458C46-A1D5-A242-91A0-C56A2E10BAD9}" type="presOf" srcId="{ED3CCD02-8D75-4A08-AD85-C5F828B29313}" destId="{79A2186A-8429-4E95-A4D2-214813090081}" srcOrd="1" destOrd="0" presId="urn:microsoft.com/office/officeart/2005/8/layout/radial5"/>
    <dgm:cxn modelId="{3D071344-5926-DE40-B376-189963A97176}" type="presOf" srcId="{26A0DDC2-0CCB-AF49-A5F1-1E8959571617}" destId="{D07F450C-AAF0-F648-970F-39E5B392773B}" srcOrd="0" destOrd="0" presId="urn:microsoft.com/office/officeart/2005/8/layout/radial5"/>
    <dgm:cxn modelId="{B78770BC-227B-404F-8185-2F70ECA32605}" srcId="{D3864EA6-13E7-440F-948B-8118F5878A44}" destId="{14E5A95F-9DC9-4E33-B709-14C57323ACAA}" srcOrd="2" destOrd="0" parTransId="{CFE62A0D-AFCB-42FF-A2F7-4127DE6E4A06}" sibTransId="{87455A86-154D-4572-BF6D-F5FEBED08194}"/>
    <dgm:cxn modelId="{6E5F8A76-5228-8546-8E0D-09608F1B0F49}" type="presOf" srcId="{8F21B166-5620-46A8-A5DD-72EAE361E61D}" destId="{470BEB95-5498-4076-A7AD-52EA2D6058A0}" srcOrd="0" destOrd="0" presId="urn:microsoft.com/office/officeart/2005/8/layout/radial5"/>
    <dgm:cxn modelId="{923C894C-B938-F548-92CD-815247457142}" type="presOf" srcId="{0AB63151-4277-554D-BD41-33B6ABEC506C}" destId="{ABBD8D2E-21F4-9342-A640-AF392F68BE81}" srcOrd="0" destOrd="0" presId="urn:microsoft.com/office/officeart/2005/8/layout/radial5"/>
    <dgm:cxn modelId="{EFFA92AC-284A-F142-8FEC-381880CEB53E}" type="presOf" srcId="{CFE62A0D-AFCB-42FF-A2F7-4127DE6E4A06}" destId="{5E3992B2-2FF9-4710-BC5D-D3CABAC0944B}" srcOrd="1" destOrd="0" presId="urn:microsoft.com/office/officeart/2005/8/layout/radial5"/>
    <dgm:cxn modelId="{1B9D5F01-1002-3341-B6CA-746197274DB6}" srcId="{D3864EA6-13E7-440F-948B-8118F5878A44}" destId="{9C0CC98B-79B8-7849-B3CB-180DDEA866B8}" srcOrd="6" destOrd="0" parTransId="{902ED950-84CC-E044-83FA-43F47C683310}" sibTransId="{B40DD035-91A8-CE4B-A76C-A7014CB747E8}"/>
    <dgm:cxn modelId="{E4787CD6-AF0E-5D41-BFED-3C02B348C29A}" type="presOf" srcId="{CFE62A0D-AFCB-42FF-A2F7-4127DE6E4A06}" destId="{8999D690-D432-4F1A-B2AE-D98A61E6F24A}" srcOrd="0" destOrd="0" presId="urn:microsoft.com/office/officeart/2005/8/layout/radial5"/>
    <dgm:cxn modelId="{D9EE8DA6-F367-0A46-AB64-8C19FB874BCD}" srcId="{D3864EA6-13E7-440F-948B-8118F5878A44}" destId="{26A0DDC2-0CCB-AF49-A5F1-1E8959571617}" srcOrd="7" destOrd="0" parTransId="{0D306183-AE0D-F144-A6BF-80146E06D740}" sibTransId="{4E0A5CEB-A91E-804F-BED4-7B3FECBD890E}"/>
    <dgm:cxn modelId="{913B612E-7267-CE4C-BFAF-3FF14EBCAC18}" type="presOf" srcId="{813DB034-1CFA-4CE1-8536-6BC256192226}" destId="{60779230-642B-46DB-B5CA-FC2220C38859}" srcOrd="0" destOrd="0" presId="urn:microsoft.com/office/officeart/2005/8/layout/radial5"/>
    <dgm:cxn modelId="{3B27166D-E393-484F-8E87-3CEB774C89BD}" type="presOf" srcId="{14E5A95F-9DC9-4E33-B709-14C57323ACAA}" destId="{0B5562C5-56E9-4F94-AD9A-09B6AA6E206F}" srcOrd="0" destOrd="0" presId="urn:microsoft.com/office/officeart/2005/8/layout/radial5"/>
    <dgm:cxn modelId="{8A84E1B2-D784-6140-99A6-8287519AB885}" type="presOf" srcId="{9A038BAD-1DAA-4E08-AF5C-7A535C3A31A3}" destId="{492A8904-4F29-41B2-8DF6-9E5DB43B598E}" srcOrd="0" destOrd="0" presId="urn:microsoft.com/office/officeart/2005/8/layout/radial5"/>
    <dgm:cxn modelId="{06BDD352-0AD1-6042-85F1-896472522357}" type="presOf" srcId="{0D306183-AE0D-F144-A6BF-80146E06D740}" destId="{C663FA3A-F5C9-5E4E-B79D-EAC4891E3B50}" srcOrd="0" destOrd="0" presId="urn:microsoft.com/office/officeart/2005/8/layout/radial5"/>
    <dgm:cxn modelId="{41966F54-3C25-450E-8104-04B2B9165959}" srcId="{D3864EA6-13E7-440F-948B-8118F5878A44}" destId="{813DB034-1CFA-4CE1-8536-6BC256192226}" srcOrd="0" destOrd="0" parTransId="{ED3CCD02-8D75-4A08-AD85-C5F828B29313}" sibTransId="{F3516F2D-4619-4753-A81E-130803DFBFC7}"/>
    <dgm:cxn modelId="{F20E6E35-2EF6-49E1-BCE2-AF737813AC7F}" srcId="{D3864EA6-13E7-440F-948B-8118F5878A44}" destId="{C2B16F5E-4FD9-4E6C-984C-5FB34252F788}" srcOrd="4" destOrd="0" parTransId="{8F21B166-5620-46A8-A5DD-72EAE361E61D}" sibTransId="{D972BA52-9B06-4D48-9819-200C1326EA4D}"/>
    <dgm:cxn modelId="{5C76AEEC-2622-A746-9612-F91CE584C588}" type="presParOf" srcId="{EB09D521-9D02-4B4D-80CB-EB847731A63E}" destId="{7ADCFBEC-172E-41BB-B545-FE2085E0B744}" srcOrd="0" destOrd="0" presId="urn:microsoft.com/office/officeart/2005/8/layout/radial5"/>
    <dgm:cxn modelId="{4B199B29-836A-D34F-BE5A-E5C143640404}" type="presParOf" srcId="{EB09D521-9D02-4B4D-80CB-EB847731A63E}" destId="{E09D1B4B-09AE-4B1F-A409-CE344F8F9185}" srcOrd="1" destOrd="0" presId="urn:microsoft.com/office/officeart/2005/8/layout/radial5"/>
    <dgm:cxn modelId="{78F04643-51DA-8540-8808-889AD76FC2D9}" type="presParOf" srcId="{E09D1B4B-09AE-4B1F-A409-CE344F8F9185}" destId="{79A2186A-8429-4E95-A4D2-214813090081}" srcOrd="0" destOrd="0" presId="urn:microsoft.com/office/officeart/2005/8/layout/radial5"/>
    <dgm:cxn modelId="{A942C97D-24C4-D347-A079-CFBA88A17B85}" type="presParOf" srcId="{EB09D521-9D02-4B4D-80CB-EB847731A63E}" destId="{60779230-642B-46DB-B5CA-FC2220C38859}" srcOrd="2" destOrd="0" presId="urn:microsoft.com/office/officeart/2005/8/layout/radial5"/>
    <dgm:cxn modelId="{7BE0F3F6-F691-4B4C-BBFA-A4661E123725}" type="presParOf" srcId="{EB09D521-9D02-4B4D-80CB-EB847731A63E}" destId="{4873F644-A37B-4263-BDD3-7D4AECF93436}" srcOrd="3" destOrd="0" presId="urn:microsoft.com/office/officeart/2005/8/layout/radial5"/>
    <dgm:cxn modelId="{3A3A48C4-E5D1-D74D-852B-626DE1C19E8E}" type="presParOf" srcId="{4873F644-A37B-4263-BDD3-7D4AECF93436}" destId="{AF2E0478-D773-4966-9A95-8E70AD7139B7}" srcOrd="0" destOrd="0" presId="urn:microsoft.com/office/officeart/2005/8/layout/radial5"/>
    <dgm:cxn modelId="{2966EDF1-FD5D-4C4D-A401-ECAE16A60C68}" type="presParOf" srcId="{EB09D521-9D02-4B4D-80CB-EB847731A63E}" destId="{8FE55D76-69B8-469D-BE4A-A0F9F69D5110}" srcOrd="4" destOrd="0" presId="urn:microsoft.com/office/officeart/2005/8/layout/radial5"/>
    <dgm:cxn modelId="{5623C625-5763-2047-9793-33D7DB50080D}" type="presParOf" srcId="{EB09D521-9D02-4B4D-80CB-EB847731A63E}" destId="{8999D690-D432-4F1A-B2AE-D98A61E6F24A}" srcOrd="5" destOrd="0" presId="urn:microsoft.com/office/officeart/2005/8/layout/radial5"/>
    <dgm:cxn modelId="{D9C464A8-F4BA-874D-9B49-81C82F018908}" type="presParOf" srcId="{8999D690-D432-4F1A-B2AE-D98A61E6F24A}" destId="{5E3992B2-2FF9-4710-BC5D-D3CABAC0944B}" srcOrd="0" destOrd="0" presId="urn:microsoft.com/office/officeart/2005/8/layout/radial5"/>
    <dgm:cxn modelId="{5B4326C4-1B6B-C541-A0A8-FCF9CECFDE03}" type="presParOf" srcId="{EB09D521-9D02-4B4D-80CB-EB847731A63E}" destId="{0B5562C5-56E9-4F94-AD9A-09B6AA6E206F}" srcOrd="6" destOrd="0" presId="urn:microsoft.com/office/officeart/2005/8/layout/radial5"/>
    <dgm:cxn modelId="{8D4FFECC-FEBB-FB49-8408-7B92FDFB4620}" type="presParOf" srcId="{EB09D521-9D02-4B4D-80CB-EB847731A63E}" destId="{FB0FDE60-5A66-47CD-855C-10B0ABFAFF6D}" srcOrd="7" destOrd="0" presId="urn:microsoft.com/office/officeart/2005/8/layout/radial5"/>
    <dgm:cxn modelId="{00E51A0D-16FD-7844-863E-3672313AE47E}" type="presParOf" srcId="{FB0FDE60-5A66-47CD-855C-10B0ABFAFF6D}" destId="{D9C29361-9907-4AA5-9D4C-465D8E4516DA}" srcOrd="0" destOrd="0" presId="urn:microsoft.com/office/officeart/2005/8/layout/radial5"/>
    <dgm:cxn modelId="{2409A1E9-CE0C-1144-9C14-C9B179CBF8E8}" type="presParOf" srcId="{EB09D521-9D02-4B4D-80CB-EB847731A63E}" destId="{492A8904-4F29-41B2-8DF6-9E5DB43B598E}" srcOrd="8" destOrd="0" presId="urn:microsoft.com/office/officeart/2005/8/layout/radial5"/>
    <dgm:cxn modelId="{F0AAD081-2152-CC4D-A135-DAAE318FB581}" type="presParOf" srcId="{EB09D521-9D02-4B4D-80CB-EB847731A63E}" destId="{470BEB95-5498-4076-A7AD-52EA2D6058A0}" srcOrd="9" destOrd="0" presId="urn:microsoft.com/office/officeart/2005/8/layout/radial5"/>
    <dgm:cxn modelId="{ED77A7AB-2065-EB47-9EA8-4706E70453CF}" type="presParOf" srcId="{470BEB95-5498-4076-A7AD-52EA2D6058A0}" destId="{8C992717-B056-4E89-850B-547F00D86B47}" srcOrd="0" destOrd="0" presId="urn:microsoft.com/office/officeart/2005/8/layout/radial5"/>
    <dgm:cxn modelId="{81C56D81-C9F9-AE4C-AF03-1377545D894D}" type="presParOf" srcId="{EB09D521-9D02-4B4D-80CB-EB847731A63E}" destId="{A0AE6ABD-EFF8-41C2-907C-790C07DF522C}" srcOrd="10" destOrd="0" presId="urn:microsoft.com/office/officeart/2005/8/layout/radial5"/>
    <dgm:cxn modelId="{25405628-0334-854C-9242-4294183C7180}" type="presParOf" srcId="{EB09D521-9D02-4B4D-80CB-EB847731A63E}" destId="{ABBD8D2E-21F4-9342-A640-AF392F68BE81}" srcOrd="11" destOrd="0" presId="urn:microsoft.com/office/officeart/2005/8/layout/radial5"/>
    <dgm:cxn modelId="{AE11FA75-1E08-F148-AE43-CFCF9108A4C8}" type="presParOf" srcId="{ABBD8D2E-21F4-9342-A640-AF392F68BE81}" destId="{FB83C52B-EAE9-6B4C-89C9-4B0B76C360A0}" srcOrd="0" destOrd="0" presId="urn:microsoft.com/office/officeart/2005/8/layout/radial5"/>
    <dgm:cxn modelId="{E646D523-6C69-FD45-8FDA-2851A0C13DCC}" type="presParOf" srcId="{EB09D521-9D02-4B4D-80CB-EB847731A63E}" destId="{DB16D8CB-A69B-6145-8DC8-1584A537C30D}" srcOrd="12" destOrd="0" presId="urn:microsoft.com/office/officeart/2005/8/layout/radial5"/>
    <dgm:cxn modelId="{049BA1FB-54CF-6043-86EC-D95733527D07}" type="presParOf" srcId="{EB09D521-9D02-4B4D-80CB-EB847731A63E}" destId="{FD61CB83-E50D-DE41-B92B-7BC3244296E7}" srcOrd="13" destOrd="0" presId="urn:microsoft.com/office/officeart/2005/8/layout/radial5"/>
    <dgm:cxn modelId="{953A55AA-DABB-4C4E-A1DC-881FA29749B6}" type="presParOf" srcId="{FD61CB83-E50D-DE41-B92B-7BC3244296E7}" destId="{7752CAD7-9E7C-CF42-AA79-BB647FF03EFE}" srcOrd="0" destOrd="0" presId="urn:microsoft.com/office/officeart/2005/8/layout/radial5"/>
    <dgm:cxn modelId="{E483425C-C2BB-D846-950E-FBD0E6E06877}" type="presParOf" srcId="{EB09D521-9D02-4B4D-80CB-EB847731A63E}" destId="{2DE30BFB-0654-5E4F-9BA9-B17051FF2103}" srcOrd="14" destOrd="0" presId="urn:microsoft.com/office/officeart/2005/8/layout/radial5"/>
    <dgm:cxn modelId="{E163D9D6-41EA-A749-8785-CA40D0260BF5}" type="presParOf" srcId="{EB09D521-9D02-4B4D-80CB-EB847731A63E}" destId="{C663FA3A-F5C9-5E4E-B79D-EAC4891E3B50}" srcOrd="15" destOrd="0" presId="urn:microsoft.com/office/officeart/2005/8/layout/radial5"/>
    <dgm:cxn modelId="{4B1DB8F6-566C-8F4C-A341-90605518850A}" type="presParOf" srcId="{C663FA3A-F5C9-5E4E-B79D-EAC4891E3B50}" destId="{F79DEABD-83A2-5340-B6B7-E3F7A77BB2F6}" srcOrd="0" destOrd="0" presId="urn:microsoft.com/office/officeart/2005/8/layout/radial5"/>
    <dgm:cxn modelId="{03A539A0-4168-F445-851C-89AA32997A65}" type="presParOf" srcId="{EB09D521-9D02-4B4D-80CB-EB847731A63E}" destId="{D07F450C-AAF0-F648-970F-39E5B392773B}" srcOrd="16"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650026" y="358817"/>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A94E7C76-C16F-47F1-B4F1-C2CF2270A7E9}">
      <dsp:nvSpPr>
        <dsp:cNvPr id="0" name=""/>
        <dsp:cNvSpPr/>
      </dsp:nvSpPr>
      <dsp:spPr>
        <a:xfrm>
          <a:off x="1222380" y="4725454"/>
          <a:ext cx="237236" cy="237236"/>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8F9B62B-8095-40B1-882D-7B164B0C8B69}">
      <dsp:nvSpPr>
        <dsp:cNvPr id="0" name=""/>
        <dsp:cNvSpPr/>
      </dsp:nvSpPr>
      <dsp:spPr>
        <a:xfrm>
          <a:off x="1179961" y="5179927"/>
          <a:ext cx="2128498" cy="153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06" tIns="0" rIns="0" bIns="0" numCol="1" spcCol="1270" anchor="t" anchorCtr="0">
          <a:noAutofit/>
        </a:bodyPr>
        <a:lstStyle/>
        <a:p>
          <a:pPr lvl="0" algn="l" defTabSz="889000">
            <a:lnSpc>
              <a:spcPct val="90000"/>
            </a:lnSpc>
            <a:spcBef>
              <a:spcPct val="0"/>
            </a:spcBef>
            <a:spcAft>
              <a:spcPct val="35000"/>
            </a:spcAft>
          </a:pPr>
          <a:r>
            <a:rPr lang="en-US" sz="2000" kern="1200" dirty="0" smtClean="0"/>
            <a:t>Milestone 1</a:t>
          </a:r>
          <a:endParaRPr lang="en-US" sz="2000" kern="1200" dirty="0"/>
        </a:p>
        <a:p>
          <a:pPr marL="228600" lvl="1" indent="-228600" algn="l" defTabSz="889000">
            <a:lnSpc>
              <a:spcPct val="90000"/>
            </a:lnSpc>
            <a:spcBef>
              <a:spcPct val="0"/>
            </a:spcBef>
            <a:spcAft>
              <a:spcPct val="15000"/>
            </a:spcAft>
            <a:buChar char="••"/>
          </a:pPr>
          <a:r>
            <a:rPr lang="en-US" sz="2000" kern="1200" dirty="0" smtClean="0"/>
            <a:t>Pick UN Goal </a:t>
          </a:r>
          <a:endParaRPr lang="en-US" sz="2000" kern="1200" dirty="0"/>
        </a:p>
        <a:p>
          <a:pPr marL="228600" lvl="1" indent="-228600" algn="l" defTabSz="889000">
            <a:lnSpc>
              <a:spcPct val="90000"/>
            </a:lnSpc>
            <a:spcBef>
              <a:spcPct val="0"/>
            </a:spcBef>
            <a:spcAft>
              <a:spcPct val="15000"/>
            </a:spcAft>
            <a:buChar char="••"/>
          </a:pPr>
          <a:r>
            <a:rPr lang="en-US" sz="2000" kern="1200" dirty="0" smtClean="0"/>
            <a:t> Join Project Team</a:t>
          </a:r>
          <a:endParaRPr lang="en-US" sz="2000" kern="1200" dirty="0"/>
        </a:p>
      </dsp:txBody>
      <dsp:txXfrm>
        <a:off x="1179961" y="5179927"/>
        <a:ext cx="2128498" cy="1534298"/>
      </dsp:txXfrm>
    </dsp:sp>
    <dsp:sp modelId="{0CFC4447-43F4-414D-A014-8F5BDE3BC5FF}">
      <dsp:nvSpPr>
        <dsp:cNvPr id="0" name=""/>
        <dsp:cNvSpPr/>
      </dsp:nvSpPr>
      <dsp:spPr>
        <a:xfrm>
          <a:off x="2627304" y="3412116"/>
          <a:ext cx="412584" cy="412584"/>
        </a:xfrm>
        <a:prstGeom prst="ellipse">
          <a:avLst/>
        </a:prstGeom>
        <a:solidFill>
          <a:schemeClr val="accent3">
            <a:hueOff val="3750089"/>
            <a:satOff val="-5627"/>
            <a:lumOff val="-91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89CF004-91C6-4868-93F7-537D5C97980B}">
      <dsp:nvSpPr>
        <dsp:cNvPr id="0" name=""/>
        <dsp:cNvSpPr/>
      </dsp:nvSpPr>
      <dsp:spPr>
        <a:xfrm>
          <a:off x="2650669" y="4213925"/>
          <a:ext cx="2166067" cy="240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620" tIns="0" rIns="0" bIns="0" numCol="1" spcCol="1270" anchor="t" anchorCtr="0">
          <a:noAutofit/>
        </a:bodyPr>
        <a:lstStyle/>
        <a:p>
          <a:pPr lvl="0" algn="l" defTabSz="889000">
            <a:lnSpc>
              <a:spcPct val="90000"/>
            </a:lnSpc>
            <a:spcBef>
              <a:spcPct val="0"/>
            </a:spcBef>
            <a:spcAft>
              <a:spcPct val="35000"/>
            </a:spcAft>
          </a:pPr>
          <a:r>
            <a:rPr lang="en-US" sz="2000" kern="1200" dirty="0" smtClean="0"/>
            <a:t>Milestone 2</a:t>
          </a:r>
          <a:endParaRPr lang="en-US" sz="2000" kern="1200" dirty="0"/>
        </a:p>
        <a:p>
          <a:pPr marL="228600" lvl="1" indent="-228600" algn="l" defTabSz="889000">
            <a:lnSpc>
              <a:spcPct val="90000"/>
            </a:lnSpc>
            <a:spcBef>
              <a:spcPct val="0"/>
            </a:spcBef>
            <a:spcAft>
              <a:spcPct val="15000"/>
            </a:spcAft>
            <a:buChar char="••"/>
          </a:pPr>
          <a:r>
            <a:rPr lang="en-US" sz="2000" kern="1200" dirty="0" smtClean="0"/>
            <a:t>Pick  books you will use to write weekly </a:t>
          </a:r>
          <a:r>
            <a:rPr lang="en-US" sz="2000" kern="1200" dirty="0" smtClean="0"/>
            <a:t>Homework </a:t>
          </a:r>
          <a:r>
            <a:rPr lang="en-US" sz="2000" kern="1200" dirty="0" smtClean="0"/>
            <a:t>Answers</a:t>
          </a:r>
          <a:endParaRPr lang="en-US" sz="2000" kern="1200" dirty="0"/>
        </a:p>
      </dsp:txBody>
      <dsp:txXfrm>
        <a:off x="2650669" y="4213925"/>
        <a:ext cx="2166067" cy="2402994"/>
      </dsp:txXfrm>
    </dsp:sp>
    <dsp:sp modelId="{8D49C94D-D2A4-4464-8383-D3C12F8B2538}">
      <dsp:nvSpPr>
        <dsp:cNvPr id="0" name=""/>
        <dsp:cNvSpPr/>
      </dsp:nvSpPr>
      <dsp:spPr>
        <a:xfrm>
          <a:off x="4476158" y="2372555"/>
          <a:ext cx="546674" cy="546674"/>
        </a:xfrm>
        <a:prstGeom prst="ellipse">
          <a:avLst/>
        </a:prstGeom>
        <a:solidFill>
          <a:schemeClr val="accent3">
            <a:hueOff val="7500177"/>
            <a:satOff val="-11253"/>
            <a:lumOff val="-183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E71A06C-9747-4CAE-BA21-E9C2A4D6678D}">
      <dsp:nvSpPr>
        <dsp:cNvPr id="0" name=""/>
        <dsp:cNvSpPr/>
      </dsp:nvSpPr>
      <dsp:spPr>
        <a:xfrm>
          <a:off x="4476161" y="3314029"/>
          <a:ext cx="2166067" cy="242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671" tIns="0" rIns="0" bIns="0" numCol="1" spcCol="1270" anchor="t" anchorCtr="0">
          <a:noAutofit/>
        </a:bodyPr>
        <a:lstStyle/>
        <a:p>
          <a:pPr lvl="0" algn="l" defTabSz="889000">
            <a:lnSpc>
              <a:spcPct val="90000"/>
            </a:lnSpc>
            <a:spcBef>
              <a:spcPct val="0"/>
            </a:spcBef>
            <a:spcAft>
              <a:spcPct val="35000"/>
            </a:spcAft>
          </a:pPr>
          <a:r>
            <a:rPr lang="en-US" sz="2000" kern="1200" dirty="0" smtClean="0"/>
            <a:t>Milestone 3</a:t>
          </a:r>
          <a:endParaRPr lang="en-US" sz="2000" kern="1200" dirty="0"/>
        </a:p>
        <a:p>
          <a:pPr marL="228600" lvl="1" indent="-228600" algn="l" defTabSz="889000">
            <a:lnSpc>
              <a:spcPct val="90000"/>
            </a:lnSpc>
            <a:spcBef>
              <a:spcPct val="0"/>
            </a:spcBef>
            <a:spcAft>
              <a:spcPct val="15000"/>
            </a:spcAft>
            <a:buChar char="••"/>
          </a:pPr>
          <a:r>
            <a:rPr lang="en-US" sz="2000" kern="1200" dirty="0" smtClean="0"/>
            <a:t>Write your Lesson Plan for a class your </a:t>
          </a:r>
          <a:r>
            <a:rPr lang="en-US" sz="2000" kern="1200" dirty="0" smtClean="0"/>
            <a:t>ENSEMBLE Project </a:t>
          </a:r>
          <a:r>
            <a:rPr lang="en-US" sz="2000" kern="1200" dirty="0" smtClean="0"/>
            <a:t>Team will conduct</a:t>
          </a:r>
          <a:endParaRPr lang="en-US" sz="2000" kern="1200" dirty="0"/>
        </a:p>
      </dsp:txBody>
      <dsp:txXfrm>
        <a:off x="4476161" y="3314029"/>
        <a:ext cx="2166067" cy="2427103"/>
      </dsp:txXfrm>
    </dsp:sp>
    <dsp:sp modelId="{A9227355-A6E4-4C01-AB6A-08B68C0ABB91}">
      <dsp:nvSpPr>
        <dsp:cNvPr id="0" name=""/>
        <dsp:cNvSpPr/>
      </dsp:nvSpPr>
      <dsp:spPr>
        <a:xfrm>
          <a:off x="6714217" y="1635956"/>
          <a:ext cx="732337" cy="732337"/>
        </a:xfrm>
        <a:prstGeom prst="ellipse">
          <a:avLst/>
        </a:prstGeom>
        <a:solidFill>
          <a:schemeClr val="accent3">
            <a:hueOff val="11250266"/>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B2CD8C7-A5B3-49A1-81CC-0EEDDDF3DB4E}">
      <dsp:nvSpPr>
        <dsp:cNvPr id="0" name=""/>
        <dsp:cNvSpPr/>
      </dsp:nvSpPr>
      <dsp:spPr>
        <a:xfrm>
          <a:off x="6811524" y="2724620"/>
          <a:ext cx="2166067" cy="298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8050" tIns="0" rIns="0" bIns="0" numCol="1" spcCol="1270" anchor="t" anchorCtr="0">
          <a:noAutofit/>
        </a:bodyPr>
        <a:lstStyle/>
        <a:p>
          <a:pPr lvl="0" algn="l" defTabSz="889000">
            <a:lnSpc>
              <a:spcPct val="90000"/>
            </a:lnSpc>
            <a:spcBef>
              <a:spcPct val="0"/>
            </a:spcBef>
            <a:spcAft>
              <a:spcPct val="35000"/>
            </a:spcAft>
          </a:pPr>
          <a:r>
            <a:rPr lang="en-US" sz="2000" kern="1200" dirty="0" smtClean="0"/>
            <a:t>Milestone 4</a:t>
          </a:r>
          <a:endParaRPr lang="en-US" sz="2000" kern="1200" dirty="0"/>
        </a:p>
        <a:p>
          <a:pPr marL="228600" lvl="1" indent="-228600" algn="l" defTabSz="889000">
            <a:lnSpc>
              <a:spcPct val="90000"/>
            </a:lnSpc>
            <a:spcBef>
              <a:spcPct val="0"/>
            </a:spcBef>
            <a:spcAft>
              <a:spcPct val="15000"/>
            </a:spcAft>
            <a:buChar char="••"/>
          </a:pPr>
          <a:r>
            <a:rPr lang="en-US" sz="2000" kern="1200" dirty="0" smtClean="0"/>
            <a:t>Final Exam: Turn in Final Team </a:t>
          </a:r>
          <a:r>
            <a:rPr lang="en-US" sz="2000" kern="1200" dirty="0" smtClean="0"/>
            <a:t>Project of your POP-UP </a:t>
          </a:r>
          <a:endParaRPr lang="en-US" sz="2000" kern="1200" dirty="0"/>
        </a:p>
        <a:p>
          <a:pPr marL="228600" lvl="1" indent="-228600" algn="l" defTabSz="889000">
            <a:lnSpc>
              <a:spcPct val="90000"/>
            </a:lnSpc>
            <a:spcBef>
              <a:spcPct val="0"/>
            </a:spcBef>
            <a:spcAft>
              <a:spcPct val="15000"/>
            </a:spcAft>
            <a:buChar char="••"/>
          </a:pPr>
          <a:r>
            <a:rPr lang="en-US" sz="2000" kern="1200" dirty="0" smtClean="0"/>
            <a:t> </a:t>
          </a:r>
          <a:r>
            <a:rPr lang="en-US" sz="2000" kern="1200" dirty="0" smtClean="0"/>
            <a:t>Answer 2 </a:t>
          </a:r>
          <a:r>
            <a:rPr lang="en-US" sz="2000" kern="1200" dirty="0" smtClean="0"/>
            <a:t>Value-Added questions </a:t>
          </a:r>
          <a:r>
            <a:rPr lang="en-US" sz="2000" kern="1200" dirty="0" smtClean="0"/>
            <a:t>orally at ORAL Exam</a:t>
          </a:r>
          <a:endParaRPr lang="en-US" sz="2000" kern="1200" dirty="0"/>
        </a:p>
      </dsp:txBody>
      <dsp:txXfrm>
        <a:off x="6811524" y="2724620"/>
        <a:ext cx="2166067" cy="2983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615844" y="126418"/>
          <a:ext cx="3230252" cy="3230252"/>
        </a:xfrm>
        <a:prstGeom prst="blockArc">
          <a:avLst>
            <a:gd name="adj1" fmla="val 10214300"/>
            <a:gd name="adj2" fmla="val 18129785"/>
            <a:gd name="adj3" fmla="val 463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576880" y="831176"/>
          <a:ext cx="3230252" cy="3230252"/>
        </a:xfrm>
        <a:prstGeom prst="blockArc">
          <a:avLst>
            <a:gd name="adj1" fmla="val 3400001"/>
            <a:gd name="adj2" fmla="val 11765446"/>
            <a:gd name="adj3" fmla="val 463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2406552" y="899427"/>
          <a:ext cx="3230252" cy="3230252"/>
        </a:xfrm>
        <a:prstGeom prst="blockArc">
          <a:avLst>
            <a:gd name="adj1" fmla="val 20677193"/>
            <a:gd name="adj2" fmla="val 7656349"/>
            <a:gd name="adj3" fmla="val 4639"/>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2411112" y="46329"/>
          <a:ext cx="3230252" cy="3230252"/>
        </a:xfrm>
        <a:prstGeom prst="blockArc">
          <a:avLst>
            <a:gd name="adj1" fmla="val 13963696"/>
            <a:gd name="adj2" fmla="val 959555"/>
            <a:gd name="adj3" fmla="val 463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1655664" y="774558"/>
          <a:ext cx="2854032" cy="262129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073627" y="1158438"/>
        <a:ext cx="2018106" cy="1853539"/>
      </dsp:txXfrm>
    </dsp:sp>
    <dsp:sp modelId="{21E2B31A-E4B2-4ECF-88AA-8FCC85E6F254}">
      <dsp:nvSpPr>
        <dsp:cNvPr id="0" name=""/>
        <dsp:cNvSpPr/>
      </dsp:nvSpPr>
      <dsp:spPr>
        <a:xfrm>
          <a:off x="1905000" y="0"/>
          <a:ext cx="2331620" cy="81198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INDIVIDUALS pick one goal and write it down</a:t>
          </a:r>
          <a:endParaRPr lang="en-US" sz="1000" b="1" kern="1200" dirty="0"/>
        </a:p>
      </dsp:txBody>
      <dsp:txXfrm>
        <a:off x="2246458" y="118913"/>
        <a:ext cx="1648704" cy="574160"/>
      </dsp:txXfrm>
    </dsp:sp>
    <dsp:sp modelId="{18949E23-5716-41EE-8482-AD899487C22A}">
      <dsp:nvSpPr>
        <dsp:cNvPr id="0" name=""/>
        <dsp:cNvSpPr/>
      </dsp:nvSpPr>
      <dsp:spPr>
        <a:xfrm>
          <a:off x="4922844" y="1550738"/>
          <a:ext cx="1239998" cy="109076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Find OTHERS with same goal</a:t>
          </a:r>
          <a:endParaRPr lang="en-US" sz="1300" b="1" kern="1200" dirty="0"/>
        </a:p>
      </dsp:txBody>
      <dsp:txXfrm>
        <a:off x="5104438" y="1710477"/>
        <a:ext cx="876810" cy="771290"/>
      </dsp:txXfrm>
    </dsp:sp>
    <dsp:sp modelId="{585FE9A8-D8F9-48B3-BD89-BCB8D40C3B62}">
      <dsp:nvSpPr>
        <dsp:cNvPr id="0" name=""/>
        <dsp:cNvSpPr/>
      </dsp:nvSpPr>
      <dsp:spPr>
        <a:xfrm>
          <a:off x="2319421" y="3331161"/>
          <a:ext cx="1479051" cy="86652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Can only have 5 max on TEAM</a:t>
          </a:r>
          <a:endParaRPr lang="en-US" sz="1300" b="1" kern="1200" dirty="0"/>
        </a:p>
      </dsp:txBody>
      <dsp:txXfrm>
        <a:off x="2536023" y="3458060"/>
        <a:ext cx="1045847" cy="612725"/>
      </dsp:txXfrm>
    </dsp:sp>
    <dsp:sp modelId="{819BC320-0E3F-4F15-A919-57F70CA02FCD}">
      <dsp:nvSpPr>
        <dsp:cNvPr id="0" name=""/>
        <dsp:cNvSpPr/>
      </dsp:nvSpPr>
      <dsp:spPr>
        <a:xfrm>
          <a:off x="53630" y="1564105"/>
          <a:ext cx="1245035" cy="88986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Must have at least 4 on TEAM</a:t>
          </a:r>
          <a:endParaRPr lang="en-US" sz="1300" b="1" kern="1200" dirty="0"/>
        </a:p>
      </dsp:txBody>
      <dsp:txXfrm>
        <a:off x="235961" y="1694422"/>
        <a:ext cx="880373" cy="629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615844" y="126418"/>
          <a:ext cx="3230252" cy="3230252"/>
        </a:xfrm>
        <a:prstGeom prst="blockArc">
          <a:avLst>
            <a:gd name="adj1" fmla="val 10214300"/>
            <a:gd name="adj2" fmla="val 18129785"/>
            <a:gd name="adj3" fmla="val 463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576880" y="831176"/>
          <a:ext cx="3230252" cy="3230252"/>
        </a:xfrm>
        <a:prstGeom prst="blockArc">
          <a:avLst>
            <a:gd name="adj1" fmla="val 3400001"/>
            <a:gd name="adj2" fmla="val 11765446"/>
            <a:gd name="adj3" fmla="val 463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2406552" y="899427"/>
          <a:ext cx="3230252" cy="3230252"/>
        </a:xfrm>
        <a:prstGeom prst="blockArc">
          <a:avLst>
            <a:gd name="adj1" fmla="val 20677193"/>
            <a:gd name="adj2" fmla="val 7656349"/>
            <a:gd name="adj3" fmla="val 4639"/>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2411112" y="46329"/>
          <a:ext cx="3230252" cy="3230252"/>
        </a:xfrm>
        <a:prstGeom prst="blockArc">
          <a:avLst>
            <a:gd name="adj1" fmla="val 13963696"/>
            <a:gd name="adj2" fmla="val 959555"/>
            <a:gd name="adj3" fmla="val 463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1655664" y="774558"/>
          <a:ext cx="2854032" cy="262129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073627" y="1158438"/>
        <a:ext cx="2018106" cy="1853539"/>
      </dsp:txXfrm>
    </dsp:sp>
    <dsp:sp modelId="{21E2B31A-E4B2-4ECF-88AA-8FCC85E6F254}">
      <dsp:nvSpPr>
        <dsp:cNvPr id="0" name=""/>
        <dsp:cNvSpPr/>
      </dsp:nvSpPr>
      <dsp:spPr>
        <a:xfrm>
          <a:off x="1931738" y="0"/>
          <a:ext cx="2278145" cy="81198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2265365" y="118913"/>
        <a:ext cx="1610891" cy="574160"/>
      </dsp:txXfrm>
    </dsp:sp>
    <dsp:sp modelId="{18949E23-5716-41EE-8482-AD899487C22A}">
      <dsp:nvSpPr>
        <dsp:cNvPr id="0" name=""/>
        <dsp:cNvSpPr/>
      </dsp:nvSpPr>
      <dsp:spPr>
        <a:xfrm>
          <a:off x="4922844" y="1550738"/>
          <a:ext cx="1239998" cy="109076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How to plan FUTURE?</a:t>
          </a:r>
          <a:endParaRPr lang="en-US" sz="1200" b="1" kern="1200" dirty="0"/>
        </a:p>
      </dsp:txBody>
      <dsp:txXfrm>
        <a:off x="5104438" y="1710477"/>
        <a:ext cx="876810" cy="771290"/>
      </dsp:txXfrm>
    </dsp:sp>
    <dsp:sp modelId="{585FE9A8-D8F9-48B3-BD89-BCB8D40C3B62}">
      <dsp:nvSpPr>
        <dsp:cNvPr id="0" name=""/>
        <dsp:cNvSpPr/>
      </dsp:nvSpPr>
      <dsp:spPr>
        <a:xfrm>
          <a:off x="2319421" y="3331161"/>
          <a:ext cx="1479051" cy="86652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When &amp; Where to do PROJECT</a:t>
          </a:r>
          <a:r>
            <a:rPr lang="en-US" sz="1200" b="1" kern="1200" baseline="30000" dirty="0" smtClean="0"/>
            <a:t>?</a:t>
          </a:r>
          <a:endParaRPr lang="en-US" sz="1200" b="1" kern="1200" dirty="0"/>
        </a:p>
      </dsp:txBody>
      <dsp:txXfrm>
        <a:off x="2536023" y="3458060"/>
        <a:ext cx="1045847" cy="612725"/>
      </dsp:txXfrm>
    </dsp:sp>
    <dsp:sp modelId="{819BC320-0E3F-4F15-A919-57F70CA02FCD}">
      <dsp:nvSpPr>
        <dsp:cNvPr id="0" name=""/>
        <dsp:cNvSpPr/>
      </dsp:nvSpPr>
      <dsp:spPr>
        <a:xfrm>
          <a:off x="53630" y="1564105"/>
          <a:ext cx="1245035" cy="88986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Reflect on OUTCOMES?</a:t>
          </a:r>
          <a:endParaRPr lang="en-US" sz="1200" b="1" kern="1200" dirty="0"/>
        </a:p>
      </dsp:txBody>
      <dsp:txXfrm>
        <a:off x="235961" y="1694422"/>
        <a:ext cx="880373" cy="629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FBEC-172E-41BB-B545-FE2085E0B744}">
      <dsp:nvSpPr>
        <dsp:cNvPr id="0" name=""/>
        <dsp:cNvSpPr/>
      </dsp:nvSpPr>
      <dsp:spPr>
        <a:xfrm>
          <a:off x="3586478" y="1778590"/>
          <a:ext cx="1078319" cy="1078319"/>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Leadership-is-Theater  Project</a:t>
          </a:r>
          <a:endParaRPr lang="en-US" sz="1200" kern="1200" dirty="0"/>
        </a:p>
      </dsp:txBody>
      <dsp:txXfrm>
        <a:off x="3744394" y="1936506"/>
        <a:ext cx="762487" cy="762487"/>
      </dsp:txXfrm>
    </dsp:sp>
    <dsp:sp modelId="{E09D1B4B-09AE-4B1F-A409-CE344F8F9185}">
      <dsp:nvSpPr>
        <dsp:cNvPr id="0" name=""/>
        <dsp:cNvSpPr/>
      </dsp:nvSpPr>
      <dsp:spPr>
        <a:xfrm rot="16200000">
          <a:off x="3958654" y="1274200"/>
          <a:ext cx="333966"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008749" y="1403806"/>
        <a:ext cx="233776" cy="238535"/>
      </dsp:txXfrm>
    </dsp:sp>
    <dsp:sp modelId="{60779230-642B-46DB-B5CA-FC2220C38859}">
      <dsp:nvSpPr>
        <dsp:cNvPr id="0" name=""/>
        <dsp:cNvSpPr/>
      </dsp:nvSpPr>
      <dsp:spPr>
        <a:xfrm>
          <a:off x="3506836" y="-89140"/>
          <a:ext cx="1237604" cy="123760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1. Pick a Project</a:t>
          </a:r>
          <a:endParaRPr lang="en-US" sz="1100" kern="1200" dirty="0"/>
        </a:p>
      </dsp:txBody>
      <dsp:txXfrm>
        <a:off x="3688079" y="92103"/>
        <a:ext cx="875118" cy="875118"/>
      </dsp:txXfrm>
    </dsp:sp>
    <dsp:sp modelId="{4873F644-A37B-4263-BDD3-7D4AECF93436}">
      <dsp:nvSpPr>
        <dsp:cNvPr id="0" name=""/>
        <dsp:cNvSpPr/>
      </dsp:nvSpPr>
      <dsp:spPr>
        <a:xfrm rot="18900000">
          <a:off x="4555998" y="1521628"/>
          <a:ext cx="333966"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570670" y="1636562"/>
        <a:ext cx="233776" cy="238535"/>
      </dsp:txXfrm>
    </dsp:sp>
    <dsp:sp modelId="{8FE55D76-69B8-469D-BE4A-A0F9F69D5110}">
      <dsp:nvSpPr>
        <dsp:cNvPr id="0" name=""/>
        <dsp:cNvSpPr/>
      </dsp:nvSpPr>
      <dsp:spPr>
        <a:xfrm>
          <a:off x="4771205" y="434578"/>
          <a:ext cx="1237604" cy="123760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spc="-10" baseline="0" dirty="0" smtClean="0"/>
            <a:t>2. Do Team from Hell Contract</a:t>
          </a:r>
          <a:endParaRPr lang="en-US" sz="1300" kern="1200" spc="-10" baseline="0" dirty="0"/>
        </a:p>
      </dsp:txBody>
      <dsp:txXfrm>
        <a:off x="4952448" y="615821"/>
        <a:ext cx="875118" cy="875118"/>
      </dsp:txXfrm>
    </dsp:sp>
    <dsp:sp modelId="{8999D690-D432-4F1A-B2AE-D98A61E6F24A}">
      <dsp:nvSpPr>
        <dsp:cNvPr id="0" name=""/>
        <dsp:cNvSpPr/>
      </dsp:nvSpPr>
      <dsp:spPr>
        <a:xfrm>
          <a:off x="4803425" y="2118971"/>
          <a:ext cx="333966"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803425" y="2198482"/>
        <a:ext cx="233776" cy="238535"/>
      </dsp:txXfrm>
    </dsp:sp>
    <dsp:sp modelId="{0B5562C5-56E9-4F94-AD9A-09B6AA6E206F}">
      <dsp:nvSpPr>
        <dsp:cNvPr id="0" name=""/>
        <dsp:cNvSpPr/>
      </dsp:nvSpPr>
      <dsp:spPr>
        <a:xfrm>
          <a:off x="5294924" y="1698947"/>
          <a:ext cx="1237604" cy="123760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3. Schedule Meeting Time</a:t>
          </a:r>
          <a:endParaRPr lang="en-US" sz="1100" kern="1200" dirty="0"/>
        </a:p>
      </dsp:txBody>
      <dsp:txXfrm>
        <a:off x="5476167" y="1880190"/>
        <a:ext cx="875118" cy="875118"/>
      </dsp:txXfrm>
    </dsp:sp>
    <dsp:sp modelId="{FB0FDE60-5A66-47CD-855C-10B0ABFAFF6D}">
      <dsp:nvSpPr>
        <dsp:cNvPr id="0" name=""/>
        <dsp:cNvSpPr/>
      </dsp:nvSpPr>
      <dsp:spPr>
        <a:xfrm rot="2700000">
          <a:off x="4555998" y="2716314"/>
          <a:ext cx="333966"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570670" y="2760402"/>
        <a:ext cx="233776" cy="238535"/>
      </dsp:txXfrm>
    </dsp:sp>
    <dsp:sp modelId="{492A8904-4F29-41B2-8DF6-9E5DB43B598E}">
      <dsp:nvSpPr>
        <dsp:cNvPr id="0" name=""/>
        <dsp:cNvSpPr/>
      </dsp:nvSpPr>
      <dsp:spPr>
        <a:xfrm>
          <a:off x="4771205" y="2963316"/>
          <a:ext cx="1237604" cy="123760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4. Develop Lesson Plan</a:t>
          </a:r>
          <a:endParaRPr lang="en-US" sz="1400" kern="1200" dirty="0"/>
        </a:p>
      </dsp:txBody>
      <dsp:txXfrm>
        <a:off x="4952448" y="3144559"/>
        <a:ext cx="875118" cy="875118"/>
      </dsp:txXfrm>
    </dsp:sp>
    <dsp:sp modelId="{470BEB95-5498-4076-A7AD-52EA2D6058A0}">
      <dsp:nvSpPr>
        <dsp:cNvPr id="0" name=""/>
        <dsp:cNvSpPr/>
      </dsp:nvSpPr>
      <dsp:spPr>
        <a:xfrm rot="5400000">
          <a:off x="3958654" y="2963742"/>
          <a:ext cx="333966"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008749" y="2993158"/>
        <a:ext cx="233776" cy="238535"/>
      </dsp:txXfrm>
    </dsp:sp>
    <dsp:sp modelId="{A0AE6ABD-EFF8-41C2-907C-790C07DF522C}">
      <dsp:nvSpPr>
        <dsp:cNvPr id="0" name=""/>
        <dsp:cNvSpPr/>
      </dsp:nvSpPr>
      <dsp:spPr>
        <a:xfrm>
          <a:off x="3506836" y="3487035"/>
          <a:ext cx="1237604" cy="123760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5. Do In-class Event</a:t>
          </a:r>
          <a:endParaRPr lang="en-US" sz="1200" kern="1200" dirty="0"/>
        </a:p>
      </dsp:txBody>
      <dsp:txXfrm>
        <a:off x="3688079" y="3668278"/>
        <a:ext cx="875118" cy="875118"/>
      </dsp:txXfrm>
    </dsp:sp>
    <dsp:sp modelId="{ABBD8D2E-21F4-9342-A640-AF392F68BE81}">
      <dsp:nvSpPr>
        <dsp:cNvPr id="0" name=""/>
        <dsp:cNvSpPr/>
      </dsp:nvSpPr>
      <dsp:spPr>
        <a:xfrm rot="8100000">
          <a:off x="3305001" y="2748079"/>
          <a:ext cx="383057"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403089" y="2786961"/>
        <a:ext cx="268140" cy="238535"/>
      </dsp:txXfrm>
    </dsp:sp>
    <dsp:sp modelId="{DB16D8CB-A69B-6145-8DC8-1584A537C30D}">
      <dsp:nvSpPr>
        <dsp:cNvPr id="0" name=""/>
        <dsp:cNvSpPr/>
      </dsp:nvSpPr>
      <dsp:spPr>
        <a:xfrm>
          <a:off x="2335090" y="3055940"/>
          <a:ext cx="1052358" cy="1052358"/>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6. Meet o give Canvas Feedback</a:t>
          </a:r>
          <a:endParaRPr lang="en-US" sz="1200" kern="1200" dirty="0"/>
        </a:p>
      </dsp:txBody>
      <dsp:txXfrm>
        <a:off x="2489204" y="3210054"/>
        <a:ext cx="744130" cy="744130"/>
      </dsp:txXfrm>
    </dsp:sp>
    <dsp:sp modelId="{FD61CB83-E50D-DE41-B92B-7BC3244296E7}">
      <dsp:nvSpPr>
        <dsp:cNvPr id="0" name=""/>
        <dsp:cNvSpPr/>
      </dsp:nvSpPr>
      <dsp:spPr>
        <a:xfrm rot="10800000">
          <a:off x="3044416" y="2118971"/>
          <a:ext cx="383057"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159333" y="2198482"/>
        <a:ext cx="268140" cy="238535"/>
      </dsp:txXfrm>
    </dsp:sp>
    <dsp:sp modelId="{2DE30BFB-0654-5E4F-9BA9-B17051FF2103}">
      <dsp:nvSpPr>
        <dsp:cNvPr id="0" name=""/>
        <dsp:cNvSpPr/>
      </dsp:nvSpPr>
      <dsp:spPr>
        <a:xfrm>
          <a:off x="1811371" y="1791570"/>
          <a:ext cx="1052358" cy="1052358"/>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7. Do Out-of-Class Real Life Event</a:t>
          </a:r>
          <a:endParaRPr lang="en-US" sz="1200" kern="1200" dirty="0"/>
        </a:p>
      </dsp:txBody>
      <dsp:txXfrm>
        <a:off x="1965485" y="1945684"/>
        <a:ext cx="744130" cy="744130"/>
      </dsp:txXfrm>
    </dsp:sp>
    <dsp:sp modelId="{C663FA3A-F5C9-5E4E-B79D-EAC4891E3B50}">
      <dsp:nvSpPr>
        <dsp:cNvPr id="0" name=""/>
        <dsp:cNvSpPr/>
      </dsp:nvSpPr>
      <dsp:spPr>
        <a:xfrm rot="13500000">
          <a:off x="3305001" y="1489863"/>
          <a:ext cx="383057" cy="397557"/>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403089" y="1610003"/>
        <a:ext cx="268140" cy="238535"/>
      </dsp:txXfrm>
    </dsp:sp>
    <dsp:sp modelId="{D07F450C-AAF0-F648-970F-39E5B392773B}">
      <dsp:nvSpPr>
        <dsp:cNvPr id="0" name=""/>
        <dsp:cNvSpPr/>
      </dsp:nvSpPr>
      <dsp:spPr>
        <a:xfrm>
          <a:off x="2335090" y="527201"/>
          <a:ext cx="1052358" cy="1052358"/>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8.. Write up Team Project</a:t>
          </a:r>
          <a:endParaRPr lang="en-US" sz="1200" kern="1200" dirty="0"/>
        </a:p>
      </dsp:txBody>
      <dsp:txXfrm>
        <a:off x="2489204" y="681315"/>
        <a:ext cx="744130" cy="74413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8/16/18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dirty="0"/>
          </a:p>
        </p:txBody>
      </p:sp>
    </p:spTree>
    <p:extLst>
      <p:ext uri="{BB962C8B-B14F-4D97-AF65-F5344CB8AC3E}">
        <p14:creationId xmlns:p14="http://schemas.microsoft.com/office/powerpoint/2010/main" val="404472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Please</a:t>
            </a:r>
            <a:r>
              <a:rPr lang="en-US" b="1" baseline="0" dirty="0" smtClean="0"/>
              <a:t> Put NAME ALL CAPS (as you want to be called) on NAME PLATE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Use Magic Marker </a:t>
            </a:r>
            <a:r>
              <a:rPr lang="mr-IN" b="1" baseline="0" dirty="0" smtClean="0"/>
              <a:t>–</a:t>
            </a:r>
            <a:r>
              <a:rPr lang="en-US" b="1" baseline="0" dirty="0" smtClean="0"/>
              <a:t> Use big letters </a:t>
            </a:r>
            <a:r>
              <a:rPr lang="mr-IN" b="1" baseline="0" dirty="0" smtClean="0"/>
              <a:t>–</a:t>
            </a:r>
            <a:r>
              <a:rPr lang="en-US" b="1" baseline="0" dirty="0" smtClean="0"/>
              <a:t> thank you</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 TEAM NUMBER (when we get to that part of event today)</a:t>
            </a:r>
            <a:endParaRPr lang="en-US" b="1"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4 virtues implemented in 17 UN Sustainability Goals</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a:t>
            </a:fld>
            <a:endParaRPr lang="en-US" dirty="0"/>
          </a:p>
        </p:txBody>
      </p:sp>
    </p:spTree>
    <p:extLst>
      <p:ext uri="{BB962C8B-B14F-4D97-AF65-F5344CB8AC3E}">
        <p14:creationId xmlns:p14="http://schemas.microsoft.com/office/powerpoint/2010/main" val="1931098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report carefully avoids the corporation’s real environmental impacts. It talked</a:t>
            </a:r>
          </a:p>
          <a:p>
            <a:r>
              <a:rPr lang="en-US" sz="1200" b="0" i="0" u="none" strike="noStrike" kern="1200" baseline="0" dirty="0" smtClean="0">
                <a:solidFill>
                  <a:schemeClr val="tx1"/>
                </a:solidFill>
                <a:latin typeface="+mn-lt"/>
                <a:ea typeface="+mn-ea"/>
                <a:cs typeface="+mn-cs"/>
              </a:rPr>
              <a:t>about water use at the outlets, but failed to note that every quarter-pounder requires</a:t>
            </a:r>
          </a:p>
          <a:p>
            <a:r>
              <a:rPr lang="en-US" sz="1200" b="0" i="0" u="none" strike="noStrike" kern="1200" baseline="0" dirty="0" smtClean="0">
                <a:solidFill>
                  <a:schemeClr val="tx1"/>
                </a:solidFill>
                <a:latin typeface="+mn-lt"/>
                <a:ea typeface="+mn-ea"/>
                <a:cs typeface="+mn-cs"/>
              </a:rPr>
              <a:t>600 gallons of water. It talked about recycled paper, but not the </a:t>
            </a:r>
            <a:r>
              <a:rPr lang="en-US" sz="1200" b="0" i="0" u="none" strike="noStrike" kern="1200" baseline="0" dirty="0" err="1" smtClean="0">
                <a:solidFill>
                  <a:schemeClr val="tx1"/>
                </a:solidFill>
                <a:latin typeface="+mn-lt"/>
                <a:ea typeface="+mn-ea"/>
                <a:cs typeface="+mn-cs"/>
              </a:rPr>
              <a:t>pfisteria</a:t>
            </a:r>
            <a:r>
              <a:rPr lang="en-US" sz="1200" b="0" i="0" u="none" strike="noStrike" kern="1200" baseline="0" dirty="0" smtClean="0">
                <a:solidFill>
                  <a:schemeClr val="tx1"/>
                </a:solidFill>
                <a:latin typeface="+mn-lt"/>
                <a:ea typeface="+mn-ea"/>
                <a:cs typeface="+mn-cs"/>
              </a:rPr>
              <a:t>-laden waters</a:t>
            </a:r>
          </a:p>
          <a:p>
            <a:r>
              <a:rPr lang="en-US" sz="1200" b="0" i="0" u="none" strike="noStrike" kern="1200" baseline="0" dirty="0" smtClean="0">
                <a:solidFill>
                  <a:schemeClr val="tx1"/>
                </a:solidFill>
                <a:latin typeface="+mn-lt"/>
                <a:ea typeface="+mn-ea"/>
                <a:cs typeface="+mn-cs"/>
              </a:rPr>
              <a:t>caused by large-scale pork producers in the southeast. It talked about energy use in the</a:t>
            </a:r>
          </a:p>
          <a:p>
            <a:r>
              <a:rPr lang="en-US" sz="1200" b="0" i="0" u="none" strike="noStrike" kern="1200" baseline="0" dirty="0" smtClean="0">
                <a:solidFill>
                  <a:schemeClr val="tx1"/>
                </a:solidFill>
                <a:latin typeface="+mn-lt"/>
                <a:ea typeface="+mn-ea"/>
                <a:cs typeface="+mn-cs"/>
              </a:rPr>
              <a:t>restaurants, but not in the unsustainable food system McDonald’s relies upon that uses</a:t>
            </a:r>
          </a:p>
          <a:p>
            <a:r>
              <a:rPr lang="en-US" sz="1200" b="0" i="0" u="none" strike="noStrike" kern="1200" baseline="0" dirty="0" smtClean="0">
                <a:solidFill>
                  <a:schemeClr val="tx1"/>
                </a:solidFill>
                <a:latin typeface="+mn-lt"/>
                <a:ea typeface="+mn-ea"/>
                <a:cs typeface="+mn-cs"/>
              </a:rPr>
              <a:t>10 calories of energy for every calorie of good produced. “Sustaining” McDonald’s requires</a:t>
            </a:r>
          </a:p>
          <a:p>
            <a:r>
              <a:rPr lang="en-US" sz="1200" b="0" i="0" u="none" strike="noStrike" kern="1200" baseline="0" dirty="0" smtClean="0">
                <a:solidFill>
                  <a:schemeClr val="tx1"/>
                </a:solidFill>
                <a:latin typeface="+mn-lt"/>
                <a:ea typeface="+mn-ea"/>
                <a:cs typeface="+mn-cs"/>
              </a:rPr>
              <a:t>a simple unsustainable formula: cheap food plus cheap non-unionized labor plus deceptive</a:t>
            </a:r>
          </a:p>
          <a:p>
            <a:r>
              <a:rPr lang="en-US" sz="1200" b="0" i="0" u="none" strike="noStrike" kern="1200" baseline="0" dirty="0" smtClean="0">
                <a:solidFill>
                  <a:schemeClr val="tx1"/>
                </a:solidFill>
                <a:latin typeface="+mn-lt"/>
                <a:ea typeface="+mn-ea"/>
                <a:cs typeface="+mn-cs"/>
              </a:rPr>
              <a:t>advertising = report would tell stakeholders how much it truly costs</a:t>
            </a:r>
          </a:p>
          <a:p>
            <a:r>
              <a:rPr lang="en-US" sz="1200" b="0" i="0" u="none" strike="noStrike" kern="1200" baseline="0" dirty="0" smtClean="0">
                <a:solidFill>
                  <a:schemeClr val="tx1"/>
                </a:solidFill>
                <a:latin typeface="+mn-lt"/>
                <a:ea typeface="+mn-ea"/>
                <a:cs typeface="+mn-cs"/>
              </a:rPr>
              <a:t>society to support a corporation like McDonald’s high profits. An honest. It would detail the externalities borne by</a:t>
            </a:r>
          </a:p>
          <a:p>
            <a:r>
              <a:rPr lang="en-US" sz="1200" b="0" i="0" u="none" strike="noStrike" kern="1200" baseline="0" dirty="0" smtClean="0">
                <a:solidFill>
                  <a:schemeClr val="tx1"/>
                </a:solidFill>
                <a:latin typeface="+mn-lt"/>
                <a:ea typeface="+mn-ea"/>
                <a:cs typeface="+mn-cs"/>
              </a:rPr>
              <a:t>other people, places, and generations.</a:t>
            </a:r>
          </a:p>
          <a:p>
            <a:r>
              <a:rPr lang="en-US" sz="1200" b="0" i="0" u="none" strike="noStrike" kern="1200" baseline="0" dirty="0" err="1" smtClean="0">
                <a:solidFill>
                  <a:schemeClr val="tx1"/>
                </a:solidFill>
                <a:latin typeface="+mn-lt"/>
                <a:ea typeface="+mn-ea"/>
                <a:cs typeface="+mn-cs"/>
              </a:rPr>
              <a:t>Hawken</a:t>
            </a:r>
            <a:r>
              <a:rPr lang="en-US" sz="1200" b="0" i="0" u="none" strike="noStrike" kern="1200" baseline="0" dirty="0" smtClean="0">
                <a:solidFill>
                  <a:schemeClr val="tx1"/>
                </a:solidFill>
                <a:latin typeface="+mn-lt"/>
                <a:ea typeface="+mn-ea"/>
                <a:cs typeface="+mn-cs"/>
              </a:rPr>
              <a:t> (2002)</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24</a:t>
            </a:fld>
            <a:endParaRPr lang="en-US"/>
          </a:p>
        </p:txBody>
      </p:sp>
    </p:spTree>
    <p:extLst>
      <p:ext uri="{BB962C8B-B14F-4D97-AF65-F5344CB8AC3E}">
        <p14:creationId xmlns:p14="http://schemas.microsoft.com/office/powerpoint/2010/main" val="128916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27</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28</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What are the dependencies</a:t>
            </a:r>
            <a:r>
              <a:rPr lang="en-US" baseline="0" dirty="0" smtClean="0"/>
              <a:t> that affect the timeline, cost, and output of this project?</a:t>
            </a:r>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32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41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slides</a:t>
            </a:r>
            <a:r>
              <a:rPr lang="en-US" baseline="0" dirty="0" smtClean="0"/>
              <a:t> show several examples of timelines using SmartArt graphics.</a:t>
            </a:r>
            <a:endParaRPr lang="en-US" dirty="0" smtClean="0"/>
          </a:p>
          <a:p>
            <a:r>
              <a:rPr lang="en-US" dirty="0" smtClean="0"/>
              <a:t>Include a timeline for the project, clearly marking milestones,</a:t>
            </a:r>
            <a:r>
              <a:rPr lang="en-US" baseline="0" dirty="0" smtClean="0"/>
              <a:t> important dates, </a:t>
            </a:r>
            <a:r>
              <a:rPr lang="en-US" dirty="0" smtClean="0"/>
              <a:t>and highlight where the project is now.</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Duplicate this slide as necessary if there is more than one issue.</a:t>
            </a:r>
          </a:p>
          <a:p>
            <a:r>
              <a:rPr lang="en-US" dirty="0" smtClean="0"/>
              <a:t>This and related slides</a:t>
            </a:r>
            <a:r>
              <a:rPr lang="en-US" baseline="0" dirty="0" smtClean="0"/>
              <a:t> can be moved to the appendix or hidden if necessary.</a:t>
            </a: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r>
              <a:rPr lang="en-US" sz="1200" baseline="0" dirty="0" smtClean="0"/>
              <a:t>"Only power that springs from the weakness of the oppressed will be sufficiently strong to free both. Any attempt to "soften" the power of the oppressor in deference to the weakness of the oppressed almost always manifests itself in the form of false generosity" (Freire, p. 44).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project</a:t>
            </a:r>
            <a:r>
              <a:rPr lang="en-US" baseline="0" dirty="0" smtClean="0"/>
              <a:t> about?</a:t>
            </a:r>
          </a:p>
          <a:p>
            <a:r>
              <a:rPr lang="en-US" dirty="0" smtClean="0"/>
              <a:t>Define</a:t>
            </a:r>
            <a:r>
              <a:rPr lang="en-US" baseline="0" dirty="0" smtClean="0"/>
              <a:t> the goal of this project</a:t>
            </a:r>
          </a:p>
          <a:p>
            <a:pPr lvl="1"/>
            <a:r>
              <a:rPr lang="en-US" dirty="0" smtClean="0"/>
              <a:t>Is it similar to projects in the past or is it a new effort?</a:t>
            </a:r>
          </a:p>
          <a:p>
            <a:r>
              <a:rPr lang="en-US" baseline="0" dirty="0" smtClean="0"/>
              <a:t>Define the scope of this project</a:t>
            </a:r>
          </a:p>
          <a:p>
            <a:pPr lvl="1"/>
            <a:r>
              <a:rPr lang="en-US" baseline="0" dirty="0" smtClean="0"/>
              <a:t>Is it an independent project or is it related to other projects?</a:t>
            </a:r>
          </a:p>
          <a:p>
            <a:pPr lvl="0"/>
            <a:endParaRPr lang="en-US" baseline="0" dirty="0" smtClean="0"/>
          </a:p>
          <a:p>
            <a:pPr lvl="0"/>
            <a:r>
              <a:rPr lang="en-US" baseline="0" dirty="0" smtClean="0"/>
              <a:t>* Note that this slide is not necessary for weekly status meetings</a:t>
            </a:r>
            <a:endParaRPr lang="en-US" dirty="0" smtClean="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Where is</a:t>
            </a:r>
            <a:r>
              <a:rPr lang="en-US" b="1" baseline="0" dirty="0" smtClean="0"/>
              <a:t> Trump in XYZ Box?</a:t>
            </a:r>
            <a:endParaRPr lang="en-US" b="1" dirty="0"/>
          </a:p>
        </p:txBody>
      </p:sp>
      <p:sp>
        <p:nvSpPr>
          <p:cNvPr id="4" name="Slide Number Placeholder 3"/>
          <p:cNvSpPr>
            <a:spLocks noGrp="1"/>
          </p:cNvSpPr>
          <p:nvPr>
            <p:ph type="sldNum" sz="quarter" idx="10"/>
          </p:nvPr>
        </p:nvSpPr>
        <p:spPr/>
        <p:txBody>
          <a:bodyPr/>
          <a:lstStyle/>
          <a:p>
            <a:fld id="{F8646707-6BBD-41A9-B4DF-0C76A73A2D2A}" type="slidenum">
              <a:rPr lang="en-US" smtClean="0"/>
              <a:t>14</a:t>
            </a:fld>
            <a:endParaRPr lang="en-US" dirty="0"/>
          </a:p>
        </p:txBody>
      </p:sp>
    </p:spTree>
    <p:extLst>
      <p:ext uri="{BB962C8B-B14F-4D97-AF65-F5344CB8AC3E}">
        <p14:creationId xmlns:p14="http://schemas.microsoft.com/office/powerpoint/2010/main" val="36097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15</a:t>
            </a:fld>
            <a:endParaRPr lang="en-US"/>
          </a:p>
        </p:txBody>
      </p:sp>
    </p:spTree>
    <p:extLst>
      <p:ext uri="{BB962C8B-B14F-4D97-AF65-F5344CB8AC3E}">
        <p14:creationId xmlns:p14="http://schemas.microsoft.com/office/powerpoint/2010/main" val="1920180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Tree>
    <p:extLst>
      <p:ext uri="{BB962C8B-B14F-4D97-AF65-F5344CB8AC3E}">
        <p14:creationId xmlns:p14="http://schemas.microsoft.com/office/powerpoint/2010/main" val="3020811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606825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9177711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Tree>
    <p:extLst>
      <p:ext uri="{BB962C8B-B14F-4D97-AF65-F5344CB8AC3E}">
        <p14:creationId xmlns:p14="http://schemas.microsoft.com/office/powerpoint/2010/main" val="3020811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9002187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pic>
        <p:nvPicPr>
          <p:cNvPr id="7" name="Picture 6"/>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6369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7448184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8/16/18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8216006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22158D-428B-4987-8B28-745A2AFA1252}" type="datetimeFigureOut">
              <a:rPr lang="en-US" smtClean="0"/>
              <a:t>8/16/18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7227351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8/16/18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21797643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5434415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9002187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0653864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606825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9177711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827590"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r>
              <a:rPr lang="en-US" smtClean="0"/>
              <a:t>10/27/15</a:t>
            </a:r>
            <a:endParaRPr lang="en-US"/>
          </a:p>
        </p:txBody>
      </p:sp>
      <p:sp>
        <p:nvSpPr>
          <p:cNvPr id="8" name="Content Placeholder 7"/>
          <p:cNvSpPr>
            <a:spLocks noGrp="1"/>
          </p:cNvSpPr>
          <p:nvPr>
            <p:ph sz="quarter" idx="13"/>
          </p:nvPr>
        </p:nvSpPr>
        <p:spPr>
          <a:xfrm>
            <a:off x="712789"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4644215"/>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8/16/18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dirty="0"/>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397570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8/16/18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dirty="0"/>
          </a:p>
        </p:txBody>
      </p:sp>
      <p:pic>
        <p:nvPicPr>
          <p:cNvPr id="7" name="Picture 6"/>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6369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7448184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8/16/18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8216006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22158D-428B-4987-8B28-745A2AFA1252}" type="datetimeFigureOut">
              <a:rPr lang="en-US" smtClean="0"/>
              <a:t>8/16/18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7227351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8/16/18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21797643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15434415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dirty="0"/>
          </a:p>
        </p:txBody>
      </p:sp>
    </p:spTree>
    <p:extLst>
      <p:ext uri="{BB962C8B-B14F-4D97-AF65-F5344CB8AC3E}">
        <p14:creationId xmlns:p14="http://schemas.microsoft.com/office/powerpoint/2010/main" val="30653864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8/16/18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dirty="0"/>
          </a:p>
        </p:txBody>
      </p:sp>
    </p:spTree>
    <p:extLst>
      <p:ext uri="{BB962C8B-B14F-4D97-AF65-F5344CB8AC3E}">
        <p14:creationId xmlns:p14="http://schemas.microsoft.com/office/powerpoint/2010/main" val="18728964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8/16/18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dirty="0"/>
          </a:p>
        </p:txBody>
      </p:sp>
    </p:spTree>
    <p:extLst>
      <p:ext uri="{BB962C8B-B14F-4D97-AF65-F5344CB8AC3E}">
        <p14:creationId xmlns:p14="http://schemas.microsoft.com/office/powerpoint/2010/main" val="18728964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2" r:id="rId12"/>
    <p:sldLayoutId id="2147483703" r:id="rId13"/>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12.xml"/><Relationship Id="rId5" Type="http://schemas.openxmlformats.org/officeDocument/2006/relationships/notesSlide" Target="../notesSlides/notesSlide1.xml"/><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hyperlink" Target="https://kristinesargsyan.files.wordpress.com/2010/06/organizations_as_phrog_farms_by_jerry_harvey.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youtube.com/watch?v=qHEHJQGjlxU" TargetMode="Externa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hyperlink" Target="https://www.un.org/development/desa/disabilities/envision2030.html" TargetMode="External"/><Relationship Id="rId5" Type="http://schemas.openxmlformats.org/officeDocument/2006/relationships/hyperlink" Target="https://www.youtube.com/watch?v=Au4xlxa0NII" TargetMode="External"/><Relationship Id="rId6" Type="http://schemas.openxmlformats.org/officeDocument/2006/relationships/image" Target="../media/image18.png"/><Relationship Id="rId7" Type="http://schemas.openxmlformats.org/officeDocument/2006/relationships/image" Target="../media/image10.png"/><Relationship Id="rId1" Type="http://schemas.openxmlformats.org/officeDocument/2006/relationships/tags" Target="../tags/tag8.xml"/><Relationship Id="rId2"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business.nmsu.edu/~dboje/teaching/490_psl/step_3.htm" TargetMode="External"/><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eguardian.com/environment/2017/jun/28/a-million-a-minute-worlds-plastic-bottle-binge-as-dangerous-as-climate-change" TargetMode="External"/><Relationship Id="rId4" Type="http://schemas.openxmlformats.org/officeDocument/2006/relationships/image" Target="../media/image21.png"/><Relationship Id="rId1" Type="http://schemas.openxmlformats.org/officeDocument/2006/relationships/slideLayout" Target="../slideLayouts/slideLayout16.xml"/><Relationship Id="rId2" Type="http://schemas.openxmlformats.org/officeDocument/2006/relationships/hyperlink" Target="http://www.bbc.com/news/science-environment-4226478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usiness.nmsu.edu/~dboje/teaching/338/leadership_box_out.htm" TargetMode="External"/><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tags" Target="../tags/tag4.xml"/><Relationship Id="rId2"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davidboje.com/388/traits.htm%23stogdill_1948" TargetMode="External"/><Relationship Id="rId4" Type="http://schemas.openxmlformats.org/officeDocument/2006/relationships/hyperlink" Target="http://davidboje.com/388/traits.htm%23stogdill_1974" TargetMode="External"/><Relationship Id="rId5" Type="http://schemas.openxmlformats.org/officeDocument/2006/relationships/hyperlink" Target="http://davidboje.com/388/traits.htm%23McGregor" TargetMode="External"/><Relationship Id="rId6" Type="http://schemas.openxmlformats.org/officeDocument/2006/relationships/hyperlink" Target="http://davidboje.com/388/traits.htm%23McClelland" TargetMode="External"/><Relationship Id="rId7" Type="http://schemas.openxmlformats.org/officeDocument/2006/relationships/hyperlink" Target="http://davidboje.com/388/traits.htm%23katz_1955" TargetMode="External"/><Relationship Id="rId8" Type="http://schemas.openxmlformats.org/officeDocument/2006/relationships/hyperlink" Target="http://davidboje.com/388/traits.htm%23yukl_1989" TargetMode="External"/><Relationship Id="rId9" Type="http://schemas.openxmlformats.org/officeDocument/2006/relationships/hyperlink" Target="http://davidboje.com/388/traits.htm%23flanigan_boyatzis" TargetMode="External"/><Relationship Id="rId10" Type="http://schemas.openxmlformats.org/officeDocument/2006/relationships/image" Target="../media/image10.png"/><Relationship Id="rId11"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hyperlink" Target="http://davidboje.com/388/traits.htm%23machiavell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davidboje.com/388_Projects.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Layout" Target="../slideLayouts/slideLayout13.xml"/><Relationship Id="rId5" Type="http://schemas.openxmlformats.org/officeDocument/2006/relationships/notesSlide" Target="../notesSlides/notesSlide14.xml"/><Relationship Id="rId6" Type="http://schemas.openxmlformats.org/officeDocument/2006/relationships/diagramData" Target="../diagrams/data4.xml"/><Relationship Id="rId7" Type="http://schemas.openxmlformats.org/officeDocument/2006/relationships/diagramLayout" Target="../diagrams/layout4.xml"/><Relationship Id="rId8" Type="http://schemas.openxmlformats.org/officeDocument/2006/relationships/diagramQuickStyle" Target="../diagrams/quickStyle4.xml"/><Relationship Id="rId9" Type="http://schemas.openxmlformats.org/officeDocument/2006/relationships/diagramColors" Target="../diagrams/colors4.xml"/><Relationship Id="rId10" Type="http://schemas.microsoft.com/office/2007/relationships/diagramDrawing" Target="../diagrams/drawing4.xml"/><Relationship Id="rId1" Type="http://schemas.openxmlformats.org/officeDocument/2006/relationships/tags" Target="../tags/tag9.xml"/><Relationship Id="rId2" Type="http://schemas.openxmlformats.org/officeDocument/2006/relationships/tags" Target="../tags/tag10.xml"/></Relationships>
</file>

<file path=ppt/slides/_rels/slide33.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Layout" Target="../slideLayouts/slideLayout13.xml"/><Relationship Id="rId1" Type="http://schemas.openxmlformats.org/officeDocument/2006/relationships/tags" Target="../tags/tag12.xml"/><Relationship Id="rId2" Type="http://schemas.openxmlformats.org/officeDocument/2006/relationships/tags" Target="../tags/tag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hyperlink" Target="http://www.unprme.org/reports/ThunderbirdPRMEreport.pdf" TargetMode="External"/><Relationship Id="rId4" Type="http://schemas.openxmlformats.org/officeDocument/2006/relationships/hyperlink" Target="http://www.unprme.org/reports/iaelyonSchoolofManagementSustainabilityReport201517.pdf" TargetMode="External"/><Relationship Id="rId1" Type="http://schemas.openxmlformats.org/officeDocument/2006/relationships/slideLayout" Target="../slideLayouts/slideLayout13.xml"/><Relationship Id="rId2" Type="http://schemas.openxmlformats.org/officeDocument/2006/relationships/hyperlink" Target="http://www.unprme.org/reporting/participant-reports.php?sort=name&amp;dir=asc&amp;start=3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tags" Target="../tags/tag5.xml"/><Relationship Id="rId2"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business.nmsu.edu/~dboje/388/team_scoring.htm" TargetMode="Externa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hyperlink" Target="http://davidboje.com/388" TargetMode="External"/><Relationship Id="rId4" Type="http://schemas.openxmlformats.org/officeDocument/2006/relationships/hyperlink" Target="mailto:davidboje@gmail.com" TargetMode="External"/><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xml"/><Relationship Id="rId5" Type="http://schemas.openxmlformats.org/officeDocument/2006/relationships/hyperlink" Target="https://business.nmsu.edu/~dboje/388/388_texts.html" TargetMode="External"/><Relationship Id="rId6" Type="http://schemas.openxmlformats.org/officeDocument/2006/relationships/image" Target="../media/image14.png"/><Relationship Id="rId1" Type="http://schemas.openxmlformats.org/officeDocument/2006/relationships/tags" Target="../tags/tag6.xml"/><Relationship Id="rId2" Type="http://schemas.openxmlformats.org/officeDocument/2006/relationships/tags" Target="../tags/tag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business.nmsu.edu/~dboje/388/388_lesson.html" TargetMode="External"/><Relationship Id="rId4" Type="http://schemas.openxmlformats.org/officeDocument/2006/relationships/hyperlink" Target="https://business.nmsu.edu/~dboje/388/388_texts.html" TargetMode="External"/><Relationship Id="rId5" Type="http://schemas.openxmlformats.org/officeDocument/2006/relationships/hyperlink" Target="http://davidboje.com/Boje/What%20is%20Living%20Story.htm" TargetMode="External"/><Relationship Id="rId6" Type="http://schemas.openxmlformats.org/officeDocument/2006/relationships/hyperlink" Target="https://business.nmsu.edu/~dboje/388/team_scoring.htm" TargetMode="Externa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HEHJQGjlxU" TargetMode="External"/><Relationship Id="rId4" Type="http://schemas.openxmlformats.org/officeDocument/2006/relationships/hyperlink" Target="https://www.un.org/development/desa/disabilities/envision2030.html" TargetMode="External"/><Relationship Id="rId5" Type="http://schemas.openxmlformats.org/officeDocument/2006/relationships/hyperlink" Target="https://www.youtube.com/watch?v=Au4xlxa0NII" TargetMode="External"/><Relationship Id="rId6" Type="http://schemas.openxmlformats.org/officeDocument/2006/relationships/hyperlink" Target="http://www.unprme.org/reporting/participant-reports.php?sort=name&amp;dir=asc&amp;start=30" TargetMode="External"/><Relationship Id="rId7" Type="http://schemas.openxmlformats.org/officeDocument/2006/relationships/hyperlink" Target="http://www.unprme.org/reports/ThunderbirdPRMEreport.pdf" TargetMode="External"/><Relationship Id="rId8" Type="http://schemas.openxmlformats.org/officeDocument/2006/relationships/hyperlink" Target="http://www.unprme.org/reports/iaelyonSchoolofManagementSustainabilityReport201517.pdf" TargetMode="External"/><Relationship Id="rId9" Type="http://schemas.openxmlformats.org/officeDocument/2006/relationships/hyperlink" Target="https://business.nmsu.edu/~dboje/388/team_scoring.htm"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0" y="152400"/>
            <a:ext cx="1905000" cy="761999"/>
          </a:xfrm>
        </p:spPr>
        <p:txBody>
          <a:bodyPr>
            <a:noAutofit/>
          </a:bodyPr>
          <a:lstStyle/>
          <a:p>
            <a:r>
              <a:rPr lang="en-US" sz="2800" dirty="0" smtClean="0"/>
              <a:t>Leadership In Society</a:t>
            </a:r>
            <a:endParaRPr lang="en-US" sz="2800" dirty="0"/>
          </a:p>
        </p:txBody>
      </p:sp>
      <p:sp>
        <p:nvSpPr>
          <p:cNvPr id="3" name="Subtitle 2"/>
          <p:cNvSpPr>
            <a:spLocks noGrp="1"/>
          </p:cNvSpPr>
          <p:nvPr>
            <p:ph type="subTitle" idx="1"/>
            <p:custDataLst>
              <p:tags r:id="rId3"/>
            </p:custDataLst>
          </p:nvPr>
        </p:nvSpPr>
        <p:spPr>
          <a:xfrm>
            <a:off x="3491" y="1143000"/>
            <a:ext cx="1922252" cy="1295400"/>
          </a:xfrm>
        </p:spPr>
        <p:txBody>
          <a:bodyPr>
            <a:normAutofit fontScale="85000" lnSpcReduction="10000"/>
          </a:bodyPr>
          <a:lstStyle/>
          <a:p>
            <a:r>
              <a:rPr lang="en-US" sz="2800" dirty="0" smtClean="0"/>
              <a:t>David M. Boje</a:t>
            </a:r>
          </a:p>
          <a:p>
            <a:r>
              <a:rPr lang="en-US" dirty="0" smtClean="0"/>
              <a:t>August 2018</a:t>
            </a:r>
            <a:endParaRPr lang="en-US" dirty="0"/>
          </a:p>
        </p:txBody>
      </p:sp>
      <p:sp>
        <p:nvSpPr>
          <p:cNvPr id="4" name="Rectangle 3"/>
          <p:cNvSpPr/>
          <p:nvPr/>
        </p:nvSpPr>
        <p:spPr>
          <a:xfrm>
            <a:off x="0" y="4898702"/>
            <a:ext cx="9144000" cy="1569660"/>
          </a:xfrm>
          <a:prstGeom prst="rect">
            <a:avLst/>
          </a:prstGeom>
          <a:solidFill>
            <a:schemeClr val="accent3">
              <a:lumMod val="40000"/>
              <a:lumOff val="60000"/>
            </a:schemeClr>
          </a:solidFill>
        </p:spPr>
        <p:txBody>
          <a:bodyPr wrap="square">
            <a:spAutoFit/>
          </a:bodyPr>
          <a:lstStyle/>
          <a:p>
            <a:r>
              <a:rPr lang="en-US" sz="2400" dirty="0" smtClean="0"/>
              <a:t>25</a:t>
            </a:r>
            <a:r>
              <a:rPr lang="en-US" sz="2400" dirty="0"/>
              <a:t>% ATTENDANCE, and </a:t>
            </a:r>
            <a:r>
              <a:rPr lang="en-US" sz="2400" dirty="0" smtClean="0"/>
              <a:t>actually </a:t>
            </a:r>
            <a:r>
              <a:rPr lang="en-US" sz="2400" dirty="0"/>
              <a:t>participating in day-by-day class events, includes completing make-up written work for ANY missed class &amp; missed </a:t>
            </a:r>
            <a:r>
              <a:rPr lang="en-US" sz="2400" dirty="0" smtClean="0"/>
              <a:t>HOMEWORK</a:t>
            </a:r>
            <a:r>
              <a:rPr lang="en-US" sz="2400" dirty="0"/>
              <a:t> </a:t>
            </a:r>
            <a:r>
              <a:rPr lang="en-US" sz="2400" dirty="0" smtClean="0"/>
              <a:t>are important to LEARNING THE NEW ROUTINES OF BEING AN ENSEMBLE LEADER &amp; doing your POP-UP EVENT</a:t>
            </a:r>
            <a:r>
              <a:rPr lang="en-US" sz="2400" dirty="0" smtClean="0"/>
              <a:t>.</a:t>
            </a:r>
            <a:endParaRPr lang="en-US" sz="2400" dirty="0"/>
          </a:p>
        </p:txBody>
      </p:sp>
      <p:pic>
        <p:nvPicPr>
          <p:cNvPr id="5" name="Picture 4"/>
          <p:cNvPicPr>
            <a:picLocks noChangeAspect="1"/>
          </p:cNvPicPr>
          <p:nvPr/>
        </p:nvPicPr>
        <p:blipFill>
          <a:blip r:embed="rId6"/>
          <a:stretch>
            <a:fillRect/>
          </a:stretch>
        </p:blipFill>
        <p:spPr>
          <a:xfrm>
            <a:off x="2272649" y="152400"/>
            <a:ext cx="6858000" cy="3177330"/>
          </a:xfrm>
          <a:prstGeom prst="rect">
            <a:avLst/>
          </a:prstGeom>
        </p:spPr>
      </p:pic>
      <p:pic>
        <p:nvPicPr>
          <p:cNvPr id="6" name="Picture 5"/>
          <p:cNvPicPr>
            <a:picLocks noChangeAspect="1"/>
          </p:cNvPicPr>
          <p:nvPr/>
        </p:nvPicPr>
        <p:blipFill>
          <a:blip r:embed="rId7"/>
          <a:stretch>
            <a:fillRect/>
          </a:stretch>
        </p:blipFill>
        <p:spPr>
          <a:xfrm>
            <a:off x="5562600" y="3200400"/>
            <a:ext cx="2578100" cy="1612900"/>
          </a:xfrm>
          <a:prstGeom prst="rect">
            <a:avLst/>
          </a:prstGeom>
        </p:spPr>
      </p:pic>
      <p:pic>
        <p:nvPicPr>
          <p:cNvPr id="9" name="Picture 8"/>
          <p:cNvPicPr>
            <a:picLocks noChangeAspect="1"/>
          </p:cNvPicPr>
          <p:nvPr/>
        </p:nvPicPr>
        <p:blipFill>
          <a:blip r:embed="rId8"/>
          <a:stretch>
            <a:fillRect/>
          </a:stretch>
        </p:blipFill>
        <p:spPr>
          <a:xfrm>
            <a:off x="1079500" y="1676400"/>
            <a:ext cx="6985000" cy="3492500"/>
          </a:xfrm>
          <a:prstGeom prst="rect">
            <a:avLst/>
          </a:prstGeom>
        </p:spPr>
      </p:pic>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
            <a:ext cx="3810000" cy="1325562"/>
          </a:xfrm>
        </p:spPr>
        <p:txBody>
          <a:bodyPr>
            <a:normAutofit fontScale="90000"/>
          </a:bodyPr>
          <a:lstStyle/>
          <a:p>
            <a:r>
              <a:rPr lang="en-US" dirty="0" smtClean="0"/>
              <a:t>Phrog Farm </a:t>
            </a:r>
            <a:r>
              <a:rPr lang="mr-IN" dirty="0" smtClean="0"/>
              <a:t>–</a:t>
            </a:r>
            <a:r>
              <a:rPr lang="en-US" dirty="0" smtClean="0"/>
              <a:t> say ‘</a:t>
            </a:r>
            <a:r>
              <a:rPr lang="en-US" dirty="0" err="1" smtClean="0"/>
              <a:t>Ribbit</a:t>
            </a:r>
            <a:r>
              <a:rPr lang="en-US" dirty="0" smtClean="0"/>
              <a:t>’</a:t>
            </a:r>
            <a:endParaRPr lang="en-US" dirty="0"/>
          </a:p>
        </p:txBody>
      </p:sp>
      <p:pic>
        <p:nvPicPr>
          <p:cNvPr id="4" name="Picture 3"/>
          <p:cNvPicPr>
            <a:picLocks noChangeAspect="1"/>
          </p:cNvPicPr>
          <p:nvPr/>
        </p:nvPicPr>
        <p:blipFill>
          <a:blip r:embed="rId2"/>
          <a:stretch>
            <a:fillRect/>
          </a:stretch>
        </p:blipFill>
        <p:spPr>
          <a:xfrm>
            <a:off x="4481655" y="457200"/>
            <a:ext cx="4662345" cy="5943600"/>
          </a:xfrm>
          <a:prstGeom prst="rect">
            <a:avLst/>
          </a:prstGeom>
        </p:spPr>
      </p:pic>
      <p:sp>
        <p:nvSpPr>
          <p:cNvPr id="5" name="Rectangle 4"/>
          <p:cNvSpPr/>
          <p:nvPr/>
        </p:nvSpPr>
        <p:spPr>
          <a:xfrm>
            <a:off x="76200" y="1371600"/>
            <a:ext cx="4495800" cy="4955203"/>
          </a:xfrm>
          <a:prstGeom prst="rect">
            <a:avLst/>
          </a:prstGeom>
        </p:spPr>
        <p:txBody>
          <a:bodyPr wrap="square">
            <a:spAutoFit/>
          </a:bodyPr>
          <a:lstStyle/>
          <a:p>
            <a:r>
              <a:rPr lang="en-US" sz="3600" dirty="0" smtClean="0"/>
              <a:t>In the big University or Corporate </a:t>
            </a:r>
            <a:r>
              <a:rPr lang="en-US" sz="3600" dirty="0"/>
              <a:t>phrog</a:t>
            </a:r>
          </a:p>
          <a:p>
            <a:r>
              <a:rPr lang="en-US" sz="3600" dirty="0"/>
              <a:t>pond with your boss's boss sitting on </a:t>
            </a:r>
            <a:r>
              <a:rPr lang="en-US" sz="3600" dirty="0" smtClean="0"/>
              <a:t>a Lilly Pad </a:t>
            </a:r>
            <a:r>
              <a:rPr lang="en-US" sz="3600" dirty="0"/>
              <a:t>saying to </a:t>
            </a:r>
            <a:r>
              <a:rPr lang="en-US" sz="3600" dirty="0" smtClean="0"/>
              <a:t>himself: “I </a:t>
            </a:r>
            <a:r>
              <a:rPr lang="en-US" sz="3600" dirty="0"/>
              <a:t>think I'll</a:t>
            </a:r>
          </a:p>
          <a:p>
            <a:r>
              <a:rPr lang="en-US" sz="3600" dirty="0"/>
              <a:t>turn </a:t>
            </a:r>
            <a:r>
              <a:rPr lang="en-US" sz="3600" dirty="0" err="1" smtClean="0"/>
              <a:t>ol</a:t>
            </a:r>
            <a:r>
              <a:rPr lang="en-US" sz="3600" dirty="0" smtClean="0"/>
              <a:t>’ David </a:t>
            </a:r>
            <a:r>
              <a:rPr lang="en-US" sz="3600" dirty="0"/>
              <a:t>into a phrog.</a:t>
            </a:r>
            <a:r>
              <a:rPr lang="en-US" sz="2400" dirty="0"/>
              <a:t>” Harvey, Jerry (1977) </a:t>
            </a:r>
            <a:r>
              <a:rPr lang="en-US" sz="2800" dirty="0">
                <a:hlinkClick r:id="rId3"/>
              </a:rPr>
              <a:t>Organizations as Phrog Farms</a:t>
            </a:r>
            <a:endParaRPr lang="en-US" sz="2800" dirty="0"/>
          </a:p>
        </p:txBody>
      </p:sp>
    </p:spTree>
    <p:extLst>
      <p:ext uri="{BB962C8B-B14F-4D97-AF65-F5344CB8AC3E}">
        <p14:creationId xmlns:p14="http://schemas.microsoft.com/office/powerpoint/2010/main" val="23368251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1143000"/>
          </a:xfrm>
        </p:spPr>
        <p:txBody>
          <a:bodyPr>
            <a:normAutofit/>
          </a:bodyPr>
          <a:lstStyle/>
          <a:p>
            <a:r>
              <a:rPr lang="en-US" b="1" dirty="0">
                <a:solidFill>
                  <a:srgbClr val="FF0000"/>
                </a:solidFill>
              </a:rPr>
              <a:t>STEP 1 </a:t>
            </a:r>
            <a:r>
              <a:rPr lang="en-US" b="1" dirty="0" smtClean="0">
                <a:solidFill>
                  <a:srgbClr val="FF0000"/>
                </a:solidFill>
              </a:rPr>
              <a:t>(</a:t>
            </a:r>
            <a:r>
              <a:rPr lang="en-US" b="1" dirty="0" smtClean="0">
                <a:solidFill>
                  <a:srgbClr val="FF0000"/>
                </a:solidFill>
              </a:rPr>
              <a:t>20</a:t>
            </a:r>
            <a:r>
              <a:rPr lang="en-US" b="1" dirty="0" smtClean="0">
                <a:solidFill>
                  <a:srgbClr val="FF0000"/>
                </a:solidFill>
              </a:rPr>
              <a:t> </a:t>
            </a:r>
            <a:r>
              <a:rPr lang="en-US" b="1" dirty="0" smtClean="0">
                <a:solidFill>
                  <a:srgbClr val="FF0000"/>
                </a:solidFill>
              </a:rPr>
              <a:t>Min)</a:t>
            </a:r>
            <a:endParaRPr lang="en-US" b="1" dirty="0">
              <a:solidFill>
                <a:srgbClr val="FF0000"/>
              </a:solidFill>
            </a:endParaRPr>
          </a:p>
        </p:txBody>
      </p:sp>
      <p:sp>
        <p:nvSpPr>
          <p:cNvPr id="3" name="Content Placeholder 2"/>
          <p:cNvSpPr>
            <a:spLocks noGrp="1"/>
          </p:cNvSpPr>
          <p:nvPr>
            <p:ph idx="1"/>
          </p:nvPr>
        </p:nvSpPr>
        <p:spPr>
          <a:xfrm>
            <a:off x="76200" y="1600200"/>
            <a:ext cx="8839200" cy="4953000"/>
          </a:xfrm>
        </p:spPr>
        <p:txBody>
          <a:bodyPr>
            <a:normAutofit fontScale="55000" lnSpcReduction="20000"/>
          </a:bodyPr>
          <a:lstStyle/>
          <a:p>
            <a:pPr marL="0" indent="0">
              <a:buNone/>
            </a:pPr>
            <a:r>
              <a:rPr lang="en-US" dirty="0" smtClean="0"/>
              <a:t>1.  Write on board the </a:t>
            </a:r>
            <a:r>
              <a:rPr lang="en-US" dirty="0"/>
              <a:t>homework: </a:t>
            </a:r>
            <a:r>
              <a:rPr lang="en-US" b="1" dirty="0">
                <a:solidFill>
                  <a:srgbClr val="FF0000"/>
                </a:solidFill>
              </a:rPr>
              <a:t>What is UN Goal you Picked, and why and How will You Change Your Own Phrog </a:t>
            </a:r>
            <a:r>
              <a:rPr lang="en-US" b="1" dirty="0" smtClean="0">
                <a:solidFill>
                  <a:srgbClr val="FF0000"/>
                </a:solidFill>
              </a:rPr>
              <a:t>Farm (or Lemming) habits into NEW DAILY </a:t>
            </a:r>
            <a:r>
              <a:rPr lang="en-US" b="1" dirty="0">
                <a:solidFill>
                  <a:srgbClr val="FF0000"/>
                </a:solidFill>
              </a:rPr>
              <a:t>LEADER ROUTINES to make it happen</a:t>
            </a:r>
            <a:r>
              <a:rPr lang="en-US" b="1" dirty="0" smtClean="0">
                <a:solidFill>
                  <a:srgbClr val="FF0000"/>
                </a:solidFill>
              </a:rPr>
              <a:t>? Lead your self before leading others.</a:t>
            </a:r>
          </a:p>
          <a:p>
            <a:pPr marL="0" indent="0">
              <a:buNone/>
            </a:pPr>
            <a:endParaRPr lang="en-US" dirty="0"/>
          </a:p>
          <a:p>
            <a:pPr marL="0" indent="0">
              <a:buNone/>
            </a:pPr>
            <a:r>
              <a:rPr lang="en-US" dirty="0" smtClean="0"/>
              <a:t>2. A new and different </a:t>
            </a:r>
            <a:r>
              <a:rPr lang="en-US" dirty="0" smtClean="0"/>
              <a:t>2 minute Healthy Happy Terrific event each day (What are your Lemming daily Habits that are not Healthy, Happy, &amp; Terrific Routines.</a:t>
            </a:r>
          </a:p>
          <a:p>
            <a:pPr marL="0" indent="0">
              <a:buNone/>
            </a:pPr>
            <a:endParaRPr lang="en-US" dirty="0" smtClean="0"/>
          </a:p>
          <a:p>
            <a:pPr marL="0" indent="0">
              <a:buNone/>
            </a:pPr>
            <a:r>
              <a:rPr lang="en-US" dirty="0" smtClean="0"/>
              <a:t>3. </a:t>
            </a:r>
            <a:r>
              <a:rPr lang="en-US" dirty="0" smtClean="0">
                <a:hlinkClick r:id="rId2"/>
              </a:rPr>
              <a:t>ONE Augusto </a:t>
            </a:r>
            <a:r>
              <a:rPr lang="en-US" dirty="0">
                <a:hlinkClick r:id="rId2"/>
              </a:rPr>
              <a:t>Boal Training exercise Warmup</a:t>
            </a:r>
            <a:r>
              <a:rPr lang="en-US" dirty="0"/>
              <a:t> (Silent Image Theater: Completing Story, Scene by Scene; then </a:t>
            </a:r>
            <a:r>
              <a:rPr lang="en-US" dirty="0" smtClean="0"/>
              <a:t>Debrief. PROBLEML Be in Lemming Routine POSE, Partner do their own Lemming Pose, then Go total Lemming, then gradually find Healthier, Happier, more Terrific LEADERSHIP ENSEMBLE ROUTINES frame-by-frame</a:t>
            </a:r>
          </a:p>
          <a:p>
            <a:pPr marL="0" indent="0">
              <a:buNone/>
            </a:pPr>
            <a:r>
              <a:rPr lang="en-US" dirty="0" smtClean="0"/>
              <a:t>. </a:t>
            </a:r>
            <a:endParaRPr lang="en-US" dirty="0" smtClean="0"/>
          </a:p>
          <a:p>
            <a:pPr marL="0" indent="0">
              <a:buNone/>
            </a:pPr>
            <a:r>
              <a:rPr lang="en-US" dirty="0" smtClean="0"/>
              <a:t>4. DEBRIEF</a:t>
            </a:r>
            <a:r>
              <a:rPr lang="en-US" dirty="0"/>
              <a:t>: Write silently, without talking, in your own notebook. Answer this </a:t>
            </a:r>
            <a:r>
              <a:rPr lang="en-US" dirty="0" smtClean="0"/>
              <a:t>question</a:t>
            </a:r>
            <a:r>
              <a:rPr lang="en-US" dirty="0" smtClean="0"/>
              <a:t>: </a:t>
            </a:r>
            <a:r>
              <a:rPr lang="en-US" b="1" dirty="0" smtClean="0">
                <a:solidFill>
                  <a:srgbClr val="FF0000"/>
                </a:solidFill>
              </a:rPr>
              <a:t>What are your daily LEMMING habits? How can you change daily LEMMING habits into your </a:t>
            </a:r>
            <a:r>
              <a:rPr lang="en-US" b="1" dirty="0" smtClean="0">
                <a:solidFill>
                  <a:srgbClr val="FF0000"/>
                </a:solidFill>
              </a:rPr>
              <a:t> daily leadership habits?</a:t>
            </a:r>
            <a:endParaRPr lang="en-US" b="1" dirty="0" smtClean="0">
              <a:solidFill>
                <a:srgbClr val="FF0000"/>
              </a:solidFill>
            </a:endParaRPr>
          </a:p>
          <a:p>
            <a:pPr marL="0" indent="0">
              <a:buNone/>
            </a:pPr>
            <a:endParaRPr lang="en-US" dirty="0" smtClean="0"/>
          </a:p>
          <a:p>
            <a:pPr marL="0" indent="0">
              <a:buNone/>
            </a:pPr>
            <a:r>
              <a:rPr lang="en-US" dirty="0" smtClean="0"/>
              <a:t>After </a:t>
            </a:r>
            <a:r>
              <a:rPr lang="en-US" dirty="0"/>
              <a:t>you and partner wrote this out (silently), then exchange, and read your partner's UNTOLD STORY, while they read yours. Still no talking. Answer this </a:t>
            </a:r>
            <a:r>
              <a:rPr lang="en-US" dirty="0" smtClean="0"/>
              <a:t>question</a:t>
            </a:r>
            <a:r>
              <a:rPr lang="en-US" dirty="0"/>
              <a:t>: How was their UNTOLD STORY different from yours, and/or similar to yours?</a:t>
            </a:r>
          </a:p>
        </p:txBody>
      </p:sp>
      <p:pic>
        <p:nvPicPr>
          <p:cNvPr id="4" name="Picture 3"/>
          <p:cNvPicPr>
            <a:picLocks noChangeAspect="1"/>
          </p:cNvPicPr>
          <p:nvPr/>
        </p:nvPicPr>
        <p:blipFill>
          <a:blip r:embed="rId3"/>
          <a:stretch>
            <a:fillRect/>
          </a:stretch>
        </p:blipFill>
        <p:spPr>
          <a:xfrm>
            <a:off x="6556492" y="0"/>
            <a:ext cx="2578100" cy="1612900"/>
          </a:xfrm>
          <a:prstGeom prst="rect">
            <a:avLst/>
          </a:prstGeom>
        </p:spPr>
      </p:pic>
    </p:spTree>
    <p:extLst>
      <p:ext uri="{BB962C8B-B14F-4D97-AF65-F5344CB8AC3E}">
        <p14:creationId xmlns:p14="http://schemas.microsoft.com/office/powerpoint/2010/main" val="15501420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049354" cy="849376"/>
          </a:xfrm>
        </p:spPr>
        <p:txBody>
          <a:bodyPr>
            <a:normAutofit/>
          </a:bodyPr>
          <a:lstStyle/>
          <a:p>
            <a:pPr algn="ctr"/>
            <a:r>
              <a:rPr lang="en-US" sz="3600" b="1" dirty="0" smtClean="0">
                <a:solidFill>
                  <a:srgbClr val="FF0000"/>
                </a:solidFill>
              </a:rPr>
              <a:t>Leadership of the Lemmings in 6</a:t>
            </a:r>
            <a:r>
              <a:rPr lang="en-US" sz="3600" b="1" baseline="30000" dirty="0" smtClean="0">
                <a:solidFill>
                  <a:srgbClr val="FF0000"/>
                </a:solidFill>
              </a:rPr>
              <a:t>th</a:t>
            </a:r>
            <a:r>
              <a:rPr lang="en-US" sz="3600" b="1" dirty="0" smtClean="0">
                <a:solidFill>
                  <a:srgbClr val="FF0000"/>
                </a:solidFill>
              </a:rPr>
              <a:t> Extinction</a:t>
            </a:r>
            <a:endParaRPr lang="en-US" sz="3600" b="1" dirty="0">
              <a:solidFill>
                <a:srgbClr val="FF0000"/>
              </a:solidFill>
            </a:endParaRPr>
          </a:p>
        </p:txBody>
      </p:sp>
      <p:sp>
        <p:nvSpPr>
          <p:cNvPr id="4" name="Slide Number Placeholder 3"/>
          <p:cNvSpPr>
            <a:spLocks noGrp="1"/>
          </p:cNvSpPr>
          <p:nvPr>
            <p:ph type="sldNum" sz="quarter" idx="12"/>
          </p:nvPr>
        </p:nvSpPr>
        <p:spPr/>
        <p:txBody>
          <a:bodyPr/>
          <a:lstStyle/>
          <a:p>
            <a:fld id="{D739C4FB-7D33-419B-8833-D1372BFD11C8}" type="slidenum">
              <a:rPr lang="en-US" smtClean="0"/>
              <a:t>12</a:t>
            </a:fld>
            <a:endParaRPr lang="en-US" dirty="0"/>
          </a:p>
        </p:txBody>
      </p:sp>
      <p:pic>
        <p:nvPicPr>
          <p:cNvPr id="5" name="Picture 4"/>
          <p:cNvPicPr>
            <a:picLocks noChangeAspect="1"/>
          </p:cNvPicPr>
          <p:nvPr/>
        </p:nvPicPr>
        <p:blipFill>
          <a:blip r:embed="rId2"/>
          <a:stretch>
            <a:fillRect/>
          </a:stretch>
        </p:blipFill>
        <p:spPr>
          <a:xfrm>
            <a:off x="76200" y="1517564"/>
            <a:ext cx="8839200" cy="5340436"/>
          </a:xfrm>
          <a:prstGeom prst="rect">
            <a:avLst/>
          </a:prstGeom>
        </p:spPr>
      </p:pic>
    </p:spTree>
    <p:extLst>
      <p:ext uri="{BB962C8B-B14F-4D97-AF65-F5344CB8AC3E}">
        <p14:creationId xmlns:p14="http://schemas.microsoft.com/office/powerpoint/2010/main" val="26799481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029200" cy="1828800"/>
          </a:xfrm>
        </p:spPr>
        <p:txBody>
          <a:bodyPr>
            <a:normAutofit fontScale="90000"/>
          </a:bodyPr>
          <a:lstStyle/>
          <a:p>
            <a:r>
              <a:rPr lang="en-US" dirty="0" smtClean="0"/>
              <a:t>Lesson Plan Step 2: </a:t>
            </a:r>
            <a:r>
              <a:rPr lang="en-US" dirty="0" smtClean="0"/>
              <a:t/>
            </a:r>
            <a:br>
              <a:rPr lang="en-US" dirty="0" smtClean="0"/>
            </a:br>
            <a:r>
              <a:rPr lang="en-US" sz="3600" dirty="0" smtClean="0">
                <a:solidFill>
                  <a:srgbClr val="FF0000"/>
                </a:solidFill>
              </a:rPr>
              <a:t>30 MINUTES</a:t>
            </a:r>
            <a:r>
              <a:rPr lang="en-US" dirty="0" smtClean="0">
                <a:solidFill>
                  <a:srgbClr val="FF0000"/>
                </a:solidFill>
              </a:rPr>
              <a:t> </a:t>
            </a:r>
            <a:r>
              <a:rPr lang="en-US" dirty="0" smtClean="0"/>
              <a:t>- Slides </a:t>
            </a:r>
            <a:r>
              <a:rPr lang="en-US" dirty="0" smtClean="0"/>
              <a:t>on What Course is About</a:t>
            </a:r>
            <a:endParaRPr lang="en-US" dirty="0"/>
          </a:p>
        </p:txBody>
      </p:sp>
      <p:sp>
        <p:nvSpPr>
          <p:cNvPr id="5" name="Content Placeholder 4"/>
          <p:cNvSpPr>
            <a:spLocks noGrp="1"/>
          </p:cNvSpPr>
          <p:nvPr>
            <p:ph idx="1"/>
          </p:nvPr>
        </p:nvSpPr>
        <p:spPr>
          <a:xfrm>
            <a:off x="457200" y="1828800"/>
            <a:ext cx="4724400" cy="4800600"/>
          </a:xfrm>
        </p:spPr>
        <p:txBody>
          <a:bodyPr>
            <a:normAutofit fontScale="40000" lnSpcReduction="20000"/>
          </a:bodyPr>
          <a:lstStyle/>
          <a:p>
            <a:pPr marL="0" indent="0">
              <a:buNone/>
            </a:pPr>
            <a:r>
              <a:rPr lang="en-US" dirty="0"/>
              <a:t>What is the </a:t>
            </a:r>
            <a:r>
              <a:rPr lang="en-US" dirty="0" smtClean="0"/>
              <a:t>course </a:t>
            </a:r>
            <a:r>
              <a:rPr lang="en-US" dirty="0"/>
              <a:t>about</a:t>
            </a:r>
            <a:r>
              <a:rPr lang="en-US" dirty="0" smtClean="0"/>
              <a:t>?</a:t>
            </a:r>
            <a:r>
              <a:rPr lang="en-US" dirty="0"/>
              <a:t> </a:t>
            </a:r>
            <a:r>
              <a:rPr lang="en-US" dirty="0" smtClean="0"/>
              <a:t>Leadership </a:t>
            </a:r>
            <a:r>
              <a:rPr lang="en-US" b="1" i="1" dirty="0" smtClean="0"/>
              <a:t>is</a:t>
            </a:r>
            <a:r>
              <a:rPr lang="en-US" dirty="0" smtClean="0"/>
              <a:t> Theater is a means of transforming Society by fore-caring</a:t>
            </a:r>
            <a:r>
              <a:rPr lang="en-US" dirty="0"/>
              <a:t>! </a:t>
            </a:r>
            <a:endParaRPr lang="en-US" dirty="0" smtClean="0"/>
          </a:p>
          <a:p>
            <a:pPr marL="0" indent="0">
              <a:buNone/>
            </a:pPr>
            <a:endParaRPr lang="en-US" dirty="0"/>
          </a:p>
          <a:p>
            <a:pPr marL="0" indent="0">
              <a:buNone/>
            </a:pPr>
            <a:r>
              <a:rPr lang="en-US" dirty="0" smtClean="0"/>
              <a:t>Each </a:t>
            </a:r>
            <a:r>
              <a:rPr lang="en-US" dirty="0"/>
              <a:t>individual pick JUST 1 </a:t>
            </a:r>
            <a:r>
              <a:rPr lang="en-US" dirty="0">
                <a:hlinkClick r:id="rId4"/>
              </a:rPr>
              <a:t>of 17 UN Sustainability Goals</a:t>
            </a:r>
            <a:r>
              <a:rPr lang="en-US" dirty="0"/>
              <a:t>, join </a:t>
            </a:r>
            <a:r>
              <a:rPr lang="en-US" dirty="0" smtClean="0"/>
              <a:t>ENSEMBLE LEADER team </a:t>
            </a:r>
            <a:r>
              <a:rPr lang="en-US" dirty="0"/>
              <a:t>with same goal (swap members till no more than 5 per team), and at home Pick CANVAS books,</a:t>
            </a:r>
          </a:p>
          <a:p>
            <a:pPr marL="0" indent="0">
              <a:buNone/>
            </a:pPr>
            <a:r>
              <a:rPr lang="en-US" dirty="0"/>
              <a:t> Slides on what course is about w/ 15 Min YouTube:  Boje video </a:t>
            </a:r>
            <a:r>
              <a:rPr lang="en-US" dirty="0">
                <a:hlinkClick r:id="rId5"/>
              </a:rPr>
              <a:t>what is storytelling</a:t>
            </a:r>
            <a:r>
              <a:rPr lang="en-US" dirty="0" smtClean="0"/>
              <a:t>?</a:t>
            </a:r>
          </a:p>
          <a:p>
            <a:pPr marL="0" indent="0">
              <a:buNone/>
            </a:pPr>
            <a:endParaRPr lang="en-US" dirty="0"/>
          </a:p>
          <a:p>
            <a:pPr marL="0" indent="0">
              <a:buNone/>
            </a:pPr>
            <a:r>
              <a:rPr lang="en-US" sz="3800" dirty="0" smtClean="0"/>
              <a:t>Half slides about XYZ in=the-box-Leadership</a:t>
            </a:r>
            <a:endParaRPr lang="en-US" sz="3800" dirty="0"/>
          </a:p>
          <a:p>
            <a:r>
              <a:rPr lang="en-US" sz="3800" dirty="0"/>
              <a:t>Define the goal of </a:t>
            </a:r>
            <a:r>
              <a:rPr lang="en-US" sz="3800" dirty="0" smtClean="0"/>
              <a:t>this course? To train you to be an OUT-OF-THE-BOX Leader in Society that is in its biggest transformation since it began</a:t>
            </a:r>
            <a:r>
              <a:rPr lang="en-US" sz="3800" dirty="0" smtClean="0"/>
              <a:t>! HOW: Develop </a:t>
            </a:r>
            <a:r>
              <a:rPr lang="en-US" sz="3800" b="1" dirty="0" smtClean="0">
                <a:solidFill>
                  <a:srgbClr val="FF0000"/>
                </a:solidFill>
              </a:rPr>
              <a:t>New Daily Routines </a:t>
            </a:r>
            <a:r>
              <a:rPr lang="en-US" sz="3800" dirty="0" smtClean="0"/>
              <a:t>of Leadership instead of being a Lemming or Phrog in the swamp!</a:t>
            </a:r>
            <a:endParaRPr lang="en-US" sz="3800" dirty="0"/>
          </a:p>
          <a:p>
            <a:endParaRPr lang="en-US" sz="3800" dirty="0"/>
          </a:p>
          <a:p>
            <a:r>
              <a:rPr lang="en-US" sz="5000" dirty="0"/>
              <a:t>Define the scope of </a:t>
            </a:r>
            <a:r>
              <a:rPr lang="en-US" sz="5000" dirty="0" smtClean="0"/>
              <a:t>the course? You develop your own Leader-SELF, and you work in Project Team where you get your turn to Lead </a:t>
            </a:r>
            <a:r>
              <a:rPr lang="en-US" sz="5000" dirty="0" smtClean="0"/>
              <a:t>forecaring for your </a:t>
            </a:r>
            <a:r>
              <a:rPr lang="en-US" sz="5000" b="1" dirty="0" smtClean="0">
                <a:solidFill>
                  <a:srgbClr val="FF0000"/>
                </a:solidFill>
              </a:rPr>
              <a:t>NEW ROUTINES</a:t>
            </a:r>
            <a:r>
              <a:rPr lang="en-US" sz="5000" dirty="0" smtClean="0"/>
              <a:t>, </a:t>
            </a:r>
            <a:r>
              <a:rPr lang="en-US" sz="5000" dirty="0" smtClean="0"/>
              <a:t>OUT-OF-THE-</a:t>
            </a:r>
            <a:r>
              <a:rPr lang="en-US" sz="5000" dirty="0" smtClean="0"/>
              <a:t>BOX by doing Pop-Up Event!</a:t>
            </a:r>
            <a:endParaRPr lang="en-US" sz="5000" dirty="0"/>
          </a:p>
          <a:p>
            <a:pPr marL="0" indent="0">
              <a:buNone/>
            </a:pPr>
            <a:endParaRPr lang="en-US" dirty="0"/>
          </a:p>
        </p:txBody>
      </p:sp>
      <p:pic>
        <p:nvPicPr>
          <p:cNvPr id="3" name="Picture 2"/>
          <p:cNvPicPr>
            <a:picLocks noChangeAspect="1"/>
          </p:cNvPicPr>
          <p:nvPr/>
        </p:nvPicPr>
        <p:blipFill>
          <a:blip r:embed="rId6"/>
          <a:stretch>
            <a:fillRect/>
          </a:stretch>
        </p:blipFill>
        <p:spPr>
          <a:xfrm>
            <a:off x="5562600" y="1143000"/>
            <a:ext cx="3390900" cy="3479800"/>
          </a:xfrm>
          <a:prstGeom prst="rect">
            <a:avLst/>
          </a:prstGeom>
        </p:spPr>
      </p:pic>
      <p:sp>
        <p:nvSpPr>
          <p:cNvPr id="6" name="TextBox 5"/>
          <p:cNvSpPr txBox="1"/>
          <p:nvPr/>
        </p:nvSpPr>
        <p:spPr>
          <a:xfrm>
            <a:off x="6019800" y="685800"/>
            <a:ext cx="2531462" cy="369332"/>
          </a:xfrm>
          <a:prstGeom prst="rect">
            <a:avLst/>
          </a:prstGeom>
          <a:noFill/>
        </p:spPr>
        <p:txBody>
          <a:bodyPr wrap="none" rtlCol="0">
            <a:spAutoFit/>
          </a:bodyPr>
          <a:lstStyle/>
          <a:p>
            <a:r>
              <a:rPr lang="en-US" dirty="0"/>
              <a:t>This course is zero cost</a:t>
            </a:r>
          </a:p>
        </p:txBody>
      </p:sp>
      <p:pic>
        <p:nvPicPr>
          <p:cNvPr id="4" name="Picture 3"/>
          <p:cNvPicPr>
            <a:picLocks noChangeAspect="1"/>
          </p:cNvPicPr>
          <p:nvPr/>
        </p:nvPicPr>
        <p:blipFill>
          <a:blip r:embed="rId7"/>
          <a:stretch>
            <a:fillRect/>
          </a:stretch>
        </p:blipFill>
        <p:spPr>
          <a:xfrm>
            <a:off x="6705600" y="5257800"/>
            <a:ext cx="1562100" cy="1409700"/>
          </a:xfrm>
          <a:prstGeom prst="rect">
            <a:avLst/>
          </a:prstGeom>
        </p:spPr>
      </p:pic>
    </p:spTree>
    <p:custDataLst>
      <p:tags r:id="rId1"/>
    </p:custDataLst>
    <p:extLst>
      <p:ext uri="{BB962C8B-B14F-4D97-AF65-F5344CB8AC3E}">
        <p14:creationId xmlns:p14="http://schemas.microsoft.com/office/powerpoint/2010/main" val="42239872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14400"/>
          </a:xfrm>
        </p:spPr>
        <p:txBody>
          <a:bodyPr/>
          <a:lstStyle/>
          <a:p>
            <a:r>
              <a:rPr lang="en-US" b="1" dirty="0" smtClean="0"/>
              <a:t>IN-THE-BOX XYZ </a:t>
            </a:r>
            <a:r>
              <a:rPr lang="en-US" b="1" dirty="0" smtClean="0">
                <a:hlinkClick r:id="rId3"/>
              </a:rPr>
              <a:t>Leadership</a:t>
            </a:r>
            <a:endParaRPr lang="en-US" b="1" dirty="0"/>
          </a:p>
        </p:txBody>
      </p:sp>
      <p:pic>
        <p:nvPicPr>
          <p:cNvPr id="4" name="Picture 3"/>
          <p:cNvPicPr>
            <a:picLocks noChangeAspect="1"/>
          </p:cNvPicPr>
          <p:nvPr/>
        </p:nvPicPr>
        <p:blipFill>
          <a:blip r:embed="rId4"/>
          <a:stretch>
            <a:fillRect/>
          </a:stretch>
        </p:blipFill>
        <p:spPr>
          <a:xfrm>
            <a:off x="533400" y="1143000"/>
            <a:ext cx="7305000" cy="5715000"/>
          </a:xfrm>
          <a:prstGeom prst="rect">
            <a:avLst/>
          </a:prstGeom>
        </p:spPr>
      </p:pic>
      <p:pic>
        <p:nvPicPr>
          <p:cNvPr id="6" name="Picture 5"/>
          <p:cNvPicPr>
            <a:picLocks noChangeAspect="1"/>
          </p:cNvPicPr>
          <p:nvPr/>
        </p:nvPicPr>
        <p:blipFill>
          <a:blip r:embed="rId5"/>
          <a:stretch>
            <a:fillRect/>
          </a:stretch>
        </p:blipFill>
        <p:spPr>
          <a:xfrm>
            <a:off x="-1" y="5929740"/>
            <a:ext cx="990601" cy="893957"/>
          </a:xfrm>
          <a:prstGeom prst="rect">
            <a:avLst/>
          </a:prstGeom>
        </p:spPr>
      </p:pic>
      <p:pic>
        <p:nvPicPr>
          <p:cNvPr id="7" name="Picture 6"/>
          <p:cNvPicPr>
            <a:picLocks noChangeAspect="1"/>
          </p:cNvPicPr>
          <p:nvPr/>
        </p:nvPicPr>
        <p:blipFill>
          <a:blip r:embed="rId6"/>
          <a:stretch>
            <a:fillRect/>
          </a:stretch>
        </p:blipFill>
        <p:spPr>
          <a:xfrm>
            <a:off x="7356873" y="1066800"/>
            <a:ext cx="1752600" cy="2467342"/>
          </a:xfrm>
          <a:prstGeom prst="rect">
            <a:avLst/>
          </a:prstGeom>
        </p:spPr>
      </p:pic>
      <p:pic>
        <p:nvPicPr>
          <p:cNvPr id="5" name="Picture 4"/>
          <p:cNvPicPr>
            <a:picLocks noChangeAspect="1"/>
          </p:cNvPicPr>
          <p:nvPr/>
        </p:nvPicPr>
        <p:blipFill>
          <a:blip r:embed="rId7"/>
          <a:stretch>
            <a:fillRect/>
          </a:stretch>
        </p:blipFill>
        <p:spPr>
          <a:xfrm>
            <a:off x="7470337" y="3505200"/>
            <a:ext cx="1673663" cy="1752600"/>
          </a:xfrm>
          <a:prstGeom prst="rect">
            <a:avLst/>
          </a:prstGeom>
        </p:spPr>
      </p:pic>
    </p:spTree>
    <p:extLst>
      <p:ext uri="{BB962C8B-B14F-4D97-AF65-F5344CB8AC3E}">
        <p14:creationId xmlns:p14="http://schemas.microsoft.com/office/powerpoint/2010/main" val="22874801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graphicFrame>
        <p:nvGraphicFramePr>
          <p:cNvPr id="9" name="Content Placeholder 8"/>
          <p:cNvGraphicFramePr>
            <a:graphicFrameLocks noGrp="1"/>
          </p:cNvGraphicFramePr>
          <p:nvPr>
            <p:ph sz="half" idx="2"/>
            <p:extLst>
              <p:ext uri="{D42A27DB-BD31-4B8C-83A1-F6EECF244321}">
                <p14:modId xmlns:p14="http://schemas.microsoft.com/office/powerpoint/2010/main" val="3548174121"/>
              </p:ext>
            </p:extLst>
          </p:nvPr>
        </p:nvGraphicFramePr>
        <p:xfrm>
          <a:off x="1497262" y="1363578"/>
          <a:ext cx="6162843" cy="4197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15</a:t>
            </a:fld>
            <a:endParaRPr lang="en-US"/>
          </a:p>
        </p:txBody>
      </p:sp>
    </p:spTree>
    <p:extLst>
      <p:ext uri="{BB962C8B-B14F-4D97-AF65-F5344CB8AC3E}">
        <p14:creationId xmlns:p14="http://schemas.microsoft.com/office/powerpoint/2010/main" val="3098614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 dur="500"/>
                                        <p:tgtEl>
                                          <p:spTgt spid="9">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12" dur="500"/>
                                        <p:tgtEl>
                                          <p:spTgt spid="9">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16" dur="500"/>
                                        <p:tgtEl>
                                          <p:spTgt spid="9">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0" dur="500"/>
                                        <p:tgtEl>
                                          <p:spTgt spid="9">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24" dur="500"/>
                                        <p:tgtEl>
                                          <p:spTgt spid="9">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28" dur="500"/>
                                        <p:tgtEl>
                                          <p:spTgt spid="9">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32" dur="500"/>
                                        <p:tgtEl>
                                          <p:spTgt spid="9">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36" dur="500"/>
                                        <p:tgtEl>
                                          <p:spTgt spid="9">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39"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417638"/>
          </a:xfrm>
        </p:spPr>
        <p:txBody>
          <a:bodyPr>
            <a:noAutofit/>
          </a:bodyPr>
          <a:lstStyle/>
          <a:p>
            <a:r>
              <a:rPr lang="en-US" sz="2400" b="1" dirty="0" smtClean="0">
                <a:solidFill>
                  <a:srgbClr val="FF0000"/>
                </a:solidFill>
              </a:rPr>
              <a:t>EXAMPLE: PLASTIC IS SDG # </a:t>
            </a:r>
            <a:r>
              <a:rPr lang="en-US" sz="2400" b="1" dirty="0" smtClean="0">
                <a:solidFill>
                  <a:srgbClr val="FF0000"/>
                </a:solidFill>
              </a:rPr>
              <a:t>3. Good Health &amp; Well Being, </a:t>
            </a:r>
            <a:r>
              <a:rPr lang="en-US" sz="2400" b="1" dirty="0" smtClean="0">
                <a:solidFill>
                  <a:srgbClr val="FF0000"/>
                </a:solidFill>
              </a:rPr>
              <a:t># 6</a:t>
            </a:r>
            <a:r>
              <a:rPr lang="en-US" sz="2400" b="1" dirty="0" smtClean="0">
                <a:solidFill>
                  <a:srgbClr val="FF0000"/>
                </a:solidFill>
              </a:rPr>
              <a:t>. Clean Water and Sanitation, </a:t>
            </a:r>
            <a:r>
              <a:rPr lang="en-US" sz="2400" b="1" dirty="0" smtClean="0">
                <a:solidFill>
                  <a:srgbClr val="FF0000"/>
                </a:solidFill>
              </a:rPr>
              <a:t># 12</a:t>
            </a:r>
            <a:r>
              <a:rPr lang="en-US" sz="2400" b="1" dirty="0" smtClean="0">
                <a:solidFill>
                  <a:srgbClr val="FF0000"/>
                </a:solidFill>
              </a:rPr>
              <a:t>. Responsible Consumption &amp; Production, &amp;</a:t>
            </a:r>
            <a:br>
              <a:rPr lang="en-US" sz="2400" b="1" dirty="0" smtClean="0">
                <a:solidFill>
                  <a:srgbClr val="FF0000"/>
                </a:solidFill>
              </a:rPr>
            </a:br>
            <a:r>
              <a:rPr lang="en-US" sz="2400" b="1" dirty="0" smtClean="0">
                <a:solidFill>
                  <a:srgbClr val="FF0000"/>
                </a:solidFill>
              </a:rPr>
              <a:t># 14</a:t>
            </a:r>
            <a:r>
              <a:rPr lang="en-US" sz="2400" b="1" dirty="0" smtClean="0">
                <a:solidFill>
                  <a:srgbClr val="FF0000"/>
                </a:solidFill>
              </a:rPr>
              <a:t>. Life Below the Water</a:t>
            </a:r>
            <a:endParaRPr lang="en-US" sz="2400" b="1" dirty="0">
              <a:solidFill>
                <a:srgbClr val="FF0000"/>
              </a:solidFill>
            </a:endParaRPr>
          </a:p>
        </p:txBody>
      </p:sp>
      <p:sp>
        <p:nvSpPr>
          <p:cNvPr id="7" name="Rectangle 6"/>
          <p:cNvSpPr/>
          <p:nvPr/>
        </p:nvSpPr>
        <p:spPr>
          <a:xfrm>
            <a:off x="0" y="1607327"/>
            <a:ext cx="6781800" cy="4401205"/>
          </a:xfrm>
          <a:prstGeom prst="rect">
            <a:avLst/>
          </a:prstGeom>
        </p:spPr>
        <p:txBody>
          <a:bodyPr wrap="square">
            <a:spAutoFit/>
          </a:bodyPr>
          <a:lstStyle/>
          <a:p>
            <a:r>
              <a:rPr lang="en-US" sz="2800" dirty="0">
                <a:hlinkClick r:id="rId2"/>
              </a:rPr>
              <a:t>One million plastic bottles are purchased every minute with less than 50% recycled </a:t>
            </a:r>
            <a:endParaRPr lang="en-US" sz="2800" dirty="0" smtClean="0">
              <a:hlinkClick r:id="rId2"/>
            </a:endParaRPr>
          </a:p>
          <a:p>
            <a:endParaRPr lang="en-US" sz="2800" dirty="0">
              <a:hlinkClick r:id="rId2"/>
            </a:endParaRPr>
          </a:p>
          <a:p>
            <a:r>
              <a:rPr lang="en-US" sz="2800" dirty="0" smtClean="0">
                <a:hlinkClick r:id="rId2"/>
              </a:rPr>
              <a:t>only </a:t>
            </a:r>
            <a:r>
              <a:rPr lang="en-US" sz="2800" dirty="0">
                <a:hlinkClick r:id="rId2"/>
              </a:rPr>
              <a:t>7% turned into new </a:t>
            </a:r>
            <a:r>
              <a:rPr lang="en-US" sz="2800" dirty="0" smtClean="0">
                <a:hlinkClick r:id="rId2"/>
              </a:rPr>
              <a:t>bottles</a:t>
            </a:r>
          </a:p>
          <a:p>
            <a:r>
              <a:rPr lang="en-US" sz="2800" dirty="0" smtClean="0">
                <a:hlinkClick r:id="rId2"/>
              </a:rPr>
              <a:t>About</a:t>
            </a:r>
            <a:r>
              <a:rPr lang="en-US" sz="2800" dirty="0">
                <a:hlinkClick r:id="rId2"/>
              </a:rPr>
              <a:t> </a:t>
            </a:r>
            <a:r>
              <a:rPr lang="en-US" sz="2800" dirty="0">
                <a:hlinkClick r:id="rId3"/>
              </a:rPr>
              <a:t>13 million tons of plastic leaking into our oceans each </a:t>
            </a:r>
            <a:r>
              <a:rPr lang="en-US" sz="2800" dirty="0" smtClean="0">
                <a:hlinkClick r:id="rId3"/>
              </a:rPr>
              <a:t>year</a:t>
            </a:r>
            <a:endParaRPr lang="en-US" sz="2800" dirty="0">
              <a:hlinkClick r:id="rId3"/>
            </a:endParaRPr>
          </a:p>
          <a:p>
            <a:r>
              <a:rPr lang="en-US" sz="2800" dirty="0" smtClean="0">
                <a:hlinkClick r:id="rId3"/>
              </a:rPr>
              <a:t> </a:t>
            </a:r>
            <a:r>
              <a:rPr lang="en-US" sz="2800" dirty="0">
                <a:hlinkClick r:id="rId3"/>
              </a:rPr>
              <a:t>to be ingested by sea life</a:t>
            </a:r>
            <a:r>
              <a:rPr lang="en-US" sz="2800" dirty="0" smtClean="0">
                <a:hlinkClick r:id="rId3"/>
              </a:rPr>
              <a:t>.</a:t>
            </a:r>
          </a:p>
          <a:p>
            <a:endParaRPr lang="en-US" sz="2800" dirty="0">
              <a:hlinkClick r:id="rId3"/>
            </a:endParaRPr>
          </a:p>
          <a:p>
            <a:r>
              <a:rPr lang="en-US" sz="2800" dirty="0" smtClean="0">
                <a:hlinkClick r:id="rId3"/>
              </a:rPr>
              <a:t> </a:t>
            </a:r>
            <a:r>
              <a:rPr lang="en-US" sz="2800" dirty="0">
                <a:hlinkClick r:id="rId3"/>
              </a:rPr>
              <a:t>In turn, people who eat seafood ingest about 11,000 pieces of tiny plastic every year</a:t>
            </a:r>
            <a:r>
              <a:rPr lang="en-US" dirty="0">
                <a:hlinkClick r:id="rId3"/>
              </a:rPr>
              <a:t>.</a:t>
            </a:r>
            <a:endParaRPr lang="en-US" dirty="0"/>
          </a:p>
        </p:txBody>
      </p:sp>
      <p:pic>
        <p:nvPicPr>
          <p:cNvPr id="8" name="Picture 7"/>
          <p:cNvPicPr>
            <a:picLocks noChangeAspect="1"/>
          </p:cNvPicPr>
          <p:nvPr/>
        </p:nvPicPr>
        <p:blipFill>
          <a:blip r:embed="rId4"/>
          <a:stretch>
            <a:fillRect/>
          </a:stretch>
        </p:blipFill>
        <p:spPr>
          <a:xfrm>
            <a:off x="6706769" y="1752600"/>
            <a:ext cx="2438400" cy="2438400"/>
          </a:xfrm>
          <a:prstGeom prst="rect">
            <a:avLst/>
          </a:prstGeom>
        </p:spPr>
      </p:pic>
    </p:spTree>
    <p:extLst>
      <p:ext uri="{BB962C8B-B14F-4D97-AF65-F5344CB8AC3E}">
        <p14:creationId xmlns:p14="http://schemas.microsoft.com/office/powerpoint/2010/main" val="1306528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Autofit/>
          </a:bodyPr>
          <a:lstStyle/>
          <a:p>
            <a:pPr algn="ctr"/>
            <a:r>
              <a:rPr lang="en-US" sz="3600" b="1" dirty="0" smtClean="0"/>
              <a:t>What is </a:t>
            </a:r>
            <a:r>
              <a:rPr lang="en-US" sz="3600" b="1" dirty="0" smtClean="0">
                <a:hlinkClick r:id="rId3"/>
              </a:rPr>
              <a:t>OUT-OF-THE-BOX Leadership?</a:t>
            </a:r>
            <a:endParaRPr lang="en-US" sz="3600" b="1" dirty="0"/>
          </a:p>
        </p:txBody>
      </p:sp>
      <p:pic>
        <p:nvPicPr>
          <p:cNvPr id="6" name="Picture 5"/>
          <p:cNvPicPr>
            <a:picLocks noChangeAspect="1"/>
          </p:cNvPicPr>
          <p:nvPr/>
        </p:nvPicPr>
        <p:blipFill>
          <a:blip r:embed="rId4"/>
          <a:stretch>
            <a:fillRect/>
          </a:stretch>
        </p:blipFill>
        <p:spPr>
          <a:xfrm>
            <a:off x="2057400" y="1110901"/>
            <a:ext cx="6645812" cy="5714999"/>
          </a:xfrm>
          <a:prstGeom prst="rect">
            <a:avLst/>
          </a:prstGeom>
        </p:spPr>
      </p:pic>
      <p:sp>
        <p:nvSpPr>
          <p:cNvPr id="3" name="Rectangle 2"/>
          <p:cNvSpPr/>
          <p:nvPr/>
        </p:nvSpPr>
        <p:spPr>
          <a:xfrm>
            <a:off x="152400" y="1600200"/>
            <a:ext cx="3124200" cy="5078314"/>
          </a:xfrm>
          <a:prstGeom prst="rect">
            <a:avLst/>
          </a:prstGeom>
        </p:spPr>
        <p:txBody>
          <a:bodyPr wrap="square">
            <a:spAutoFit/>
          </a:bodyPr>
          <a:lstStyle/>
          <a:p>
            <a:r>
              <a:rPr lang="en-US" sz="3600" b="1" dirty="0">
                <a:solidFill>
                  <a:srgbClr val="FF0000"/>
                </a:solidFill>
              </a:rPr>
              <a:t>The 4 virtues implemented in 17 UN Sustainability </a:t>
            </a:r>
            <a:r>
              <a:rPr lang="en-US" sz="3600" b="1" dirty="0" smtClean="0">
                <a:solidFill>
                  <a:srgbClr val="FF0000"/>
                </a:solidFill>
              </a:rPr>
              <a:t>Goals to Prevent 6</a:t>
            </a:r>
            <a:r>
              <a:rPr lang="en-US" sz="3600" b="1" baseline="30000" dirty="0" smtClean="0">
                <a:solidFill>
                  <a:srgbClr val="FF0000"/>
                </a:solidFill>
              </a:rPr>
              <a:t>th</a:t>
            </a:r>
            <a:r>
              <a:rPr lang="en-US" sz="3600" b="1" dirty="0" smtClean="0">
                <a:solidFill>
                  <a:srgbClr val="FF0000"/>
                </a:solidFill>
              </a:rPr>
              <a:t> </a:t>
            </a:r>
            <a:r>
              <a:rPr lang="en-US" sz="3600" b="1" dirty="0" smtClean="0">
                <a:solidFill>
                  <a:srgbClr val="FF0000"/>
                </a:solidFill>
              </a:rPr>
              <a:t>Extinction to CHANGE ROUTINES</a:t>
            </a:r>
            <a:endParaRPr lang="en-US" sz="3600" b="1" dirty="0">
              <a:solidFill>
                <a:srgbClr val="FF0000"/>
              </a:solidFill>
            </a:endParaRPr>
          </a:p>
        </p:txBody>
      </p:sp>
    </p:spTree>
    <p:extLst>
      <p:ext uri="{BB962C8B-B14F-4D97-AF65-F5344CB8AC3E}">
        <p14:creationId xmlns:p14="http://schemas.microsoft.com/office/powerpoint/2010/main" val="40394900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854" y="0"/>
            <a:ext cx="9144000" cy="6858000"/>
          </a:xfrm>
          <a:prstGeom prst="rect">
            <a:avLst/>
          </a:prstGeom>
        </p:spPr>
      </p:pic>
    </p:spTree>
    <p:extLst>
      <p:ext uri="{BB962C8B-B14F-4D97-AF65-F5344CB8AC3E}">
        <p14:creationId xmlns:p14="http://schemas.microsoft.com/office/powerpoint/2010/main" val="11932794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the 6</a:t>
            </a:r>
            <a:r>
              <a:rPr lang="en-US" baseline="30000" dirty="0" smtClean="0"/>
              <a:t>th</a:t>
            </a:r>
            <a:r>
              <a:rPr lang="en-US" dirty="0" smtClean="0"/>
              <a:t> Extinction</a:t>
            </a:r>
            <a:endParaRPr lang="en-US" dirty="0"/>
          </a:p>
        </p:txBody>
      </p:sp>
      <p:sp>
        <p:nvSpPr>
          <p:cNvPr id="4" name="Content Placeholder 3"/>
          <p:cNvSpPr>
            <a:spLocks noGrp="1"/>
          </p:cNvSpPr>
          <p:nvPr>
            <p:ph idx="1"/>
          </p:nvPr>
        </p:nvSpPr>
        <p:spPr/>
        <p:txBody>
          <a:bodyPr/>
          <a:lstStyle/>
          <a:p>
            <a:pPr marL="0" indent="0">
              <a:buNone/>
            </a:pPr>
            <a:r>
              <a:rPr lang="en-US" dirty="0"/>
              <a:t>Sixth Mass Extinction </a:t>
            </a:r>
            <a:r>
              <a:rPr lang="en-US" dirty="0">
                <a:sym typeface="Wingdings"/>
              </a:rPr>
              <a:t></a:t>
            </a:r>
            <a:r>
              <a:rPr lang="en-US" dirty="0"/>
              <a:t> </a:t>
            </a:r>
            <a:r>
              <a:rPr lang="en-US" b="1" dirty="0"/>
              <a:t>massive die-off </a:t>
            </a:r>
            <a:r>
              <a:rPr lang="en-US" dirty="0"/>
              <a:t>of plants and animals all across the planet. </a:t>
            </a:r>
            <a:endParaRPr lang="en-US" b="1" dirty="0"/>
          </a:p>
          <a:p>
            <a:pPr marL="0" indent="0">
              <a:buNone/>
            </a:pPr>
            <a:endParaRPr lang="en-US" dirty="0"/>
          </a:p>
          <a:p>
            <a:pPr marL="0" indent="0">
              <a:buNone/>
            </a:pPr>
            <a:r>
              <a:rPr lang="en-US" sz="2800" b="1" dirty="0"/>
              <a:t>6</a:t>
            </a:r>
            <a:r>
              <a:rPr lang="en-US" sz="2800" b="1" baseline="30000" dirty="0"/>
              <a:t>th</a:t>
            </a:r>
            <a:r>
              <a:rPr lang="en-US" sz="2800" b="1" dirty="0"/>
              <a:t> Extinction will be 10 to 100 times greater than any previous mass extinction</a:t>
            </a:r>
          </a:p>
          <a:p>
            <a:pPr marL="0" indent="0">
              <a:buNone/>
            </a:pPr>
            <a:endParaRPr lang="en-US" dirty="0"/>
          </a:p>
        </p:txBody>
      </p:sp>
    </p:spTree>
    <p:extLst>
      <p:ext uri="{BB962C8B-B14F-4D97-AF65-F5344CB8AC3E}">
        <p14:creationId xmlns:p14="http://schemas.microsoft.com/office/powerpoint/2010/main" val="34939533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4666721"/>
              </p:ext>
            </p:extLst>
          </p:nvPr>
        </p:nvGraphicFramePr>
        <p:xfrm>
          <a:off x="-637209" y="448574"/>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nchor="t"/>
          <a:lstStyle/>
          <a:p>
            <a:r>
              <a:rPr lang="en-US" sz="2800" dirty="0" smtClean="0"/>
              <a:t>Timeline of How Boje Organized Class</a:t>
            </a:r>
            <a:endParaRPr lang="en-US" sz="2800" dirty="0"/>
          </a:p>
        </p:txBody>
      </p:sp>
      <p:sp>
        <p:nvSpPr>
          <p:cNvPr id="4" name="TextBox 3"/>
          <p:cNvSpPr txBox="1"/>
          <p:nvPr/>
        </p:nvSpPr>
        <p:spPr>
          <a:xfrm>
            <a:off x="8686800" y="3276600"/>
            <a:ext cx="7620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9"/>
          <a:stretch>
            <a:fillRect/>
          </a:stretch>
        </p:blipFill>
        <p:spPr>
          <a:xfrm>
            <a:off x="-1" y="5929740"/>
            <a:ext cx="990601" cy="893957"/>
          </a:xfrm>
          <a:prstGeom prst="rect">
            <a:avLst/>
          </a:prstGeom>
        </p:spPr>
      </p:pic>
      <p:pic>
        <p:nvPicPr>
          <p:cNvPr id="7" name="Picture 6"/>
          <p:cNvPicPr>
            <a:picLocks noChangeAspect="1"/>
          </p:cNvPicPr>
          <p:nvPr/>
        </p:nvPicPr>
        <p:blipFill>
          <a:blip r:embed="rId10"/>
          <a:stretch>
            <a:fillRect/>
          </a:stretch>
        </p:blipFill>
        <p:spPr>
          <a:xfrm>
            <a:off x="7848600" y="838200"/>
            <a:ext cx="1143000" cy="990600"/>
          </a:xfrm>
          <a:prstGeom prst="rect">
            <a:avLst/>
          </a:prstGeom>
        </p:spPr>
      </p:pic>
    </p:spTree>
    <p:custDataLst>
      <p:tags r:id="rId1"/>
    </p:custDataLst>
    <p:extLst>
      <p:ext uri="{BB962C8B-B14F-4D97-AF65-F5344CB8AC3E}">
        <p14:creationId xmlns:p14="http://schemas.microsoft.com/office/powerpoint/2010/main" val="34992256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1000"/>
                                        <p:tgtEl>
                                          <p:spTgt spid="6">
                                            <p:graphicEl>
                                              <a:dgm id="{82ED47FD-CD8E-4EC8-A7E3-BF3AC4BC5C1A}"/>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graphicEl>
                                              <a:dgm id="{A94E7C76-C16F-47F1-B4F1-C2CF2270A7E9}"/>
                                            </p:graphicEl>
                                          </p:spTgt>
                                        </p:tgtEl>
                                        <p:attrNameLst>
                                          <p:attrName>style.visibility</p:attrName>
                                        </p:attrNameLst>
                                      </p:cBhvr>
                                      <p:to>
                                        <p:strVal val="visible"/>
                                      </p:to>
                                    </p:set>
                                    <p:animEffect transition="in" filter="wipe(left)">
                                      <p:cBhvr>
                                        <p:cTn id="11" dur="1000"/>
                                        <p:tgtEl>
                                          <p:spTgt spid="6">
                                            <p:graphicEl>
                                              <a:dgm id="{A94E7C76-C16F-47F1-B4F1-C2CF2270A7E9}"/>
                                            </p:graphic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graphicEl>
                                              <a:dgm id="{48F9B62B-8095-40B1-882D-7B164B0C8B69}"/>
                                            </p:graphicEl>
                                          </p:spTgt>
                                        </p:tgtEl>
                                        <p:attrNameLst>
                                          <p:attrName>style.visibility</p:attrName>
                                        </p:attrNameLst>
                                      </p:cBhvr>
                                      <p:to>
                                        <p:strVal val="visible"/>
                                      </p:to>
                                    </p:set>
                                    <p:animEffect transition="in" filter="wipe(left)">
                                      <p:cBhvr>
                                        <p:cTn id="15" dur="1000"/>
                                        <p:tgtEl>
                                          <p:spTgt spid="6">
                                            <p:graphicEl>
                                              <a:dgm id="{48F9B62B-8095-40B1-882D-7B164B0C8B69}"/>
                                            </p:graphic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graphicEl>
                                              <a:dgm id="{0CFC4447-43F4-414D-A014-8F5BDE3BC5FF}"/>
                                            </p:graphicEl>
                                          </p:spTgt>
                                        </p:tgtEl>
                                        <p:attrNameLst>
                                          <p:attrName>style.visibility</p:attrName>
                                        </p:attrNameLst>
                                      </p:cBhvr>
                                      <p:to>
                                        <p:strVal val="visible"/>
                                      </p:to>
                                    </p:set>
                                    <p:animEffect transition="in" filter="wipe(left)">
                                      <p:cBhvr>
                                        <p:cTn id="19" dur="1000"/>
                                        <p:tgtEl>
                                          <p:spTgt spid="6">
                                            <p:graphicEl>
                                              <a:dgm id="{0CFC4447-43F4-414D-A014-8F5BDE3BC5FF}"/>
                                            </p:graphic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
                                            <p:graphicEl>
                                              <a:dgm id="{389CF004-91C6-4868-93F7-537D5C97980B}"/>
                                            </p:graphicEl>
                                          </p:spTgt>
                                        </p:tgtEl>
                                        <p:attrNameLst>
                                          <p:attrName>style.visibility</p:attrName>
                                        </p:attrNameLst>
                                      </p:cBhvr>
                                      <p:to>
                                        <p:strVal val="visible"/>
                                      </p:to>
                                    </p:set>
                                    <p:animEffect transition="in" filter="wipe(left)">
                                      <p:cBhvr>
                                        <p:cTn id="23" dur="1000"/>
                                        <p:tgtEl>
                                          <p:spTgt spid="6">
                                            <p:graphicEl>
                                              <a:dgm id="{389CF004-91C6-4868-93F7-537D5C97980B}"/>
                                            </p:graphic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6">
                                            <p:graphicEl>
                                              <a:dgm id="{8D49C94D-D2A4-4464-8383-D3C12F8B2538}"/>
                                            </p:graphicEl>
                                          </p:spTgt>
                                        </p:tgtEl>
                                        <p:attrNameLst>
                                          <p:attrName>style.visibility</p:attrName>
                                        </p:attrNameLst>
                                      </p:cBhvr>
                                      <p:to>
                                        <p:strVal val="visible"/>
                                      </p:to>
                                    </p:set>
                                    <p:animEffect transition="in" filter="wipe(left)">
                                      <p:cBhvr>
                                        <p:cTn id="27" dur="1000"/>
                                        <p:tgtEl>
                                          <p:spTgt spid="6">
                                            <p:graphicEl>
                                              <a:dgm id="{8D49C94D-D2A4-4464-8383-D3C12F8B2538}"/>
                                            </p:graphic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6">
                                            <p:graphicEl>
                                              <a:dgm id="{5E71A06C-9747-4CAE-BA21-E9C2A4D6678D}"/>
                                            </p:graphicEl>
                                          </p:spTgt>
                                        </p:tgtEl>
                                        <p:attrNameLst>
                                          <p:attrName>style.visibility</p:attrName>
                                        </p:attrNameLst>
                                      </p:cBhvr>
                                      <p:to>
                                        <p:strVal val="visible"/>
                                      </p:to>
                                    </p:set>
                                    <p:animEffect transition="in" filter="wipe(left)">
                                      <p:cBhvr>
                                        <p:cTn id="31" dur="1000"/>
                                        <p:tgtEl>
                                          <p:spTgt spid="6">
                                            <p:graphicEl>
                                              <a:dgm id="{5E71A06C-9747-4CAE-BA21-E9C2A4D6678D}"/>
                                            </p:graphicEl>
                                          </p:spTgt>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6">
                                            <p:graphicEl>
                                              <a:dgm id="{A9227355-A6E4-4C01-AB6A-08B68C0ABB91}"/>
                                            </p:graphicEl>
                                          </p:spTgt>
                                        </p:tgtEl>
                                        <p:attrNameLst>
                                          <p:attrName>style.visibility</p:attrName>
                                        </p:attrNameLst>
                                      </p:cBhvr>
                                      <p:to>
                                        <p:strVal val="visible"/>
                                      </p:to>
                                    </p:set>
                                    <p:animEffect transition="in" filter="wipe(left)">
                                      <p:cBhvr>
                                        <p:cTn id="35" dur="1000"/>
                                        <p:tgtEl>
                                          <p:spTgt spid="6">
                                            <p:graphicEl>
                                              <a:dgm id="{A9227355-A6E4-4C01-AB6A-08B68C0ABB91}"/>
                                            </p:graphicEl>
                                          </p:spTgt>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6">
                                            <p:graphicEl>
                                              <a:dgm id="{DB2CD8C7-A5B3-49A1-81CC-0EEDDDF3DB4E}"/>
                                            </p:graphicEl>
                                          </p:spTgt>
                                        </p:tgtEl>
                                        <p:attrNameLst>
                                          <p:attrName>style.visibility</p:attrName>
                                        </p:attrNameLst>
                                      </p:cBhvr>
                                      <p:to>
                                        <p:strVal val="visible"/>
                                      </p:to>
                                    </p:set>
                                    <p:animEffect transition="in" filter="wipe(left)">
                                      <p:cBhvr>
                                        <p:cTn id="39" dur="1000"/>
                                        <p:tgtEl>
                                          <p:spTgt spid="6">
                                            <p:graphicEl>
                                              <a:dgm id="{DB2CD8C7-A5B3-49A1-81CC-0EEDDDF3DB4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763000" cy="1981200"/>
          </a:xfrm>
        </p:spPr>
        <p:txBody>
          <a:bodyPr>
            <a:noAutofit/>
          </a:bodyPr>
          <a:lstStyle/>
          <a:p>
            <a:pPr algn="ctr"/>
            <a:r>
              <a:rPr lang="en-US" sz="3600" b="1" dirty="0" smtClean="0">
                <a:solidFill>
                  <a:srgbClr val="FF0000"/>
                </a:solidFill>
              </a:rPr>
              <a:t>Get into groups of 5 persons and brainstorm a list of 10 extinction events that could bring about EXTINCTION of most of Humanity in the world by 2100.</a:t>
            </a:r>
            <a:endParaRPr lang="en-US" sz="3600" b="1" dirty="0">
              <a:solidFill>
                <a:srgbClr val="FF0000"/>
              </a:solidFill>
            </a:endParaRPr>
          </a:p>
        </p:txBody>
      </p:sp>
      <p:sp>
        <p:nvSpPr>
          <p:cNvPr id="5" name="Content Placeholder 4"/>
          <p:cNvSpPr>
            <a:spLocks noGrp="1"/>
          </p:cNvSpPr>
          <p:nvPr>
            <p:ph idx="1"/>
          </p:nvPr>
        </p:nvSpPr>
        <p:spPr>
          <a:xfrm>
            <a:off x="0" y="2362200"/>
            <a:ext cx="4876800" cy="4038600"/>
          </a:xfrm>
        </p:spPr>
        <p:txBody>
          <a:bodyPr>
            <a:noAutofit/>
          </a:bodyPr>
          <a:lstStyle/>
          <a:p>
            <a:pPr marL="457200" indent="-457200">
              <a:buFont typeface="+mj-lt"/>
              <a:buAutoNum type="arabicPeriod"/>
            </a:pPr>
            <a:r>
              <a:rPr lang="en-US" sz="2400" b="1" dirty="0" smtClean="0"/>
              <a:t>Make a list on one piece of paper, sign all your group’s names</a:t>
            </a:r>
          </a:p>
          <a:p>
            <a:pPr marL="457200" indent="-457200">
              <a:buFont typeface="+mj-lt"/>
              <a:buAutoNum type="arabicPeriod"/>
            </a:pPr>
            <a:r>
              <a:rPr lang="en-US" sz="2400" b="1" dirty="0" smtClean="0"/>
              <a:t>Next to each item on your list of 10, write the probability from 1 to 100% that this is likely to happen by the year </a:t>
            </a:r>
            <a:r>
              <a:rPr lang="en-US" sz="2400" b="1" dirty="0" smtClean="0"/>
              <a:t>2100</a:t>
            </a:r>
          </a:p>
          <a:p>
            <a:pPr marL="457200" indent="-457200">
              <a:buFont typeface="+mj-lt"/>
              <a:buAutoNum type="arabicPeriod"/>
            </a:pPr>
            <a:r>
              <a:rPr lang="en-US" sz="2400" b="1" dirty="0" smtClean="0"/>
              <a:t>Develop an idea for a POP-UP event to take to the campus</a:t>
            </a:r>
            <a:endParaRPr lang="en-US" sz="2400" b="1" dirty="0" smtClean="0"/>
          </a:p>
        </p:txBody>
      </p:sp>
      <p:pic>
        <p:nvPicPr>
          <p:cNvPr id="2" name="Picture 1"/>
          <p:cNvPicPr>
            <a:picLocks noChangeAspect="1"/>
          </p:cNvPicPr>
          <p:nvPr/>
        </p:nvPicPr>
        <p:blipFill>
          <a:blip r:embed="rId2"/>
          <a:stretch>
            <a:fillRect/>
          </a:stretch>
        </p:blipFill>
        <p:spPr>
          <a:xfrm>
            <a:off x="5257800" y="2209800"/>
            <a:ext cx="3774381" cy="3517423"/>
          </a:xfrm>
          <a:prstGeom prst="rect">
            <a:avLst/>
          </a:prstGeom>
        </p:spPr>
      </p:pic>
      <p:sp>
        <p:nvSpPr>
          <p:cNvPr id="3" name="Rectangle 2"/>
          <p:cNvSpPr/>
          <p:nvPr/>
        </p:nvSpPr>
        <p:spPr>
          <a:xfrm>
            <a:off x="9764" y="5905946"/>
            <a:ext cx="8879120" cy="923330"/>
          </a:xfrm>
          <a:prstGeom prst="rect">
            <a:avLst/>
          </a:prstGeom>
        </p:spPr>
        <p:txBody>
          <a:bodyPr wrap="square">
            <a:spAutoFit/>
          </a:bodyPr>
          <a:lstStyle/>
          <a:p>
            <a:r>
              <a:rPr lang="en-US" dirty="0"/>
              <a:t>Pop-up events are temporary, unexpected theater events in unique spaces. They pop up and, after a few hours, they pop down. By definition, these are ENSEMBLE LEADERSHIP-is-THEATER and OUT-OF-THE-BOX</a:t>
            </a:r>
          </a:p>
        </p:txBody>
      </p:sp>
    </p:spTree>
    <p:extLst>
      <p:ext uri="{BB962C8B-B14F-4D97-AF65-F5344CB8AC3E}">
        <p14:creationId xmlns:p14="http://schemas.microsoft.com/office/powerpoint/2010/main" val="18681635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91600" cy="1143000"/>
          </a:xfrm>
        </p:spPr>
        <p:txBody>
          <a:bodyPr>
            <a:normAutofit fontScale="90000"/>
          </a:bodyPr>
          <a:lstStyle/>
          <a:p>
            <a:pPr algn="ctr"/>
            <a:r>
              <a:rPr lang="en-US" b="1" dirty="0" smtClean="0">
                <a:solidFill>
                  <a:srgbClr val="FF0000"/>
                </a:solidFill>
              </a:rPr>
              <a:t>9 Earth Systems have limits currently being exceeded in the 6</a:t>
            </a:r>
            <a:r>
              <a:rPr lang="en-US" b="1" baseline="30000" dirty="0" smtClean="0">
                <a:solidFill>
                  <a:srgbClr val="FF0000"/>
                </a:solidFill>
              </a:rPr>
              <a:t>th</a:t>
            </a:r>
            <a:r>
              <a:rPr lang="en-US" b="1" dirty="0" smtClean="0">
                <a:solidFill>
                  <a:srgbClr val="FF0000"/>
                </a:solidFill>
              </a:rPr>
              <a:t> Extinction:</a:t>
            </a:r>
            <a:endParaRPr lang="en-US" b="1" dirty="0">
              <a:solidFill>
                <a:srgbClr val="FF0000"/>
              </a:solidFill>
            </a:endParaRPr>
          </a:p>
        </p:txBody>
      </p:sp>
      <p:sp>
        <p:nvSpPr>
          <p:cNvPr id="4" name="Rectangle 3"/>
          <p:cNvSpPr/>
          <p:nvPr/>
        </p:nvSpPr>
        <p:spPr>
          <a:xfrm>
            <a:off x="0" y="1676400"/>
            <a:ext cx="8991600" cy="4801314"/>
          </a:xfrm>
          <a:prstGeom prst="rect">
            <a:avLst/>
          </a:prstGeom>
        </p:spPr>
        <p:txBody>
          <a:bodyPr wrap="square">
            <a:spAutoFit/>
          </a:bodyPr>
          <a:lstStyle/>
          <a:p>
            <a:r>
              <a:rPr lang="en-US" dirty="0"/>
              <a:t> </a:t>
            </a:r>
          </a:p>
          <a:p>
            <a:pPr marL="342900" lvl="0" indent="-342900">
              <a:buFont typeface="+mj-lt"/>
              <a:buAutoNum type="arabicPeriod"/>
            </a:pPr>
            <a:r>
              <a:rPr lang="en-US" sz="3200" dirty="0"/>
              <a:t>Climate Change</a:t>
            </a:r>
          </a:p>
          <a:p>
            <a:pPr marL="342900" lvl="0" indent="-342900">
              <a:buFont typeface="+mj-lt"/>
              <a:buAutoNum type="arabicPeriod"/>
            </a:pPr>
            <a:r>
              <a:rPr lang="en-US" sz="3200" dirty="0"/>
              <a:t>Biodiversity Loss</a:t>
            </a:r>
          </a:p>
          <a:p>
            <a:pPr marL="342900" lvl="0" indent="-342900">
              <a:buFont typeface="+mj-lt"/>
              <a:buAutoNum type="arabicPeriod"/>
            </a:pPr>
            <a:r>
              <a:rPr lang="en-US" sz="3200" dirty="0"/>
              <a:t>Biogeochemical – Phosphorous Change</a:t>
            </a:r>
          </a:p>
          <a:p>
            <a:pPr marL="342900" lvl="0" indent="-342900">
              <a:buFont typeface="+mj-lt"/>
              <a:buAutoNum type="arabicPeriod"/>
            </a:pPr>
            <a:r>
              <a:rPr lang="en-US" sz="3200" dirty="0"/>
              <a:t>Ocean Acidification</a:t>
            </a:r>
          </a:p>
          <a:p>
            <a:pPr marL="342900" lvl="0" indent="-342900">
              <a:buFont typeface="+mj-lt"/>
              <a:buAutoNum type="arabicPeriod"/>
            </a:pPr>
            <a:r>
              <a:rPr lang="en-US" sz="3200" dirty="0"/>
              <a:t>Land Use Crisis</a:t>
            </a:r>
          </a:p>
          <a:p>
            <a:pPr marL="342900" lvl="0" indent="-342900">
              <a:buFont typeface="+mj-lt"/>
              <a:buAutoNum type="arabicPeriod"/>
            </a:pPr>
            <a:r>
              <a:rPr lang="en-US" sz="3200" dirty="0"/>
              <a:t>Fresh Water Crisis</a:t>
            </a:r>
          </a:p>
          <a:p>
            <a:pPr marL="342900" lvl="0" indent="-342900">
              <a:buFont typeface="+mj-lt"/>
              <a:buAutoNum type="arabicPeriod"/>
            </a:pPr>
            <a:r>
              <a:rPr lang="en-US" sz="3200" dirty="0"/>
              <a:t>Ozone Depletion</a:t>
            </a:r>
          </a:p>
          <a:p>
            <a:pPr marL="342900" lvl="0" indent="-342900">
              <a:buFont typeface="+mj-lt"/>
              <a:buAutoNum type="arabicPeriod"/>
            </a:pPr>
            <a:r>
              <a:rPr lang="en-US" sz="3200" dirty="0"/>
              <a:t>Atmospheric Aerosols</a:t>
            </a:r>
          </a:p>
          <a:p>
            <a:pPr marL="342900" lvl="0" indent="-342900">
              <a:buFont typeface="+mj-lt"/>
              <a:buAutoNum type="arabicPeriod"/>
            </a:pPr>
            <a:r>
              <a:rPr lang="en-US" sz="3200" dirty="0"/>
              <a:t>Chemical Pollution by Plastics &amp; Heavy Metals</a:t>
            </a:r>
          </a:p>
        </p:txBody>
      </p:sp>
    </p:spTree>
    <p:extLst>
      <p:ext uri="{BB962C8B-B14F-4D97-AF65-F5344CB8AC3E}">
        <p14:creationId xmlns:p14="http://schemas.microsoft.com/office/powerpoint/2010/main" val="7100110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THE BOX</a:t>
            </a:r>
            <a:r>
              <a:rPr lang="en-US" dirty="0" smtClean="0">
                <a:sym typeface="Wingdings"/>
              </a:rPr>
              <a:t> </a:t>
            </a:r>
            <a:r>
              <a:rPr lang="en-US" dirty="0" smtClean="0"/>
              <a:t>Example</a:t>
            </a:r>
            <a:r>
              <a:rPr lang="en-US" dirty="0" smtClean="0"/>
              <a:t>, </a:t>
            </a:r>
            <a:br>
              <a:rPr lang="en-US" dirty="0" smtClean="0"/>
            </a:br>
            <a:r>
              <a:rPr lang="en-US" dirty="0" smtClean="0"/>
              <a:t>TRAITS </a:t>
            </a:r>
            <a:r>
              <a:rPr lang="en-US" dirty="0" smtClean="0"/>
              <a:t>THEORY</a:t>
            </a:r>
            <a:endParaRPr lang="en-US" dirty="0"/>
          </a:p>
        </p:txBody>
      </p:sp>
      <p:sp>
        <p:nvSpPr>
          <p:cNvPr id="3" name="Content Placeholder 2"/>
          <p:cNvSpPr>
            <a:spLocks noGrp="1"/>
          </p:cNvSpPr>
          <p:nvPr>
            <p:ph idx="1"/>
          </p:nvPr>
        </p:nvSpPr>
        <p:spPr>
          <a:xfrm>
            <a:off x="0" y="1600200"/>
            <a:ext cx="5029200" cy="4525963"/>
          </a:xfrm>
        </p:spPr>
        <p:txBody>
          <a:bodyPr>
            <a:normAutofit fontScale="85000" lnSpcReduction="10000"/>
          </a:bodyPr>
          <a:lstStyle/>
          <a:p>
            <a:r>
              <a:rPr lang="en-US" u="sng" dirty="0" smtClean="0">
                <a:hlinkClick r:id="rId2"/>
              </a:rPr>
              <a:t>Machiavelli </a:t>
            </a:r>
            <a:r>
              <a:rPr lang="en-US" u="sng" dirty="0">
                <a:hlinkClick r:id="rId2"/>
              </a:rPr>
              <a:t>Great Man </a:t>
            </a:r>
            <a:r>
              <a:rPr lang="en-US" u="sng" dirty="0" smtClean="0">
                <a:hlinkClick r:id="rId2"/>
              </a:rPr>
              <a:t>Theory</a:t>
            </a:r>
            <a:endParaRPr lang="en-US" u="sng" dirty="0">
              <a:hlinkClick r:id="rId2"/>
            </a:endParaRPr>
          </a:p>
          <a:p>
            <a:r>
              <a:rPr lang="en-US" u="sng" dirty="0">
                <a:hlinkClick r:id="rId3"/>
              </a:rPr>
              <a:t>Stogdill </a:t>
            </a:r>
            <a:r>
              <a:rPr lang="en-US" u="sng" dirty="0" smtClean="0">
                <a:hlinkClick r:id="rId3"/>
              </a:rPr>
              <a:t>1948 </a:t>
            </a:r>
            <a:r>
              <a:rPr lang="en-US" u="sng" dirty="0" smtClean="0">
                <a:hlinkClick r:id="rId3"/>
              </a:rPr>
              <a:t>early traits</a:t>
            </a:r>
            <a:endParaRPr lang="en-US" u="sng" dirty="0">
              <a:hlinkClick r:id="rId3"/>
            </a:endParaRPr>
          </a:p>
          <a:p>
            <a:r>
              <a:rPr lang="en-US" u="sng" dirty="0">
                <a:hlinkClick r:id="rId4"/>
              </a:rPr>
              <a:t>Stogdill 1974	</a:t>
            </a:r>
            <a:r>
              <a:rPr lang="en-US" u="sng" dirty="0" smtClean="0">
                <a:hlinkClick r:id="rId4"/>
              </a:rPr>
              <a:t>revised traits</a:t>
            </a:r>
            <a:endParaRPr lang="en-US" u="sng" dirty="0">
              <a:hlinkClick r:id="rId4"/>
            </a:endParaRPr>
          </a:p>
          <a:p>
            <a:r>
              <a:rPr lang="en-US" u="sng" dirty="0">
                <a:hlinkClick r:id="rId5"/>
              </a:rPr>
              <a:t>McGregor 1960 Theory X </a:t>
            </a:r>
            <a:r>
              <a:rPr lang="en-US" u="sng" dirty="0" smtClean="0">
                <a:hlinkClick r:id="rId5"/>
              </a:rPr>
              <a:t>Y</a:t>
            </a:r>
            <a:endParaRPr lang="en-US" u="sng" dirty="0">
              <a:hlinkClick r:id="rId5"/>
            </a:endParaRPr>
          </a:p>
          <a:p>
            <a:r>
              <a:rPr lang="en-US" u="sng" dirty="0">
                <a:hlinkClick r:id="rId6"/>
              </a:rPr>
              <a:t>McClelland 1965 </a:t>
            </a:r>
            <a:r>
              <a:rPr lang="en-US" u="sng" dirty="0" smtClean="0">
                <a:hlinkClick r:id="rId6"/>
              </a:rPr>
              <a:t>Stories</a:t>
            </a:r>
            <a:endParaRPr lang="en-US" u="sng" dirty="0">
              <a:hlinkClick r:id="rId6"/>
            </a:endParaRPr>
          </a:p>
          <a:p>
            <a:r>
              <a:rPr lang="en-US" u="sng" dirty="0">
                <a:hlinkClick r:id="rId7"/>
              </a:rPr>
              <a:t>Katz 1955 Skill </a:t>
            </a:r>
            <a:r>
              <a:rPr lang="en-US" u="sng" dirty="0" smtClean="0">
                <a:hlinkClick r:id="rId7"/>
              </a:rPr>
              <a:t>Taxonomy</a:t>
            </a:r>
            <a:endParaRPr lang="en-US" u="sng" dirty="0">
              <a:hlinkClick r:id="rId7"/>
            </a:endParaRPr>
          </a:p>
          <a:p>
            <a:r>
              <a:rPr lang="tr-TR" u="sng" dirty="0">
                <a:hlinkClick r:id="rId8"/>
              </a:rPr>
              <a:t>Yukl </a:t>
            </a:r>
            <a:r>
              <a:rPr lang="tr-TR" u="sng" dirty="0" smtClean="0">
                <a:hlinkClick r:id="rId8"/>
              </a:rPr>
              <a:t>1989</a:t>
            </a:r>
            <a:endParaRPr lang="tr-TR" u="sng" dirty="0">
              <a:hlinkClick r:id="rId8"/>
            </a:endParaRPr>
          </a:p>
          <a:p>
            <a:r>
              <a:rPr lang="tr-TR" u="sng" dirty="0">
                <a:hlinkClick r:id="rId9"/>
              </a:rPr>
              <a:t>Flanagan 1951 Critical </a:t>
            </a:r>
            <a:r>
              <a:rPr lang="tr-TR" u="sng" dirty="0" smtClean="0">
                <a:hlinkClick r:id="rId9"/>
              </a:rPr>
              <a:t>Incidents</a:t>
            </a:r>
            <a:endParaRPr lang="tr-TR" u="sng" dirty="0">
              <a:hlinkClick r:id="rId9"/>
            </a:endParaRPr>
          </a:p>
          <a:p>
            <a:r>
              <a:rPr lang="tr-TR" u="sng" dirty="0" smtClean="0">
                <a:hlinkClick r:id="rId9"/>
              </a:rPr>
              <a:t>Boyatzis </a:t>
            </a:r>
            <a:r>
              <a:rPr lang="tr-TR" u="sng" dirty="0">
                <a:hlinkClick r:id="rId9"/>
              </a:rPr>
              <a:t>1982(Traits &amp; Competencies</a:t>
            </a:r>
            <a:r>
              <a:rPr lang="tr-TR" u="sng" dirty="0" smtClean="0">
                <a:hlinkClick r:id="rId9"/>
              </a:rPr>
              <a:t>)</a:t>
            </a:r>
            <a:endParaRPr lang="tr-TR" u="sng" dirty="0">
              <a:hlinkClick r:id="rId9"/>
            </a:endParaRPr>
          </a:p>
          <a:p>
            <a:pPr marL="0" indent="0">
              <a:buNone/>
            </a:pPr>
            <a:endParaRPr lang="en-US" dirty="0"/>
          </a:p>
        </p:txBody>
      </p:sp>
      <p:pic>
        <p:nvPicPr>
          <p:cNvPr id="4" name="Picture 3"/>
          <p:cNvPicPr>
            <a:picLocks noChangeAspect="1"/>
          </p:cNvPicPr>
          <p:nvPr/>
        </p:nvPicPr>
        <p:blipFill>
          <a:blip r:embed="rId10"/>
          <a:stretch>
            <a:fillRect/>
          </a:stretch>
        </p:blipFill>
        <p:spPr>
          <a:xfrm>
            <a:off x="5867400" y="4572000"/>
            <a:ext cx="1688757" cy="1524000"/>
          </a:xfrm>
          <a:prstGeom prst="rect">
            <a:avLst/>
          </a:prstGeom>
        </p:spPr>
      </p:pic>
      <p:pic>
        <p:nvPicPr>
          <p:cNvPr id="5" name="Picture 4"/>
          <p:cNvPicPr>
            <a:picLocks noChangeAspect="1"/>
          </p:cNvPicPr>
          <p:nvPr/>
        </p:nvPicPr>
        <p:blipFill>
          <a:blip r:embed="rId11"/>
          <a:stretch>
            <a:fillRect/>
          </a:stretch>
        </p:blipFill>
        <p:spPr>
          <a:xfrm>
            <a:off x="6096000" y="1447800"/>
            <a:ext cx="1943100" cy="2603500"/>
          </a:xfrm>
          <a:prstGeom prst="rect">
            <a:avLst/>
          </a:prstGeom>
        </p:spPr>
      </p:pic>
    </p:spTree>
    <p:extLst>
      <p:ext uri="{BB962C8B-B14F-4D97-AF65-F5344CB8AC3E}">
        <p14:creationId xmlns:p14="http://schemas.microsoft.com/office/powerpoint/2010/main" val="41616120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presentation slides, tell us something we do not know: e.g. </a:t>
            </a:r>
            <a:r>
              <a:rPr lang="en-US" b="1" dirty="0"/>
              <a:t>There are positive and negative Princes </a:t>
            </a:r>
            <a:endParaRPr lang="en-US" dirty="0"/>
          </a:p>
        </p:txBody>
      </p:sp>
      <p:sp>
        <p:nvSpPr>
          <p:cNvPr id="3" name="Content Placeholder 2"/>
          <p:cNvSpPr>
            <a:spLocks noGrp="1"/>
          </p:cNvSpPr>
          <p:nvPr>
            <p:ph idx="1"/>
          </p:nvPr>
        </p:nvSpPr>
        <p:spPr>
          <a:xfrm>
            <a:off x="228600" y="1905000"/>
            <a:ext cx="8686800" cy="4648200"/>
          </a:xfrm>
        </p:spPr>
        <p:txBody>
          <a:bodyPr>
            <a:normAutofit fontScale="85000" lnSpcReduction="10000"/>
          </a:bodyPr>
          <a:lstStyle/>
          <a:p>
            <a:pPr marL="0" indent="0">
              <a:buNone/>
            </a:pPr>
            <a:r>
              <a:rPr lang="en-US" dirty="0" smtClean="0"/>
              <a:t>Superficial </a:t>
            </a:r>
            <a:r>
              <a:rPr lang="en-US" dirty="0"/>
              <a:t>readings of Machiavelli (</a:t>
            </a:r>
            <a:r>
              <a:rPr lang="en-US" i="1" dirty="0"/>
              <a:t>The Prince</a:t>
            </a:r>
            <a:r>
              <a:rPr lang="en-US" dirty="0"/>
              <a:t> and </a:t>
            </a:r>
            <a:r>
              <a:rPr lang="en-US" i="1" dirty="0"/>
              <a:t>Discourses </a:t>
            </a:r>
            <a:r>
              <a:rPr lang="en-US" dirty="0"/>
              <a:t>books) focus on the cruel and tyrannical Princes, ignoring Machiavelli's Prince of Peace (Jesus) and other positive </a:t>
            </a:r>
            <a:r>
              <a:rPr lang="en-US" dirty="0" smtClean="0"/>
              <a:t>princes.</a:t>
            </a:r>
          </a:p>
          <a:p>
            <a:pPr marL="0" indent="0">
              <a:buNone/>
            </a:pPr>
            <a:r>
              <a:rPr lang="en-US" dirty="0" smtClean="0"/>
              <a:t>Can leader use </a:t>
            </a:r>
            <a:r>
              <a:rPr lang="en-US" dirty="0"/>
              <a:t>power in a tough-minded fashion to </a:t>
            </a:r>
            <a:r>
              <a:rPr lang="en-US" dirty="0" smtClean="0"/>
              <a:t>benefit community?</a:t>
            </a:r>
          </a:p>
          <a:p>
            <a:pPr marL="0" indent="0">
              <a:buNone/>
            </a:pPr>
            <a:r>
              <a:rPr lang="en-US" dirty="0" smtClean="0"/>
              <a:t>Machiavelli </a:t>
            </a:r>
            <a:r>
              <a:rPr lang="en-US" dirty="0"/>
              <a:t>imagined the Prince who would make the tough choices in hard times, and be merciful in bountiful </a:t>
            </a:r>
            <a:r>
              <a:rPr lang="en-US" dirty="0" smtClean="0"/>
              <a:t>ones</a:t>
            </a:r>
            <a:endParaRPr lang="en-US" dirty="0"/>
          </a:p>
          <a:p>
            <a:pPr marL="0" indent="0">
              <a:buNone/>
            </a:pPr>
            <a:r>
              <a:rPr lang="en-US" b="1" dirty="0" smtClean="0"/>
              <a:t>POINT: Machiavelli groomed PRINCES to work for COMMON GOOD. This could relate to UN Sustainability Goals if we think OUT OF THE BOX.</a:t>
            </a:r>
            <a:endParaRPr lang="en-US" b="1" dirty="0"/>
          </a:p>
        </p:txBody>
      </p:sp>
    </p:spTree>
    <p:extLst>
      <p:ext uri="{BB962C8B-B14F-4D97-AF65-F5344CB8AC3E}">
        <p14:creationId xmlns:p14="http://schemas.microsoft.com/office/powerpoint/2010/main" val="14252382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995362"/>
          </a:xfrm>
        </p:spPr>
        <p:txBody>
          <a:bodyPr>
            <a:normAutofit fontScale="90000"/>
          </a:bodyPr>
          <a:lstStyle/>
          <a:p>
            <a:r>
              <a:rPr lang="en-US" dirty="0" smtClean="0"/>
              <a:t>McDonald’s Sustainability Report is </a:t>
            </a:r>
            <a:r>
              <a:rPr lang="en-US" dirty="0" err="1" smtClean="0"/>
              <a:t>McFantasy</a:t>
            </a:r>
            <a:endParaRPr lang="en-US" dirty="0"/>
          </a:p>
        </p:txBody>
      </p:sp>
      <p:sp>
        <p:nvSpPr>
          <p:cNvPr id="3" name="Content Placeholder 2"/>
          <p:cNvSpPr>
            <a:spLocks noGrp="1"/>
          </p:cNvSpPr>
          <p:nvPr>
            <p:ph idx="1"/>
          </p:nvPr>
        </p:nvSpPr>
        <p:spPr>
          <a:xfrm>
            <a:off x="0" y="1738923"/>
            <a:ext cx="9144000" cy="5119077"/>
          </a:xfrm>
        </p:spPr>
        <p:txBody>
          <a:bodyPr>
            <a:normAutofit fontScale="85000" lnSpcReduction="10000"/>
          </a:bodyPr>
          <a:lstStyle/>
          <a:p>
            <a:pPr marL="0" indent="0">
              <a:buNone/>
            </a:pPr>
            <a:r>
              <a:rPr lang="en-US" sz="3200" dirty="0"/>
              <a:t>McDonald’s reports on water use at its fast food outlets, but not of the 600 gallons of water to make each quarter-pounder </a:t>
            </a:r>
          </a:p>
          <a:p>
            <a:pPr marL="0" indent="0">
              <a:buNone/>
            </a:pPr>
            <a:r>
              <a:rPr lang="en-US" sz="3200" dirty="0" smtClean="0"/>
              <a:t>Not reported </a:t>
            </a:r>
            <a:r>
              <a:rPr lang="en-US" sz="3200" dirty="0" smtClean="0">
                <a:sym typeface="Wingdings"/>
              </a:rPr>
              <a:t></a:t>
            </a:r>
            <a:r>
              <a:rPr lang="en-US" sz="3200" dirty="0" smtClean="0"/>
              <a:t>large</a:t>
            </a:r>
            <a:r>
              <a:rPr lang="en-US" sz="3200" dirty="0"/>
              <a:t>-scale </a:t>
            </a:r>
            <a:r>
              <a:rPr lang="en-US" sz="3200" dirty="0" smtClean="0"/>
              <a:t>pork </a:t>
            </a:r>
            <a:r>
              <a:rPr lang="en-US" sz="3200" dirty="0"/>
              <a:t>produced water pollution (</a:t>
            </a:r>
            <a:r>
              <a:rPr lang="en-US" sz="3200" dirty="0" err="1"/>
              <a:t>pfisteria</a:t>
            </a:r>
            <a:r>
              <a:rPr lang="en-US" sz="3200" dirty="0"/>
              <a:t>-laden waters) in the southeast </a:t>
            </a:r>
            <a:r>
              <a:rPr lang="en-US" sz="3200" dirty="0" smtClean="0"/>
              <a:t>US causing lesions in fish &amp; fish die-off</a:t>
            </a:r>
          </a:p>
          <a:p>
            <a:pPr marL="0" indent="0">
              <a:buNone/>
            </a:pPr>
            <a:r>
              <a:rPr lang="en-US" sz="3200" dirty="0"/>
              <a:t>R</a:t>
            </a:r>
            <a:r>
              <a:rPr lang="en-US" sz="3200" dirty="0" smtClean="0"/>
              <a:t>eports </a:t>
            </a:r>
            <a:r>
              <a:rPr lang="en-US" sz="3200" dirty="0"/>
              <a:t>on energy use, </a:t>
            </a:r>
            <a:r>
              <a:rPr lang="en-US" sz="3200" dirty="0" smtClean="0"/>
              <a:t>NOT on </a:t>
            </a:r>
            <a:r>
              <a:rPr lang="en-US" sz="3200" dirty="0"/>
              <a:t>10 calories of energy for every </a:t>
            </a:r>
            <a:r>
              <a:rPr lang="en-US" sz="3200" dirty="0" smtClean="0"/>
              <a:t>calorie </a:t>
            </a:r>
            <a:r>
              <a:rPr lang="en-US" sz="3200" dirty="0"/>
              <a:t>of good </a:t>
            </a:r>
            <a:r>
              <a:rPr lang="en-US" sz="3200" dirty="0" smtClean="0"/>
              <a:t>produced in unsustainable fast food system</a:t>
            </a:r>
            <a:endParaRPr lang="en-US" sz="3200" dirty="0"/>
          </a:p>
          <a:p>
            <a:r>
              <a:rPr lang="en-US" dirty="0" smtClean="0"/>
              <a:t>Para. </a:t>
            </a:r>
            <a:r>
              <a:rPr lang="en-US" dirty="0" err="1" smtClean="0"/>
              <a:t>Hawken</a:t>
            </a:r>
            <a:r>
              <a:rPr lang="en-US" dirty="0" smtClean="0"/>
              <a:t> 2002 as cited in </a:t>
            </a:r>
            <a:r>
              <a:rPr lang="en-US" dirty="0"/>
              <a:t>Milne, Markus J. (2013). Phantasmagoria, sustain-a-babbling in social and environmental reporting. Pp. 135-153 in Lisa Jack, Jane Davison, Russell Craig  (Eds.) </a:t>
            </a:r>
            <a:r>
              <a:rPr lang="en-US" b="1" i="1" dirty="0"/>
              <a:t>The Routledge companion to accounting communication</a:t>
            </a:r>
            <a:r>
              <a:rPr lang="en-US" dirty="0"/>
              <a:t>. NY: Routledge.</a:t>
            </a:r>
          </a:p>
        </p:txBody>
      </p:sp>
    </p:spTree>
    <p:extLst>
      <p:ext uri="{BB962C8B-B14F-4D97-AF65-F5344CB8AC3E}">
        <p14:creationId xmlns:p14="http://schemas.microsoft.com/office/powerpoint/2010/main" val="33088504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Milne, 2013</a:t>
            </a:r>
            <a:endParaRPr lang="en-US" dirty="0"/>
          </a:p>
        </p:txBody>
      </p:sp>
      <p:sp>
        <p:nvSpPr>
          <p:cNvPr id="3" name="Content Placeholder 2"/>
          <p:cNvSpPr>
            <a:spLocks noGrp="1"/>
          </p:cNvSpPr>
          <p:nvPr>
            <p:ph idx="1"/>
          </p:nvPr>
        </p:nvSpPr>
        <p:spPr>
          <a:xfrm>
            <a:off x="571500" y="1905000"/>
            <a:ext cx="8572500" cy="4953000"/>
          </a:xfrm>
        </p:spPr>
        <p:txBody>
          <a:bodyPr>
            <a:normAutofit/>
          </a:bodyPr>
          <a:lstStyle/>
          <a:p>
            <a:pPr marL="0" indent="0">
              <a:buNone/>
            </a:pPr>
            <a:r>
              <a:rPr lang="en-US" dirty="0"/>
              <a:t>“</a:t>
            </a:r>
            <a:r>
              <a:rPr lang="en-US" dirty="0" smtClean="0"/>
              <a:t>‘</a:t>
            </a:r>
            <a:r>
              <a:rPr lang="en-US" sz="3600" dirty="0" smtClean="0"/>
              <a:t>Sustaining’ McDonald’s requires a </a:t>
            </a:r>
            <a:r>
              <a:rPr lang="en-US" sz="3600" dirty="0"/>
              <a:t>simple unsustainable </a:t>
            </a:r>
            <a:r>
              <a:rPr lang="en-US" sz="3600" dirty="0" smtClean="0"/>
              <a:t>formula”: </a:t>
            </a:r>
          </a:p>
          <a:p>
            <a:pPr marL="0" indent="0">
              <a:buNone/>
            </a:pPr>
            <a:r>
              <a:rPr lang="en-US" sz="5200" b="1" dirty="0" smtClean="0"/>
              <a:t>cheap </a:t>
            </a:r>
            <a:r>
              <a:rPr lang="en-US" sz="5200" b="1" dirty="0"/>
              <a:t>food +</a:t>
            </a:r>
            <a:r>
              <a:rPr lang="en-US" sz="5200" b="1" dirty="0" smtClean="0"/>
              <a:t> </a:t>
            </a:r>
            <a:r>
              <a:rPr lang="en-US" sz="5200" b="1" dirty="0"/>
              <a:t>cheap non-unionized labor +</a:t>
            </a:r>
            <a:r>
              <a:rPr lang="en-US" sz="5200" b="1" dirty="0" smtClean="0"/>
              <a:t> </a:t>
            </a:r>
            <a:r>
              <a:rPr lang="en-US" sz="5200" b="1" dirty="0"/>
              <a:t>deceptive advertising = high </a:t>
            </a:r>
            <a:r>
              <a:rPr lang="en-US" sz="5200" b="1" dirty="0" smtClean="0"/>
              <a:t>profits</a:t>
            </a:r>
            <a:endParaRPr lang="en-US" dirty="0"/>
          </a:p>
          <a:p>
            <a:pPr marL="0" indent="0">
              <a:buNone/>
            </a:pPr>
            <a:r>
              <a:rPr lang="en-US" dirty="0" smtClean="0"/>
              <a:t>(</a:t>
            </a:r>
            <a:r>
              <a:rPr lang="en-US" dirty="0" err="1"/>
              <a:t>Hawken</a:t>
            </a:r>
            <a:r>
              <a:rPr lang="en-US" dirty="0"/>
              <a:t>, 2002, as cited in Milne, 2013: 143, boldness, mine).</a:t>
            </a:r>
          </a:p>
        </p:txBody>
      </p:sp>
    </p:spTree>
    <p:extLst>
      <p:ext uri="{BB962C8B-B14F-4D97-AF65-F5344CB8AC3E}">
        <p14:creationId xmlns:p14="http://schemas.microsoft.com/office/powerpoint/2010/main" val="16041112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4730"/>
          </a:xfrm>
        </p:spPr>
        <p:txBody>
          <a:bodyPr>
            <a:normAutofit/>
          </a:bodyPr>
          <a:lstStyle/>
          <a:p>
            <a:pPr algn="ctr"/>
            <a:r>
              <a:rPr lang="en-US" sz="4000" b="1" dirty="0" smtClean="0">
                <a:solidFill>
                  <a:srgbClr val="FF0000"/>
                </a:solidFill>
              </a:rPr>
              <a:t>What kind of leadership is this</a:t>
            </a:r>
            <a:endParaRPr lang="en-US" sz="4800" b="1" dirty="0">
              <a:solidFill>
                <a:srgbClr val="FF0000"/>
              </a:solidFill>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1295400"/>
            <a:ext cx="8876423" cy="5453799"/>
          </a:xfrm>
          <a:prstGeom prst="rect">
            <a:avLst/>
          </a:prstGeom>
        </p:spPr>
      </p:pic>
    </p:spTree>
    <p:extLst>
      <p:ext uri="{BB962C8B-B14F-4D97-AF65-F5344CB8AC3E}">
        <p14:creationId xmlns:p14="http://schemas.microsoft.com/office/powerpoint/2010/main" val="23121572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normAutofit fontScale="90000"/>
          </a:bodyPr>
          <a:lstStyle/>
          <a:p>
            <a:r>
              <a:rPr lang="en-US" sz="3200" b="1" dirty="0" smtClean="0">
                <a:solidFill>
                  <a:srgbClr val="FF0000"/>
                </a:solidFill>
              </a:rPr>
              <a:t>What are Consequences of </a:t>
            </a:r>
            <a:r>
              <a:rPr lang="en-US" sz="3200" b="1" dirty="0" smtClean="0">
                <a:solidFill>
                  <a:srgbClr val="FF0000"/>
                </a:solidFill>
              </a:rPr>
              <a:t>Apple Phrog Farm </a:t>
            </a:r>
            <a:r>
              <a:rPr lang="en-US" sz="3200" b="1" dirty="0" smtClean="0">
                <a:solidFill>
                  <a:srgbClr val="FF0000"/>
                </a:solidFill>
              </a:rPr>
              <a:t>Leadership?</a:t>
            </a:r>
            <a:endParaRPr lang="en-US" sz="3200" b="1" dirty="0">
              <a:solidFill>
                <a:srgbClr val="FF0000"/>
              </a:solidFill>
            </a:endParaRPr>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40302503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71600"/>
            <a:ext cx="9144000" cy="5486400"/>
          </a:xfrm>
          <a:prstGeom prst="rect">
            <a:avLst/>
          </a:prstGeom>
        </p:spPr>
      </p:pic>
      <p:sp>
        <p:nvSpPr>
          <p:cNvPr id="2" name="Title 1"/>
          <p:cNvSpPr>
            <a:spLocks noGrp="1"/>
          </p:cNvSpPr>
          <p:nvPr>
            <p:ph type="title"/>
          </p:nvPr>
        </p:nvSpPr>
        <p:spPr>
          <a:xfrm>
            <a:off x="0" y="457200"/>
            <a:ext cx="9144000" cy="716218"/>
          </a:xfrm>
        </p:spPr>
        <p:txBody>
          <a:bodyPr>
            <a:normAutofit fontScale="90000"/>
          </a:bodyPr>
          <a:lstStyle/>
          <a:p>
            <a:pPr algn="ctr"/>
            <a:r>
              <a:rPr lang="en-US" b="1" dirty="0" smtClean="0">
                <a:solidFill>
                  <a:srgbClr val="FF0000"/>
                </a:solidFill>
              </a:rPr>
              <a:t>Hidden Costs of Globalization</a:t>
            </a:r>
            <a:br>
              <a:rPr lang="en-US" b="1" dirty="0" smtClean="0">
                <a:solidFill>
                  <a:srgbClr val="FF0000"/>
                </a:solidFill>
              </a:rPr>
            </a:br>
            <a:endParaRPr lang="en-US" b="1" dirty="0">
              <a:solidFill>
                <a:srgbClr val="FF0000"/>
              </a:solidFill>
            </a:endParaRPr>
          </a:p>
        </p:txBody>
      </p:sp>
    </p:spTree>
    <p:extLst>
      <p:ext uri="{BB962C8B-B14F-4D97-AF65-F5344CB8AC3E}">
        <p14:creationId xmlns:p14="http://schemas.microsoft.com/office/powerpoint/2010/main" val="22577213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fontScale="92500" lnSpcReduction="10000"/>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37762372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Milestone 1: Now please </a:t>
            </a:r>
            <a:r>
              <a:rPr lang="en-US" sz="3200" b="1" dirty="0">
                <a:hlinkClick r:id="rId2"/>
              </a:rPr>
              <a:t>Pick project </a:t>
            </a:r>
            <a:r>
              <a:rPr lang="en-US" sz="3200" b="1" dirty="0"/>
              <a:t>&amp; Join Team; 1</a:t>
            </a:r>
            <a:r>
              <a:rPr lang="en-US" sz="3200" b="1" baseline="30000" dirty="0"/>
              <a:t>st</a:t>
            </a:r>
            <a:r>
              <a:rPr lang="en-US" sz="3200" b="1" dirty="0"/>
              <a:t> team up in 2 weeks; Numbers below are not order of team class event</a:t>
            </a:r>
          </a:p>
        </p:txBody>
      </p:sp>
      <p:sp>
        <p:nvSpPr>
          <p:cNvPr id="3" name="Content Placeholder 2"/>
          <p:cNvSpPr>
            <a:spLocks noGrp="1"/>
          </p:cNvSpPr>
          <p:nvPr>
            <p:ph idx="1"/>
          </p:nvPr>
        </p:nvSpPr>
        <p:spPr>
          <a:xfrm>
            <a:off x="457200" y="2514600"/>
            <a:ext cx="8229600" cy="3611563"/>
          </a:xfrm>
        </p:spPr>
        <p:txBody>
          <a:bodyPr>
            <a:normAutofit lnSpcReduction="10000"/>
          </a:bodyPr>
          <a:lstStyle/>
          <a:p>
            <a:r>
              <a:rPr lang="en-US" sz="3300" dirty="0" smtClean="0"/>
              <a:t>Each person will pick one of the UN sustainability Goals</a:t>
            </a:r>
          </a:p>
          <a:p>
            <a:r>
              <a:rPr lang="en-US" sz="3300" dirty="0" smtClean="0"/>
              <a:t>Then find people in room who picked same goal</a:t>
            </a:r>
          </a:p>
          <a:p>
            <a:r>
              <a:rPr lang="en-US" sz="3300" dirty="0" smtClean="0"/>
              <a:t>Finally, equalize team sizes so there are at least 4 per team and no more than 5 per team</a:t>
            </a:r>
          </a:p>
          <a:p>
            <a:endParaRPr lang="en-US" dirty="0"/>
          </a:p>
        </p:txBody>
      </p:sp>
    </p:spTree>
    <p:extLst>
      <p:ext uri="{BB962C8B-B14F-4D97-AF65-F5344CB8AC3E}">
        <p14:creationId xmlns:p14="http://schemas.microsoft.com/office/powerpoint/2010/main" val="22186699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11551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8111" cy="862845"/>
          </a:xfrm>
        </p:spPr>
        <p:txBody>
          <a:bodyPr/>
          <a:lstStyle/>
          <a:p>
            <a:r>
              <a:rPr lang="en-US" sz="4400" b="1" dirty="0" smtClean="0">
                <a:solidFill>
                  <a:srgbClr val="FF0000"/>
                </a:solidFill>
              </a:rPr>
              <a:t>THE GROUND </a:t>
            </a:r>
            <a:r>
              <a:rPr lang="en-US" sz="4400" dirty="0" smtClean="0"/>
              <a:t>of 3T’s in our Cars</a:t>
            </a:r>
            <a:endParaRPr lang="en-US" sz="4400"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33195342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8 Steps in Team Project</a:t>
            </a:r>
            <a:endParaRPr lang="en-US" dirty="0"/>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4256111591"/>
              </p:ext>
            </p:extLst>
          </p:nvPr>
        </p:nvGraphicFramePr>
        <p:xfrm>
          <a:off x="342900" y="1689100"/>
          <a:ext cx="8343900" cy="46355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453025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path" presetSubtype="0" accel="50000" decel="50000" fill="hold" grpId="1" nodeType="clickEffect">
                                  <p:stCondLst>
                                    <p:cond delay="0"/>
                                  </p:stCondLst>
                                  <p:iterate type="lt">
                                    <p:tmPct val="0"/>
                                  </p:iterate>
                                  <p:childTnLst>
                                    <p:animMotion origin="layout" path="M 0 0  C 0.004 -0.08921  -0.046 -0.16644  -0.113 -0.17176  C -0.177 -0.17842  -0.237 -0.1185  -0.241 -0.03196  C -0.246 0.04793  -0.204 0.1225  -0.144 0.12782  C -0.089 0.13182  -0.037 0.08255  -0.033 0.00799  C -0.029 -0.05992  -0.064 -0.12383  -0.115 -0.12915  C -0.162 -0.13315  -0.206 -0.09187  -0.209 -0.02929  C -0.212 0.02663  -0.184 0.08122  -0.142 0.08388  C -0.104 0.08788  -0.068 0.05592  -0.065 0.00533  C -0.063 -0.03994  -0.084 -0.08388  -0.117 -0.08655  C -0.146 -0.08921  -0.175 -0.06524  -0.177 -0.02663  C -0.179 0.00666  -0.164 0.03861  -0.14 0.04128  C -0.12 0.04394  -0.099 0.02929  -0.098 0.00266  C -0.096 -0.01864  -0.104 -0.04128  -0.119 -0.04394  C -0.131 -0.04394  -0.143 -0.03861  -0.145 -0.02397  C -0.146 -0.01465  -0.144 -0.00533  -0.138 -0.00133  C -0.135 0  -0.133 0  -0.13 -0.00133  E" pathEditMode="relative" ptsTypes="">
                                      <p:cBhvr>
                                        <p:cTn id="14"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685800"/>
            <a:ext cx="5410200" cy="914400"/>
          </a:xfrm>
        </p:spPr>
        <p:txBody>
          <a:bodyPr/>
          <a:lstStyle/>
          <a:p>
            <a:r>
              <a:rPr lang="en-US" dirty="0" smtClean="0"/>
              <a:t>Grades</a:t>
            </a:r>
            <a:endParaRPr lang="en-US" dirty="0"/>
          </a:p>
        </p:txBody>
      </p:sp>
      <p:sp>
        <p:nvSpPr>
          <p:cNvPr id="3" name="Content Placeholder 2"/>
          <p:cNvSpPr>
            <a:spLocks noGrp="1"/>
          </p:cNvSpPr>
          <p:nvPr>
            <p:ph idx="1"/>
            <p:custDataLst>
              <p:tags r:id="rId3"/>
            </p:custDataLst>
          </p:nvPr>
        </p:nvSpPr>
        <p:spPr>
          <a:xfrm>
            <a:off x="152400" y="1371600"/>
            <a:ext cx="8991600" cy="5334000"/>
          </a:xfrm>
        </p:spPr>
        <p:txBody>
          <a:bodyPr>
            <a:normAutofit fontScale="70000" lnSpcReduction="20000"/>
          </a:bodyPr>
          <a:lstStyle/>
          <a:p>
            <a:pPr marL="0" indent="0">
              <a:buNone/>
            </a:pPr>
            <a:r>
              <a:rPr lang="en-US" b="1" dirty="0"/>
              <a:t>25% ATTENDA</a:t>
            </a:r>
            <a:r>
              <a:rPr lang="en-US" dirty="0"/>
              <a:t>NCE, and actually participating in day-by-day class events, includes completing make-up written work for ANY missed class &amp; missed CANVAS, &amp; completing course evaluation (deduct this entire 25% if </a:t>
            </a:r>
            <a:r>
              <a:rPr lang="en-US" dirty="0" smtClean="0"/>
              <a:t>evaluation </a:t>
            </a:r>
            <a:r>
              <a:rPr lang="en-US" dirty="0"/>
              <a:t>NOT completed).</a:t>
            </a:r>
          </a:p>
          <a:p>
            <a:pPr marL="0" indent="0">
              <a:buNone/>
            </a:pPr>
            <a:r>
              <a:rPr lang="en-US" b="1" dirty="0" smtClean="0"/>
              <a:t>25</a:t>
            </a:r>
            <a:r>
              <a:rPr lang="en-US" b="1" dirty="0"/>
              <a:t>% TEAM SKIT </a:t>
            </a:r>
            <a:r>
              <a:rPr lang="en-US" dirty="0"/>
              <a:t>- </a:t>
            </a:r>
            <a:r>
              <a:rPr lang="en-US" dirty="0" smtClean="0"/>
              <a:t>including </a:t>
            </a:r>
            <a:r>
              <a:rPr lang="en-US" dirty="0"/>
              <a:t>lesson plan facilitation, its evaluation, and giving class feedback on their Canvas answers for your event</a:t>
            </a:r>
            <a:r>
              <a:rPr lang="en-US" dirty="0" smtClean="0"/>
              <a:t>. </a:t>
            </a:r>
            <a:endParaRPr lang="en-US" dirty="0"/>
          </a:p>
          <a:p>
            <a:pPr marL="0" indent="0">
              <a:buNone/>
            </a:pPr>
            <a:r>
              <a:rPr lang="en-US" b="1" dirty="0" smtClean="0"/>
              <a:t>25</a:t>
            </a:r>
            <a:r>
              <a:rPr lang="en-US" b="1" dirty="0"/>
              <a:t>% </a:t>
            </a:r>
            <a:r>
              <a:rPr lang="en-US" b="1" dirty="0" smtClean="0"/>
              <a:t>HOMEWORK </a:t>
            </a:r>
            <a:r>
              <a:rPr lang="en-US" dirty="0"/>
              <a:t>- </a:t>
            </a:r>
            <a:r>
              <a:rPr lang="en-US" dirty="0" smtClean="0"/>
              <a:t> </a:t>
            </a:r>
            <a:r>
              <a:rPr lang="en-US" dirty="0" smtClean="0"/>
              <a:t>10 </a:t>
            </a:r>
            <a:r>
              <a:rPr lang="en-US" dirty="0"/>
              <a:t>assignments, </a:t>
            </a:r>
            <a:r>
              <a:rPr lang="en-US" dirty="0" smtClean="0"/>
              <a:t> </a:t>
            </a:r>
            <a:r>
              <a:rPr lang="en-US" dirty="0"/>
              <a:t>includes reflections on required texts, attach any missed day writing you did as makeup, and turn this Canvas Packet in on Finals Day</a:t>
            </a:r>
            <a:r>
              <a:rPr lang="en-US" dirty="0" smtClean="0"/>
              <a:t>.</a:t>
            </a:r>
          </a:p>
          <a:p>
            <a:pPr marL="0" indent="0">
              <a:buNone/>
            </a:pPr>
            <a:r>
              <a:rPr lang="en-US" sz="3400" b="1" dirty="0"/>
              <a:t>25% FINAL </a:t>
            </a:r>
            <a:r>
              <a:rPr lang="en-US" sz="3400" dirty="0" smtClean="0"/>
              <a:t>First</a:t>
            </a:r>
            <a:r>
              <a:rPr lang="en-US" sz="3400" dirty="0"/>
              <a:t>, Turn in written report and then Show Real World with </a:t>
            </a:r>
            <a:r>
              <a:rPr lang="en-US" sz="3400" dirty="0" smtClean="0"/>
              <a:t>film or other </a:t>
            </a:r>
            <a:r>
              <a:rPr lang="en-US" sz="3400" dirty="0"/>
              <a:t>evidence of your </a:t>
            </a:r>
            <a:r>
              <a:rPr lang="en-US" sz="3400" dirty="0" smtClean="0"/>
              <a:t>taking ENSEMBLE TEAM’s POP-UP </a:t>
            </a:r>
            <a:r>
              <a:rPr lang="en-US" sz="3400" dirty="0"/>
              <a:t>PROJECT </a:t>
            </a:r>
            <a:r>
              <a:rPr lang="en-US" sz="3400" dirty="0" smtClean="0"/>
              <a:t>done in</a:t>
            </a:r>
            <a:r>
              <a:rPr lang="en-US" sz="3400" dirty="0" smtClean="0"/>
              <a:t> </a:t>
            </a:r>
            <a:r>
              <a:rPr lang="en-US" sz="3400" dirty="0"/>
              <a:t>Real </a:t>
            </a:r>
            <a:r>
              <a:rPr lang="en-US" sz="3400" dirty="0" smtClean="0"/>
              <a:t>World. </a:t>
            </a:r>
            <a:r>
              <a:rPr lang="en-US" sz="3400" dirty="0"/>
              <a:t>Second, oral Team exam answer to What is Value</a:t>
            </a:r>
            <a:r>
              <a:rPr lang="en-US" sz="3400" dirty="0" smtClean="0"/>
              <a:t>-added in team </a:t>
            </a:r>
            <a:r>
              <a:rPr lang="en-US" sz="3400" dirty="0"/>
              <a:t>project (&amp; what each team member led)? Third, each individual oral-answer, what you learned about leadership-IS</a:t>
            </a:r>
            <a:r>
              <a:rPr lang="en-US" sz="3400" dirty="0" smtClean="0"/>
              <a:t>-ENSEMBLE-theater </a:t>
            </a:r>
            <a:r>
              <a:rPr lang="en-US" sz="3400" dirty="0" smtClean="0"/>
              <a:t>from</a:t>
            </a:r>
            <a:r>
              <a:rPr lang="en-US" sz="3400" dirty="0" smtClean="0"/>
              <a:t> </a:t>
            </a:r>
            <a:r>
              <a:rPr lang="en-US" sz="3400" dirty="0"/>
              <a:t>books </a:t>
            </a:r>
            <a:r>
              <a:rPr lang="en-US" sz="3400" dirty="0" smtClean="0"/>
              <a:t>articles in the course (be prepared).</a:t>
            </a:r>
            <a:r>
              <a:rPr lang="en-US" sz="3400" dirty="0" smtClean="0"/>
              <a:t> </a:t>
            </a:r>
            <a:endParaRPr lang="en-US" sz="3400" dirty="0" smtClean="0"/>
          </a:p>
          <a:p>
            <a:pPr marL="0" indent="0">
              <a:buNone/>
            </a:pPr>
            <a:endParaRPr lang="en-US" sz="5100" dirty="0"/>
          </a:p>
          <a:p>
            <a:pPr marL="0" indent="0">
              <a:buNone/>
            </a:pPr>
            <a:r>
              <a:rPr lang="en-US" sz="2100" b="1" dirty="0" smtClean="0">
                <a:solidFill>
                  <a:srgbClr val="FF0000"/>
                </a:solidFill>
              </a:rPr>
              <a:t>(</a:t>
            </a:r>
            <a:r>
              <a:rPr lang="en-US" sz="2100" b="1" dirty="0">
                <a:solidFill>
                  <a:srgbClr val="FF0000"/>
                </a:solidFill>
              </a:rPr>
              <a:t>deduct 25% of total individual grade points, if you don't show up at </a:t>
            </a:r>
            <a:r>
              <a:rPr lang="en-US" sz="2100" b="1" dirty="0" smtClean="0">
                <a:solidFill>
                  <a:srgbClr val="FF0000"/>
                </a:solidFill>
              </a:rPr>
              <a:t>midterm or at final</a:t>
            </a:r>
            <a:r>
              <a:rPr lang="en-US" sz="2100" b="1" dirty="0">
                <a:solidFill>
                  <a:srgbClr val="FF0000"/>
                </a:solidFill>
              </a:rPr>
              <a:t>)</a:t>
            </a:r>
            <a:endParaRPr lang="en-US" sz="2100" b="1" dirty="0" smtClean="0">
              <a:solidFill>
                <a:srgbClr val="FF0000"/>
              </a:solidFill>
            </a:endParaRPr>
          </a:p>
          <a:p>
            <a:pPr marL="0" indent="0">
              <a:buNone/>
            </a:pPr>
            <a:endParaRPr lang="en-US" dirty="0" smtClean="0"/>
          </a:p>
        </p:txBody>
      </p:sp>
    </p:spTree>
    <p:custDataLst>
      <p:tags r:id="rId1"/>
    </p:custDataLst>
    <p:extLst>
      <p:ext uri="{BB962C8B-B14F-4D97-AF65-F5344CB8AC3E}">
        <p14:creationId xmlns:p14="http://schemas.microsoft.com/office/powerpoint/2010/main" val="22588706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Minute Break</a:t>
            </a:r>
            <a:endParaRPr lang="en-US" dirty="0"/>
          </a:p>
        </p:txBody>
      </p:sp>
      <p:pic>
        <p:nvPicPr>
          <p:cNvPr id="4" name="Picture 3"/>
          <p:cNvPicPr>
            <a:picLocks noChangeAspect="1"/>
          </p:cNvPicPr>
          <p:nvPr/>
        </p:nvPicPr>
        <p:blipFill>
          <a:blip r:embed="rId2"/>
          <a:stretch>
            <a:fillRect/>
          </a:stretch>
        </p:blipFill>
        <p:spPr>
          <a:xfrm>
            <a:off x="1371600" y="1905000"/>
            <a:ext cx="6333600" cy="3962400"/>
          </a:xfrm>
          <a:prstGeom prst="rect">
            <a:avLst/>
          </a:prstGeom>
        </p:spPr>
      </p:pic>
    </p:spTree>
    <p:extLst>
      <p:ext uri="{BB962C8B-B14F-4D97-AF65-F5344CB8AC3E}">
        <p14:creationId xmlns:p14="http://schemas.microsoft.com/office/powerpoint/2010/main" val="31689619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High Quality Event</a:t>
            </a:r>
            <a:endParaRPr lang="en-US" dirty="0"/>
          </a:p>
        </p:txBody>
      </p:sp>
      <p:sp>
        <p:nvSpPr>
          <p:cNvPr id="3" name="Content Placeholder 2"/>
          <p:cNvSpPr>
            <a:spLocks noGrp="1"/>
          </p:cNvSpPr>
          <p:nvPr>
            <p:ph idx="1"/>
          </p:nvPr>
        </p:nvSpPr>
        <p:spPr/>
        <p:txBody>
          <a:bodyPr/>
          <a:lstStyle/>
          <a:p>
            <a:r>
              <a:rPr lang="en-US" dirty="0" smtClean="0">
                <a:hlinkClick r:id="rId2"/>
              </a:rPr>
              <a:t>Compare PRME REPORTS that are GREENWASH WHITEWASH or substantive</a:t>
            </a:r>
            <a:endParaRPr lang="en-US" dirty="0" smtClean="0"/>
          </a:p>
          <a:p>
            <a:r>
              <a:rPr lang="en-US" dirty="0" smtClean="0"/>
              <a:t>e.g. </a:t>
            </a:r>
            <a:r>
              <a:rPr lang="en-US" dirty="0" smtClean="0">
                <a:hlinkClick r:id="rId3"/>
              </a:rPr>
              <a:t>ASU PRME</a:t>
            </a:r>
            <a:r>
              <a:rPr lang="en-US" dirty="0" smtClean="0"/>
              <a:t> has no measures of performance nor does it get at 9 planetary limits</a:t>
            </a:r>
          </a:p>
          <a:p>
            <a:r>
              <a:rPr lang="en-US" dirty="0" smtClean="0"/>
              <a:t>compare to </a:t>
            </a:r>
            <a:r>
              <a:rPr lang="en-US" dirty="0" smtClean="0">
                <a:hlinkClick r:id="rId4"/>
              </a:rPr>
              <a:t>IAELYON PRME</a:t>
            </a:r>
            <a:r>
              <a:rPr lang="en-US" dirty="0" smtClean="0"/>
              <a:t> which integrates the 17 goals within its program</a:t>
            </a:r>
          </a:p>
          <a:p>
            <a:endParaRPr lang="en-US" dirty="0"/>
          </a:p>
        </p:txBody>
      </p:sp>
    </p:spTree>
    <p:extLst>
      <p:ext uri="{BB962C8B-B14F-4D97-AF65-F5344CB8AC3E}">
        <p14:creationId xmlns:p14="http://schemas.microsoft.com/office/powerpoint/2010/main" val="32561973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ASU Thunderbird PRME</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b="1" i="1" dirty="0"/>
              <a:t>Thunderbird Professional Oath of Honor</a:t>
            </a:r>
            <a:endParaRPr lang="en-US" b="1" dirty="0"/>
          </a:p>
          <a:p>
            <a:r>
              <a:rPr lang="en-US" dirty="0"/>
              <a:t>As a Thunderbird and a global citizen, I promise:</a:t>
            </a:r>
            <a:br>
              <a:rPr lang="en-US" dirty="0"/>
            </a:br>
            <a:r>
              <a:rPr lang="en-US" dirty="0"/>
              <a:t>I will strive to act with honesty and integrity, </a:t>
            </a:r>
            <a:br>
              <a:rPr lang="en-US" dirty="0"/>
            </a:br>
            <a:r>
              <a:rPr lang="en-US" dirty="0"/>
              <a:t>I will respect the rights and dignity of all people, </a:t>
            </a:r>
            <a:br>
              <a:rPr lang="en-US" dirty="0"/>
            </a:br>
            <a:r>
              <a:rPr lang="en-US" dirty="0"/>
              <a:t>I will strive to create sustainable prosperity worldwide, </a:t>
            </a:r>
            <a:br>
              <a:rPr lang="en-US" dirty="0"/>
            </a:br>
            <a:r>
              <a:rPr lang="en-US" dirty="0"/>
              <a:t>I will oppose all forms of corruption and exploitation, and </a:t>
            </a:r>
            <a:br>
              <a:rPr lang="en-US" dirty="0"/>
            </a:br>
            <a:r>
              <a:rPr lang="en-US" dirty="0"/>
              <a:t>I will take responsibility for my actions. </a:t>
            </a:r>
            <a:br>
              <a:rPr lang="en-US" dirty="0"/>
            </a:br>
            <a:r>
              <a:rPr lang="en-US" dirty="0"/>
              <a:t>As I hold true to these principles, it is my hope that I may enjoy an honorable reputation and peace of conscience. </a:t>
            </a:r>
            <a:br>
              <a:rPr lang="en-US" dirty="0"/>
            </a:br>
            <a:r>
              <a:rPr lang="en-US" dirty="0"/>
              <a:t>This pledge I make freely and upon my honor.</a:t>
            </a:r>
          </a:p>
          <a:p>
            <a:pPr marL="0" indent="0">
              <a:buNone/>
            </a:pPr>
            <a:endParaRPr lang="en-US" dirty="0"/>
          </a:p>
        </p:txBody>
      </p:sp>
    </p:spTree>
    <p:extLst>
      <p:ext uri="{BB962C8B-B14F-4D97-AF65-F5344CB8AC3E}">
        <p14:creationId xmlns:p14="http://schemas.microsoft.com/office/powerpoint/2010/main" val="37455431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868362"/>
          </a:xfrm>
        </p:spPr>
        <p:txBody>
          <a:bodyPr/>
          <a:lstStyle/>
          <a:p>
            <a:r>
              <a:rPr lang="en-US" b="1" dirty="0" err="1" smtClean="0">
                <a:solidFill>
                  <a:srgbClr val="FF0000"/>
                </a:solidFill>
              </a:rPr>
              <a:t>IAELyon</a:t>
            </a:r>
            <a:r>
              <a:rPr lang="en-US" b="1" dirty="0" smtClean="0">
                <a:solidFill>
                  <a:srgbClr val="FF0000"/>
                </a:solidFill>
              </a:rPr>
              <a:t> PRME Implementations</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228600" y="1066800"/>
            <a:ext cx="8610600" cy="5791200"/>
          </a:xfrm>
          <a:prstGeom prst="rect">
            <a:avLst/>
          </a:prstGeom>
        </p:spPr>
      </p:pic>
    </p:spTree>
    <p:extLst>
      <p:ext uri="{BB962C8B-B14F-4D97-AF65-F5344CB8AC3E}">
        <p14:creationId xmlns:p14="http://schemas.microsoft.com/office/powerpoint/2010/main" val="12743710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9296400" cy="753401"/>
          </a:xfrm>
        </p:spPr>
        <p:txBody>
          <a:bodyPr>
            <a:normAutofit fontScale="90000"/>
          </a:bodyPr>
          <a:lstStyle/>
          <a:p>
            <a:pPr algn="ctr"/>
            <a:r>
              <a:rPr lang="en-US" b="1" dirty="0" smtClean="0">
                <a:solidFill>
                  <a:srgbClr val="FF0000"/>
                </a:solidFill>
              </a:rPr>
              <a:t>As IN THE BOX LEADERS Approach 6</a:t>
            </a:r>
            <a:r>
              <a:rPr lang="en-US" b="1" baseline="30000" dirty="0" smtClean="0">
                <a:solidFill>
                  <a:srgbClr val="FF0000"/>
                </a:solidFill>
              </a:rPr>
              <a:t>th</a:t>
            </a:r>
            <a:r>
              <a:rPr lang="en-US" b="1" dirty="0" smtClean="0">
                <a:solidFill>
                  <a:srgbClr val="FF0000"/>
                </a:solidFill>
              </a:rPr>
              <a:t> Extinction</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D739C4FB-7D33-419B-8833-D1372BFD11C8}" type="slidenum">
              <a:rPr lang="en-US" smtClean="0"/>
              <a:t>38</a:t>
            </a:fld>
            <a:endParaRPr lang="en-US" dirty="0"/>
          </a:p>
        </p:txBody>
      </p:sp>
      <p:pic>
        <p:nvPicPr>
          <p:cNvPr id="5" name="Picture 4"/>
          <p:cNvPicPr>
            <a:picLocks noChangeAspect="1"/>
          </p:cNvPicPr>
          <p:nvPr/>
        </p:nvPicPr>
        <p:blipFill>
          <a:blip r:embed="rId2"/>
          <a:stretch>
            <a:fillRect/>
          </a:stretch>
        </p:blipFill>
        <p:spPr>
          <a:xfrm>
            <a:off x="2196207" y="1852363"/>
            <a:ext cx="4835445" cy="5005637"/>
          </a:xfrm>
          <a:prstGeom prst="rect">
            <a:avLst/>
          </a:prstGeom>
        </p:spPr>
      </p:pic>
    </p:spTree>
    <p:extLst>
      <p:ext uri="{BB962C8B-B14F-4D97-AF65-F5344CB8AC3E}">
        <p14:creationId xmlns:p14="http://schemas.microsoft.com/office/powerpoint/2010/main" val="35343045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STEP 4 (2 minutes) Q &amp; A with class to see what worked well today, and what could be better </a:t>
            </a:r>
            <a:br>
              <a:rPr lang="en-US" sz="3200" dirty="0"/>
            </a:br>
            <a:endParaRPr lang="en-US" sz="3200" dirty="0"/>
          </a:p>
        </p:txBody>
      </p:sp>
      <p:sp>
        <p:nvSpPr>
          <p:cNvPr id="3" name="Content Placeholder 2"/>
          <p:cNvSpPr>
            <a:spLocks noGrp="1"/>
          </p:cNvSpPr>
          <p:nvPr>
            <p:ph idx="1"/>
          </p:nvPr>
        </p:nvSpPr>
        <p:spPr/>
        <p:txBody>
          <a:bodyPr/>
          <a:lstStyle/>
          <a:p>
            <a:r>
              <a:rPr lang="en-US" sz="2400" dirty="0" smtClean="0"/>
              <a:t>Write + on one side of board, and </a:t>
            </a:r>
            <a:r>
              <a:rPr lang="mr-IN" sz="2400" dirty="0" smtClean="0"/>
              <a:t>–</a:t>
            </a:r>
            <a:r>
              <a:rPr lang="en-US" sz="2400" dirty="0" smtClean="0"/>
              <a:t> on the other side</a:t>
            </a:r>
          </a:p>
          <a:p>
            <a:r>
              <a:rPr lang="en-US" sz="2400" dirty="0" smtClean="0"/>
              <a:t>List the comments from the following question:</a:t>
            </a:r>
          </a:p>
          <a:p>
            <a:r>
              <a:rPr lang="en-US" sz="2400" dirty="0" smtClean="0"/>
              <a:t>Q &amp; A with </a:t>
            </a:r>
            <a:r>
              <a:rPr lang="en-US" sz="2400" dirty="0"/>
              <a:t>class to see </a:t>
            </a:r>
            <a:r>
              <a:rPr lang="en-US" sz="3200" dirty="0"/>
              <a:t>what worked well today, and what could be better </a:t>
            </a:r>
            <a:br>
              <a:rPr lang="en-US" sz="3200" dirty="0"/>
            </a:br>
            <a:endParaRPr lang="en-US" dirty="0" smtClean="0"/>
          </a:p>
          <a:p>
            <a:endParaRPr lang="en-US" dirty="0"/>
          </a:p>
        </p:txBody>
      </p:sp>
    </p:spTree>
    <p:extLst>
      <p:ext uri="{BB962C8B-B14F-4D97-AF65-F5344CB8AC3E}">
        <p14:creationId xmlns:p14="http://schemas.microsoft.com/office/powerpoint/2010/main" val="20640242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84"/>
            <a:ext cx="9144000" cy="6858000"/>
          </a:xfrm>
          <a:prstGeom prst="rect">
            <a:avLst/>
          </a:prstGeom>
        </p:spPr>
      </p:pic>
      <p:graphicFrame>
        <p:nvGraphicFramePr>
          <p:cNvPr id="5" name="Content Placeholder 8"/>
          <p:cNvGraphicFramePr>
            <a:graphicFrameLocks noGrp="1"/>
          </p:cNvGraphicFramePr>
          <p:nvPr>
            <p:ph sz="half" idx="1"/>
            <p:extLst>
              <p:ext uri="{D42A27DB-BD31-4B8C-83A1-F6EECF244321}">
                <p14:modId xmlns:p14="http://schemas.microsoft.com/office/powerpoint/2010/main" val="3356551699"/>
              </p:ext>
            </p:extLst>
          </p:nvPr>
        </p:nvGraphicFramePr>
        <p:xfrm>
          <a:off x="1524000" y="1371600"/>
          <a:ext cx="6162843" cy="41976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756889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graphicEl>
                                              <a:dgm id="{E6AF0A74-5C53-4808-8A77-31B80B0E5BF6}"/>
                                            </p:graphicEl>
                                          </p:spTgt>
                                        </p:tgtEl>
                                        <p:attrNameLst>
                                          <p:attrName>style.visibility</p:attrName>
                                        </p:attrNameLst>
                                      </p:cBhvr>
                                      <p:to>
                                        <p:strVal val="visible"/>
                                      </p:to>
                                    </p:set>
                                    <p:animEffect transition="in" filter="circle(out)">
                                      <p:cBhvr>
                                        <p:cTn id="7" dur="500"/>
                                        <p:tgtEl>
                                          <p:spTgt spid="5">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graphicEl>
                                              <a:dgm id="{21E2B31A-E4B2-4ECF-88AA-8FCC85E6F254}"/>
                                            </p:graphicEl>
                                          </p:spTgt>
                                        </p:tgtEl>
                                        <p:attrNameLst>
                                          <p:attrName>style.visibility</p:attrName>
                                        </p:attrNameLst>
                                      </p:cBhvr>
                                      <p:to>
                                        <p:strVal val="visible"/>
                                      </p:to>
                                    </p:set>
                                    <p:animEffect transition="in" filter="circle(out)">
                                      <p:cBhvr>
                                        <p:cTn id="12" dur="500"/>
                                        <p:tgtEl>
                                          <p:spTgt spid="5">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graphicEl>
                                              <a:dgm id="{C09C0B9D-C626-4352-937F-E565C32A1F1A}"/>
                                            </p:graphicEl>
                                          </p:spTgt>
                                        </p:tgtEl>
                                        <p:attrNameLst>
                                          <p:attrName>style.visibility</p:attrName>
                                        </p:attrNameLst>
                                      </p:cBhvr>
                                      <p:to>
                                        <p:strVal val="visible"/>
                                      </p:to>
                                    </p:set>
                                    <p:animEffect transition="in" filter="wipe(up)">
                                      <p:cBhvr>
                                        <p:cTn id="16" dur="500"/>
                                        <p:tgtEl>
                                          <p:spTgt spid="5">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5">
                                            <p:graphicEl>
                                              <a:dgm id="{18949E23-5716-41EE-8482-AD899487C22A}"/>
                                            </p:graphicEl>
                                          </p:spTgt>
                                        </p:tgtEl>
                                        <p:attrNameLst>
                                          <p:attrName>style.visibility</p:attrName>
                                        </p:attrNameLst>
                                      </p:cBhvr>
                                      <p:to>
                                        <p:strVal val="visible"/>
                                      </p:to>
                                    </p:set>
                                    <p:animEffect transition="in" filter="circle(out)">
                                      <p:cBhvr>
                                        <p:cTn id="20" dur="500"/>
                                        <p:tgtEl>
                                          <p:spTgt spid="5">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
                                            <p:graphicEl>
                                              <a:dgm id="{47906407-956C-4DBE-95F5-60B3E34737A1}"/>
                                            </p:graphicEl>
                                          </p:spTgt>
                                        </p:tgtEl>
                                        <p:attrNameLst>
                                          <p:attrName>style.visibility</p:attrName>
                                        </p:attrNameLst>
                                      </p:cBhvr>
                                      <p:to>
                                        <p:strVal val="visible"/>
                                      </p:to>
                                    </p:set>
                                    <p:animEffect transition="in" filter="wipe(up)">
                                      <p:cBhvr>
                                        <p:cTn id="24" dur="500"/>
                                        <p:tgtEl>
                                          <p:spTgt spid="5">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5">
                                            <p:graphicEl>
                                              <a:dgm id="{585FE9A8-D8F9-48B3-BD89-BCB8D40C3B62}"/>
                                            </p:graphicEl>
                                          </p:spTgt>
                                        </p:tgtEl>
                                        <p:attrNameLst>
                                          <p:attrName>style.visibility</p:attrName>
                                        </p:attrNameLst>
                                      </p:cBhvr>
                                      <p:to>
                                        <p:strVal val="visible"/>
                                      </p:to>
                                    </p:set>
                                    <p:animEffect transition="in" filter="circle(out)">
                                      <p:cBhvr>
                                        <p:cTn id="28" dur="500"/>
                                        <p:tgtEl>
                                          <p:spTgt spid="5">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5">
                                            <p:graphicEl>
                                              <a:dgm id="{607E6A0A-3655-4CA6-91D8-44B285A4941A}"/>
                                            </p:graphicEl>
                                          </p:spTgt>
                                        </p:tgtEl>
                                        <p:attrNameLst>
                                          <p:attrName>style.visibility</p:attrName>
                                        </p:attrNameLst>
                                      </p:cBhvr>
                                      <p:to>
                                        <p:strVal val="visible"/>
                                      </p:to>
                                    </p:set>
                                    <p:animEffect transition="in" filter="wipe(down)">
                                      <p:cBhvr>
                                        <p:cTn id="32" dur="500"/>
                                        <p:tgtEl>
                                          <p:spTgt spid="5">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5">
                                            <p:graphicEl>
                                              <a:dgm id="{819BC320-0E3F-4F15-A919-57F70CA02FCD}"/>
                                            </p:graphicEl>
                                          </p:spTgt>
                                        </p:tgtEl>
                                        <p:attrNameLst>
                                          <p:attrName>style.visibility</p:attrName>
                                        </p:attrNameLst>
                                      </p:cBhvr>
                                      <p:to>
                                        <p:strVal val="visible"/>
                                      </p:to>
                                    </p:set>
                                    <p:animEffect transition="in" filter="circle(out)">
                                      <p:cBhvr>
                                        <p:cTn id="36" dur="500"/>
                                        <p:tgtEl>
                                          <p:spTgt spid="5">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graphicEl>
                                              <a:dgm id="{0DD71EEF-493C-4E91-89BE-3AD922D5DFEC}"/>
                                            </p:graphicEl>
                                          </p:spTgt>
                                        </p:tgtEl>
                                        <p:attrNameLst>
                                          <p:attrName>style.visibility</p:attrName>
                                        </p:attrNameLst>
                                      </p:cBhvr>
                                      <p:to>
                                        <p:strVal val="visible"/>
                                      </p:to>
                                    </p:set>
                                    <p:animEffect transition="in" filter="wipe(down)">
                                      <p:cBhvr>
                                        <p:cTn id="39" dur="500"/>
                                        <p:tgtEl>
                                          <p:spTgt spid="5">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5. (2 Min ) </a:t>
            </a:r>
            <a:r>
              <a:rPr lang="en-US" dirty="0">
                <a:hlinkClick r:id="rId2"/>
              </a:rPr>
              <a:t>Evaluation Sheet</a:t>
            </a:r>
            <a:r>
              <a:rPr lang="en-US" dirty="0"/>
              <a:t>. </a:t>
            </a:r>
          </a:p>
        </p:txBody>
      </p:sp>
      <p:sp>
        <p:nvSpPr>
          <p:cNvPr id="3" name="Content Placeholder 2"/>
          <p:cNvSpPr>
            <a:spLocks noGrp="1"/>
          </p:cNvSpPr>
          <p:nvPr>
            <p:ph idx="1"/>
          </p:nvPr>
        </p:nvSpPr>
        <p:spPr/>
        <p:txBody>
          <a:bodyPr>
            <a:normAutofit/>
          </a:bodyPr>
          <a:lstStyle/>
          <a:p>
            <a:r>
              <a:rPr lang="en-US" sz="2800" dirty="0"/>
              <a:t>Presenting Team is responsible for making copies, - we have </a:t>
            </a:r>
            <a:r>
              <a:rPr lang="en-US" sz="2800" dirty="0" smtClean="0"/>
              <a:t>no  </a:t>
            </a:r>
            <a:r>
              <a:rPr lang="en-US" sz="2800" dirty="0"/>
              <a:t>funds to do copies for </a:t>
            </a:r>
            <a:r>
              <a:rPr lang="en-US" sz="2800" dirty="0" smtClean="0"/>
              <a:t>you. </a:t>
            </a:r>
            <a:endParaRPr lang="en-US" sz="2800" dirty="0"/>
          </a:p>
        </p:txBody>
      </p:sp>
      <p:pic>
        <p:nvPicPr>
          <p:cNvPr id="4" name="Picture 3"/>
          <p:cNvPicPr>
            <a:picLocks noChangeAspect="1"/>
          </p:cNvPicPr>
          <p:nvPr/>
        </p:nvPicPr>
        <p:blipFill>
          <a:blip r:embed="rId3"/>
          <a:stretch>
            <a:fillRect/>
          </a:stretch>
        </p:blipFill>
        <p:spPr>
          <a:xfrm>
            <a:off x="1676401" y="2552848"/>
            <a:ext cx="5747600" cy="4305152"/>
          </a:xfrm>
          <a:prstGeom prst="rect">
            <a:avLst/>
          </a:prstGeom>
        </p:spPr>
      </p:pic>
    </p:spTree>
    <p:extLst>
      <p:ext uri="{BB962C8B-B14F-4D97-AF65-F5344CB8AC3E}">
        <p14:creationId xmlns:p14="http://schemas.microsoft.com/office/powerpoint/2010/main" val="2245063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RESOURCES</a:t>
            </a:r>
            <a:endParaRPr lang="en-US" b="1" dirty="0"/>
          </a:p>
        </p:txBody>
      </p:sp>
      <p:sp>
        <p:nvSpPr>
          <p:cNvPr id="3" name="Content Placeholder 2"/>
          <p:cNvSpPr>
            <a:spLocks noGrp="1"/>
          </p:cNvSpPr>
          <p:nvPr>
            <p:ph idx="1"/>
          </p:nvPr>
        </p:nvSpPr>
        <p:spPr>
          <a:xfrm>
            <a:off x="152400" y="3200400"/>
            <a:ext cx="8686800" cy="3124200"/>
          </a:xfrm>
        </p:spPr>
        <p:txBody>
          <a:bodyPr>
            <a:noAutofit/>
          </a:bodyPr>
          <a:lstStyle/>
          <a:p>
            <a:pPr marL="0" indent="0">
              <a:buNone/>
            </a:pPr>
            <a:r>
              <a:rPr lang="en-US" sz="2800" dirty="0" smtClean="0"/>
              <a:t>Course syllabus on </a:t>
            </a:r>
            <a:r>
              <a:rPr lang="en-US" sz="2800" dirty="0"/>
              <a:t>line </a:t>
            </a:r>
            <a:r>
              <a:rPr lang="en-US" sz="2800" dirty="0" smtClean="0">
                <a:hlinkClick r:id="rId3"/>
              </a:rPr>
              <a:t>http://davidboje.com/388</a:t>
            </a:r>
            <a:r>
              <a:rPr lang="en-US" sz="2800" dirty="0" smtClean="0"/>
              <a:t> </a:t>
            </a:r>
          </a:p>
          <a:p>
            <a:pPr marL="0" indent="0">
              <a:buNone/>
            </a:pPr>
            <a:r>
              <a:rPr lang="en-US" sz="2800" dirty="0" smtClean="0"/>
              <a:t>Boje Cell (between hours of 9am to 6pm), or text </a:t>
            </a:r>
            <a:r>
              <a:rPr lang="en-US" sz="2800" b="1" dirty="0" smtClean="0"/>
              <a:t>575-936-9578</a:t>
            </a:r>
          </a:p>
          <a:p>
            <a:pPr marL="0" indent="0">
              <a:buNone/>
            </a:pPr>
            <a:r>
              <a:rPr lang="en-US" sz="2800" dirty="0" smtClean="0"/>
              <a:t>Boje email: </a:t>
            </a:r>
            <a:r>
              <a:rPr lang="en-US" sz="2800" b="1" dirty="0" smtClean="0">
                <a:hlinkClick r:id="rId4"/>
              </a:rPr>
              <a:t>davidboje@gmail.com</a:t>
            </a:r>
            <a:r>
              <a:rPr lang="en-US" sz="2800" b="1" dirty="0" smtClean="0"/>
              <a:t> </a:t>
            </a:r>
          </a:p>
          <a:p>
            <a:pPr marL="0" indent="0">
              <a:buNone/>
            </a:pPr>
            <a:r>
              <a:rPr lang="en-US" sz="2800" dirty="0" smtClean="0"/>
              <a:t>Boje office hours are in Frenger Food Court, on Mondays, noon to 2PM, </a:t>
            </a:r>
            <a:r>
              <a:rPr lang="en-US" sz="2800" b="1" dirty="0" smtClean="0">
                <a:solidFill>
                  <a:srgbClr val="FF6600"/>
                </a:solidFill>
              </a:rPr>
              <a:t>please see him at least once during the term as team. </a:t>
            </a:r>
          </a:p>
        </p:txBody>
      </p:sp>
      <p:pic>
        <p:nvPicPr>
          <p:cNvPr id="4" name="Picture 3"/>
          <p:cNvPicPr>
            <a:picLocks noChangeAspect="1"/>
          </p:cNvPicPr>
          <p:nvPr/>
        </p:nvPicPr>
        <p:blipFill>
          <a:blip r:embed="rId5"/>
          <a:stretch>
            <a:fillRect/>
          </a:stretch>
        </p:blipFill>
        <p:spPr>
          <a:xfrm>
            <a:off x="6555059" y="980"/>
            <a:ext cx="2578100" cy="1612900"/>
          </a:xfrm>
          <a:prstGeom prst="rect">
            <a:avLst/>
          </a:prstGeom>
        </p:spPr>
      </p:pic>
      <p:pic>
        <p:nvPicPr>
          <p:cNvPr id="5" name="Picture 4"/>
          <p:cNvPicPr>
            <a:picLocks noChangeAspect="1"/>
          </p:cNvPicPr>
          <p:nvPr/>
        </p:nvPicPr>
        <p:blipFill>
          <a:blip r:embed="rId6"/>
          <a:stretch>
            <a:fillRect/>
          </a:stretch>
        </p:blipFill>
        <p:spPr>
          <a:xfrm>
            <a:off x="3657600" y="1219200"/>
            <a:ext cx="1143000" cy="990600"/>
          </a:xfrm>
          <a:prstGeom prst="rect">
            <a:avLst/>
          </a:prstGeom>
        </p:spPr>
      </p:pic>
      <p:pic>
        <p:nvPicPr>
          <p:cNvPr id="6" name="Picture 5"/>
          <p:cNvPicPr>
            <a:picLocks noChangeAspect="1"/>
          </p:cNvPicPr>
          <p:nvPr/>
        </p:nvPicPr>
        <p:blipFill>
          <a:blip r:embed="rId7"/>
          <a:stretch>
            <a:fillRect/>
          </a:stretch>
        </p:blipFill>
        <p:spPr>
          <a:xfrm>
            <a:off x="-12244" y="34152"/>
            <a:ext cx="3098800" cy="26162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3961"/>
            <a:ext cx="9144000" cy="6739969"/>
          </a:xfrm>
          <a:prstGeom prst="rect">
            <a:avLst/>
          </a:prstGeom>
        </p:spPr>
      </p:pic>
    </p:spTree>
    <p:extLst>
      <p:ext uri="{BB962C8B-B14F-4D97-AF65-F5344CB8AC3E}">
        <p14:creationId xmlns:p14="http://schemas.microsoft.com/office/powerpoint/2010/main" val="16350417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7" y="144397"/>
            <a:ext cx="5428241" cy="718450"/>
          </a:xfrm>
        </p:spPr>
        <p:txBody>
          <a:bodyPr>
            <a:normAutofit fontScale="90000"/>
          </a:bodyPr>
          <a:lstStyle/>
          <a:p>
            <a:r>
              <a:rPr lang="en-US" sz="4400" dirty="0" smtClean="0"/>
              <a:t>Critique of Triple Bottom Line</a:t>
            </a:r>
            <a:endParaRPr lang="en-US" sz="4400" dirty="0"/>
          </a:p>
        </p:txBody>
      </p:sp>
      <p:sp>
        <p:nvSpPr>
          <p:cNvPr id="3" name="Content Placeholder 2"/>
          <p:cNvSpPr>
            <a:spLocks noGrp="1"/>
          </p:cNvSpPr>
          <p:nvPr>
            <p:ph idx="1"/>
          </p:nvPr>
        </p:nvSpPr>
        <p:spPr>
          <a:xfrm>
            <a:off x="0" y="2129692"/>
            <a:ext cx="9143999" cy="4728308"/>
          </a:xfrm>
        </p:spPr>
        <p:txBody>
          <a:bodyPr>
            <a:normAutofit fontScale="92500" lnSpcReduction="10000"/>
          </a:bodyPr>
          <a:lstStyle/>
          <a:p>
            <a:pPr marL="457200" indent="-457200">
              <a:buFont typeface="+mj-lt"/>
              <a:buAutoNum type="arabicPeriod"/>
            </a:pPr>
            <a:r>
              <a:rPr lang="en-US" dirty="0" smtClean="0"/>
              <a:t>3BL assumes 3 bottom lines are EQUAL</a:t>
            </a:r>
          </a:p>
          <a:p>
            <a:pPr marL="457200" indent="-457200">
              <a:buFont typeface="+mj-lt"/>
              <a:buAutoNum type="arabicPeriod"/>
            </a:pPr>
            <a:r>
              <a:rPr lang="en-US" dirty="0" smtClean="0"/>
              <a:t>Measures exist for PROFIT; disagreement on or missing ‘real’ measures of PLANET and PEOPLE</a:t>
            </a:r>
          </a:p>
          <a:p>
            <a:pPr marL="457200" indent="-457200">
              <a:buFont typeface="+mj-lt"/>
              <a:buAutoNum type="arabicPeriod"/>
            </a:pPr>
            <a:r>
              <a:rPr lang="en-US" dirty="0" smtClean="0"/>
              <a:t>3BL = Greenwashing narrative used to make it seem like Corporate Sustainability exists</a:t>
            </a:r>
          </a:p>
          <a:p>
            <a:pPr>
              <a:buFont typeface="+mj-lt"/>
              <a:buAutoNum type="arabicPeriod"/>
            </a:pPr>
            <a:r>
              <a:rPr lang="en-US" dirty="0" smtClean="0"/>
              <a:t>3BL = narrative exceptionalism</a:t>
            </a:r>
            <a:r>
              <a:rPr lang="en-US" dirty="0" smtClean="0">
                <a:sym typeface="Wingdings"/>
              </a:rPr>
              <a:t></a:t>
            </a:r>
            <a:r>
              <a:rPr lang="en-US" dirty="0" smtClean="0"/>
              <a:t> </a:t>
            </a:r>
            <a:r>
              <a:rPr lang="en-US" dirty="0"/>
              <a:t>humanity creates itself as outside the natural limits of </a:t>
            </a:r>
            <a:r>
              <a:rPr lang="en-US" dirty="0" smtClean="0"/>
              <a:t>ecosystems AND technology </a:t>
            </a:r>
            <a:r>
              <a:rPr lang="en-US" dirty="0"/>
              <a:t>can solve any </a:t>
            </a:r>
            <a:r>
              <a:rPr lang="en-US" dirty="0" smtClean="0"/>
              <a:t>problem</a:t>
            </a:r>
            <a:endParaRPr lang="en-US" dirty="0"/>
          </a:p>
          <a:p>
            <a:pPr>
              <a:buFont typeface="+mj-lt"/>
              <a:buAutoNum type="arabicPeriod"/>
            </a:pPr>
            <a:r>
              <a:rPr lang="en-US" dirty="0" smtClean="0"/>
              <a:t>3BL = </a:t>
            </a:r>
            <a:r>
              <a:rPr lang="en-US" dirty="0"/>
              <a:t>humancentric narrative opposed by the counternarrative of </a:t>
            </a:r>
            <a:r>
              <a:rPr lang="en-US" dirty="0" smtClean="0"/>
              <a:t>posthumanism (all species matter)</a:t>
            </a:r>
            <a:endParaRPr lang="en-US" dirty="0"/>
          </a:p>
          <a:p>
            <a:pPr marL="457200" indent="-457200">
              <a:buFont typeface="+mj-lt"/>
              <a:buAutoNum type="arabicPeriod"/>
            </a:pPr>
            <a:endParaRPr lang="en-US" dirty="0" smtClean="0"/>
          </a:p>
        </p:txBody>
      </p:sp>
      <p:pic>
        <p:nvPicPr>
          <p:cNvPr id="5" name="Picture 4"/>
          <p:cNvPicPr>
            <a:picLocks noChangeAspect="1"/>
          </p:cNvPicPr>
          <p:nvPr/>
        </p:nvPicPr>
        <p:blipFill>
          <a:blip r:embed="rId2"/>
          <a:stretch>
            <a:fillRect/>
          </a:stretch>
        </p:blipFill>
        <p:spPr>
          <a:xfrm>
            <a:off x="6578828" y="0"/>
            <a:ext cx="2565172" cy="2247176"/>
          </a:xfrm>
          <a:prstGeom prst="rect">
            <a:avLst/>
          </a:prstGeom>
        </p:spPr>
      </p:pic>
    </p:spTree>
    <p:extLst>
      <p:ext uri="{BB962C8B-B14F-4D97-AF65-F5344CB8AC3E}">
        <p14:creationId xmlns:p14="http://schemas.microsoft.com/office/powerpoint/2010/main" val="39195481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604"/>
            <a:ext cx="8977945" cy="512759"/>
          </a:xfrm>
        </p:spPr>
        <p:txBody>
          <a:bodyPr>
            <a:noAutofit/>
          </a:bodyPr>
          <a:lstStyle/>
          <a:p>
            <a:pPr algn="ctr"/>
            <a:r>
              <a:rPr lang="en-US" sz="3600" b="1" dirty="0" smtClean="0">
                <a:solidFill>
                  <a:srgbClr val="FF0000"/>
                </a:solidFill>
              </a:rPr>
              <a:t>4BL of SOCIALLY RESPONSIBLE CAPITALISM</a:t>
            </a:r>
            <a:endParaRPr lang="en-US" sz="3600" b="1" dirty="0">
              <a:solidFill>
                <a:srgbClr val="FF0000"/>
              </a:solidFill>
            </a:endParaRPr>
          </a:p>
        </p:txBody>
      </p:sp>
      <p:pic>
        <p:nvPicPr>
          <p:cNvPr id="3" name="Picture 2"/>
          <p:cNvPicPr>
            <a:picLocks noChangeAspect="1"/>
          </p:cNvPicPr>
          <p:nvPr/>
        </p:nvPicPr>
        <p:blipFill>
          <a:blip r:embed="rId2"/>
          <a:stretch>
            <a:fillRect/>
          </a:stretch>
        </p:blipFill>
        <p:spPr>
          <a:xfrm>
            <a:off x="0" y="963550"/>
            <a:ext cx="9144000" cy="5894449"/>
          </a:xfrm>
          <a:prstGeom prst="rect">
            <a:avLst/>
          </a:prstGeom>
        </p:spPr>
      </p:pic>
    </p:spTree>
    <p:extLst>
      <p:ext uri="{BB962C8B-B14F-4D97-AF65-F5344CB8AC3E}">
        <p14:creationId xmlns:p14="http://schemas.microsoft.com/office/powerpoint/2010/main" val="21376618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34112791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609599"/>
            <a:ext cx="9013067" cy="1151965"/>
          </a:xfrm>
        </p:spPr>
        <p:txBody>
          <a:bodyPr>
            <a:normAutofit fontScale="90000"/>
          </a:bodyPr>
          <a:lstStyle/>
          <a:p>
            <a:pPr algn="ctr"/>
            <a:r>
              <a:rPr lang="en-US" b="1" dirty="0" smtClean="0">
                <a:solidFill>
                  <a:srgbClr val="FF0000"/>
                </a:solidFill>
              </a:rPr>
              <a:t>How can you help end global slavery supply chain?</a:t>
            </a:r>
            <a:endParaRPr lang="en-US" b="1" dirty="0">
              <a:solidFill>
                <a:srgbClr val="FF0000"/>
              </a:solidFill>
            </a:endParaRPr>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46</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24507342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70738"/>
          </a:xfrm>
          <a:prstGeom prst="rect">
            <a:avLst/>
          </a:prstGeom>
        </p:spPr>
      </p:pic>
    </p:spTree>
    <p:extLst>
      <p:ext uri="{BB962C8B-B14F-4D97-AF65-F5344CB8AC3E}">
        <p14:creationId xmlns:p14="http://schemas.microsoft.com/office/powerpoint/2010/main" val="41354835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0"/>
            <a:ext cx="8229600" cy="914400"/>
          </a:xfrm>
          <a:solidFill>
            <a:srgbClr val="C0504D"/>
          </a:solidFill>
        </p:spPr>
        <p:txBody>
          <a:bodyPr>
            <a:normAutofit/>
          </a:bodyPr>
          <a:lstStyle/>
          <a:p>
            <a:r>
              <a:rPr lang="en-US" dirty="0" smtClean="0">
                <a:solidFill>
                  <a:srgbClr val="953735"/>
                </a:solidFill>
              </a:rPr>
              <a:t>Milestone 2: </a:t>
            </a:r>
            <a:r>
              <a:rPr lang="en-US" dirty="0" smtClean="0">
                <a:solidFill>
                  <a:srgbClr val="953735"/>
                </a:solidFill>
                <a:hlinkClick r:id="rId5"/>
              </a:rPr>
              <a:t>Pick Texts </a:t>
            </a:r>
            <a:endParaRPr lang="en-US" dirty="0">
              <a:solidFill>
                <a:srgbClr val="953735"/>
              </a:solidFill>
            </a:endParaRPr>
          </a:p>
        </p:txBody>
      </p:sp>
      <p:sp>
        <p:nvSpPr>
          <p:cNvPr id="4" name="Rectangle 3"/>
          <p:cNvSpPr/>
          <p:nvPr/>
        </p:nvSpPr>
        <p:spPr>
          <a:xfrm>
            <a:off x="-22225" y="1153210"/>
            <a:ext cx="2286000" cy="646331"/>
          </a:xfrm>
          <a:prstGeom prst="rect">
            <a:avLst/>
          </a:prstGeom>
        </p:spPr>
        <p:txBody>
          <a:bodyPr>
            <a:spAutoFit/>
          </a:bodyPr>
          <a:lstStyle/>
          <a:p>
            <a:pPr lvl="0" defTabSz="457200"/>
            <a:r>
              <a:rPr lang="en-US" b="1" dirty="0">
                <a:solidFill>
                  <a:prstClr val="white"/>
                </a:solidFill>
              </a:rPr>
              <a:t>3 REQUIRED BOOKS (bold below):</a:t>
            </a:r>
          </a:p>
        </p:txBody>
      </p:sp>
      <p:pic>
        <p:nvPicPr>
          <p:cNvPr id="7" name="Picture 6"/>
          <p:cNvPicPr>
            <a:picLocks noChangeAspect="1"/>
          </p:cNvPicPr>
          <p:nvPr/>
        </p:nvPicPr>
        <p:blipFill>
          <a:blip r:embed="rId6"/>
          <a:stretch>
            <a:fillRect/>
          </a:stretch>
        </p:blipFill>
        <p:spPr>
          <a:xfrm>
            <a:off x="228600" y="990600"/>
            <a:ext cx="8915400" cy="5867400"/>
          </a:xfrm>
          <a:prstGeom prst="rect">
            <a:avLst/>
          </a:prstGeom>
        </p:spPr>
      </p:pic>
    </p:spTree>
    <p:custDataLst>
      <p:tags r:id="rId1"/>
    </p:custDataLst>
    <p:extLst>
      <p:ext uri="{BB962C8B-B14F-4D97-AF65-F5344CB8AC3E}">
        <p14:creationId xmlns:p14="http://schemas.microsoft.com/office/powerpoint/2010/main" val="37720090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Team From Hell CONTRACT</a:t>
            </a:r>
            <a:endParaRPr lang="en-US" dirty="0"/>
          </a:p>
        </p:txBody>
      </p:sp>
      <p:sp>
        <p:nvSpPr>
          <p:cNvPr id="5" name="Content Placeholder 4"/>
          <p:cNvSpPr>
            <a:spLocks noGrp="1"/>
          </p:cNvSpPr>
          <p:nvPr>
            <p:ph idx="1"/>
          </p:nvPr>
        </p:nvSpPr>
        <p:spPr/>
        <p:txBody>
          <a:bodyPr>
            <a:normAutofit fontScale="70000" lnSpcReduction="20000"/>
          </a:bodyPr>
          <a:lstStyle/>
          <a:p>
            <a:pPr marL="0" indent="0">
              <a:buNone/>
            </a:pPr>
            <a:r>
              <a:rPr lang="en-US" dirty="0"/>
              <a:t>Step 1: </a:t>
            </a:r>
            <a:r>
              <a:rPr lang="en-US" b="1" dirty="0" smtClean="0"/>
              <a:t>Before </a:t>
            </a:r>
            <a:r>
              <a:rPr lang="en-US" b="1" dirty="0"/>
              <a:t>meeting, before talking, each person write down a list: What are 7 things that drive you crazy about team work</a:t>
            </a:r>
            <a:r>
              <a:rPr lang="en-US" b="1" dirty="0" smtClean="0"/>
              <a:t>?</a:t>
            </a:r>
          </a:p>
          <a:p>
            <a:pPr marL="0" indent="0">
              <a:buNone/>
            </a:pPr>
            <a:r>
              <a:rPr lang="en-US" dirty="0" smtClean="0"/>
              <a:t>Step </a:t>
            </a:r>
            <a:r>
              <a:rPr lang="en-US" dirty="0"/>
              <a:t>2: </a:t>
            </a:r>
            <a:r>
              <a:rPr lang="en-US" b="1" dirty="0"/>
              <a:t>Share the list</a:t>
            </a:r>
            <a:r>
              <a:rPr lang="en-US" dirty="0"/>
              <a:t>s, </a:t>
            </a:r>
            <a:r>
              <a:rPr lang="en-US" b="1" dirty="0"/>
              <a:t>and rank </a:t>
            </a:r>
            <a:r>
              <a:rPr lang="en-US" dirty="0"/>
              <a:t>as a new team, what are the top 5. Share horror stories about each person's </a:t>
            </a:r>
            <a:r>
              <a:rPr lang="en-US" dirty="0" smtClean="0"/>
              <a:t>experience </a:t>
            </a:r>
            <a:r>
              <a:rPr lang="en-US" dirty="0"/>
              <a:t>with Teams From Hell</a:t>
            </a:r>
            <a:r>
              <a:rPr lang="en-US" dirty="0" smtClean="0"/>
              <a:t>.</a:t>
            </a:r>
          </a:p>
          <a:p>
            <a:pPr marL="0" indent="0">
              <a:buNone/>
            </a:pPr>
            <a:r>
              <a:rPr lang="en-US" dirty="0" smtClean="0"/>
              <a:t>Step </a:t>
            </a:r>
            <a:r>
              <a:rPr lang="en-US" dirty="0"/>
              <a:t>3: </a:t>
            </a:r>
            <a:r>
              <a:rPr lang="en-US" b="1" dirty="0"/>
              <a:t>Come up with a way to address each of the top 5</a:t>
            </a:r>
            <a:r>
              <a:rPr lang="en-US" dirty="0"/>
              <a:t>. This can be norms that the group will enforce, giving permission to call each other out if there are norm violations, punishments that will happen (these can involve ways to make it up to the offended team members by the offending member), etc</a:t>
            </a:r>
            <a:r>
              <a:rPr lang="en-US" dirty="0" smtClean="0"/>
              <a:t>.</a:t>
            </a:r>
          </a:p>
          <a:p>
            <a:pPr marL="0" indent="0">
              <a:buNone/>
            </a:pPr>
            <a:r>
              <a:rPr lang="en-US" dirty="0" smtClean="0"/>
              <a:t>Step </a:t>
            </a:r>
            <a:r>
              <a:rPr lang="en-US" dirty="0"/>
              <a:t>4: </a:t>
            </a:r>
            <a:r>
              <a:rPr lang="en-US" b="1" dirty="0"/>
              <a:t>Make a team contrac</a:t>
            </a:r>
            <a:r>
              <a:rPr lang="en-US" dirty="0"/>
              <a:t>t using Step </a:t>
            </a:r>
            <a:r>
              <a:rPr lang="en-US" dirty="0" smtClean="0"/>
              <a:t>3 and submit copy to instructor  signed by everyone. Keep copy for yourselves. </a:t>
            </a:r>
            <a:endParaRPr lang="en-US" dirty="0"/>
          </a:p>
        </p:txBody>
      </p:sp>
    </p:spTree>
    <p:extLst>
      <p:ext uri="{BB962C8B-B14F-4D97-AF65-F5344CB8AC3E}">
        <p14:creationId xmlns:p14="http://schemas.microsoft.com/office/powerpoint/2010/main" val="8144039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Milestone 3 </a:t>
            </a:r>
            <a:r>
              <a:rPr lang="en-US" dirty="0" smtClean="0">
                <a:hlinkClick r:id="rId3"/>
              </a:rPr>
              <a:t>Write your Lesson Plan for a Class</a:t>
            </a:r>
            <a:endParaRPr lang="en-US" dirty="0"/>
          </a:p>
        </p:txBody>
      </p:sp>
      <p:sp>
        <p:nvSpPr>
          <p:cNvPr id="5" name="Content Placeholder 4"/>
          <p:cNvSpPr>
            <a:spLocks noGrp="1"/>
          </p:cNvSpPr>
          <p:nvPr>
            <p:ph idx="1"/>
          </p:nvPr>
        </p:nvSpPr>
        <p:spPr>
          <a:xfrm>
            <a:off x="-152400" y="1600200"/>
            <a:ext cx="9067800" cy="5257800"/>
          </a:xfrm>
        </p:spPr>
        <p:txBody>
          <a:bodyPr>
            <a:normAutofit fontScale="55000" lnSpcReduction="20000"/>
          </a:bodyPr>
          <a:lstStyle/>
          <a:p>
            <a:r>
              <a:rPr lang="en-US" b="1" dirty="0"/>
              <a:t>STEP 1. DO BOAL 'LEADERSHIP IS THEATER' Training exercise (20 minutes) &amp; write your 2 Canvas Questions for class on board (run them by Boje several days before). One question based on assigned course text, other question based on student's development of LEADER-SELF (answer must</a:t>
            </a:r>
            <a:r>
              <a:rPr lang="en-US" b="1" u="sng" dirty="0">
                <a:hlinkClick r:id="rId4"/>
              </a:rPr>
              <a:t> cite texts each students using</a:t>
            </a:r>
            <a:r>
              <a:rPr lang="en-US" b="1" u="sng" dirty="0" smtClean="0">
                <a:hlinkClick r:id="rId4"/>
              </a:rPr>
              <a:t>)</a:t>
            </a:r>
            <a:endParaRPr lang="en-US" b="1" u="sng" dirty="0">
              <a:hlinkClick r:id="rId4"/>
            </a:endParaRPr>
          </a:p>
          <a:p>
            <a:pPr lvl="1"/>
            <a:r>
              <a:rPr lang="en-US" b="1" dirty="0" smtClean="0"/>
              <a:t>QUESTION 1: What is UN Goal you Picked, and why and cite two references (try </a:t>
            </a:r>
            <a:r>
              <a:rPr lang="en-US" b="1" dirty="0" err="1" smtClean="0"/>
              <a:t>google</a:t>
            </a:r>
            <a:r>
              <a:rPr lang="en-US" b="1" dirty="0" smtClean="0"/>
              <a:t>)</a:t>
            </a:r>
          </a:p>
          <a:p>
            <a:pPr lvl="1"/>
            <a:r>
              <a:rPr lang="en-US" b="1" dirty="0" smtClean="0"/>
              <a:t>QUESTION 2: What is your </a:t>
            </a:r>
            <a:r>
              <a:rPr lang="en-US" b="1" dirty="0" smtClean="0">
                <a:hlinkClick r:id="rId5"/>
              </a:rPr>
              <a:t>Living Story as someone BECOMING LEADER</a:t>
            </a:r>
            <a:r>
              <a:rPr lang="en-US" b="1" dirty="0" smtClean="0"/>
              <a:t>. </a:t>
            </a:r>
          </a:p>
          <a:p>
            <a:r>
              <a:rPr lang="en-US" b="1" dirty="0" smtClean="0"/>
              <a:t>STEP </a:t>
            </a:r>
            <a:r>
              <a:rPr lang="en-US" b="1" dirty="0"/>
              <a:t>2. 'Leadership team' presents Slides on </a:t>
            </a:r>
            <a:r>
              <a:rPr lang="en-US" b="1" dirty="0" smtClean="0"/>
              <a:t>IN THE BOX OUT OF THE BOX for 15-</a:t>
            </a:r>
            <a:r>
              <a:rPr lang="en-US" b="1" dirty="0"/>
              <a:t>20 </a:t>
            </a:r>
            <a:endParaRPr lang="en-US" b="1" dirty="0" smtClean="0"/>
          </a:p>
          <a:p>
            <a:r>
              <a:rPr lang="en-US" b="1" dirty="0" smtClean="0"/>
              <a:t>Minutes; Include YouTube </a:t>
            </a:r>
            <a:r>
              <a:rPr lang="en-US" b="1" dirty="0"/>
              <a:t>(5-10 minutes) related to </a:t>
            </a:r>
            <a:r>
              <a:rPr lang="en-US" b="1" dirty="0" smtClean="0"/>
              <a:t>UN Goals</a:t>
            </a:r>
            <a:endParaRPr lang="en-US" b="1" dirty="0"/>
          </a:p>
          <a:p>
            <a:r>
              <a:rPr lang="en-US" b="1" dirty="0"/>
              <a:t>STEP 3. Presenting teams coordinate a HIGHLY INTERACTIVIE class SKIT activity (30 minutes)</a:t>
            </a:r>
          </a:p>
          <a:p>
            <a:r>
              <a:rPr lang="en-US" b="1" dirty="0"/>
              <a:t>STEP 4. After your event, do a 2 minutes Q &amp; A with class to see what worked well today, and what could be better (2 minutes)</a:t>
            </a:r>
          </a:p>
          <a:p>
            <a:r>
              <a:rPr lang="en-US" b="1" dirty="0"/>
              <a:t>STEP 5. Not done yet. Presenting Team is responsible for making copies of the EVALUATION FORM for audience members </a:t>
            </a:r>
            <a:r>
              <a:rPr lang="en-US" b="1" u="sng" dirty="0">
                <a:hlinkClick r:id="rId6"/>
              </a:rPr>
              <a:t>scoring sheet - we have no funds to do copies for you (3 minutes)</a:t>
            </a:r>
          </a:p>
          <a:p>
            <a:r>
              <a:rPr lang="en-US" b="1" dirty="0"/>
              <a:t>STEP 6. Good News! In exchange for presenting SKIT team not doing CANVAS homework, the team will access Canvas, and do numeric score, and make constructive comments to audience member's homework submissions.</a:t>
            </a:r>
          </a:p>
          <a:p>
            <a:pPr marL="0" indent="0">
              <a:buNone/>
            </a:pPr>
            <a:endParaRPr lang="en-US" dirty="0"/>
          </a:p>
        </p:txBody>
      </p:sp>
    </p:spTree>
    <p:extLst>
      <p:ext uri="{BB962C8B-B14F-4D97-AF65-F5344CB8AC3E}">
        <p14:creationId xmlns:p14="http://schemas.microsoft.com/office/powerpoint/2010/main" val="21979878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heckerboard(across)">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checkerboard(across)">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8" dur="500"/>
                                        <p:tgtEl>
                                          <p:spTgt spid="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solidFill>
                  <a:srgbClr val="FF0000"/>
                </a:solidFill>
              </a:rPr>
              <a:t>OVERVIEW: </a:t>
            </a:r>
            <a:r>
              <a:rPr lang="en-US" b="1" dirty="0" smtClean="0">
                <a:solidFill>
                  <a:srgbClr val="FF0000"/>
                </a:solidFill>
              </a:rPr>
              <a:t>Lesson </a:t>
            </a:r>
            <a:r>
              <a:rPr lang="en-US" b="1" dirty="0" smtClean="0">
                <a:solidFill>
                  <a:srgbClr val="FF0000"/>
                </a:solidFill>
              </a:rPr>
              <a:t>Plan Demo By Boje</a:t>
            </a:r>
            <a:endParaRPr lang="en-US" b="1" dirty="0">
              <a:solidFill>
                <a:srgbClr val="FF0000"/>
              </a:solidFill>
            </a:endParaRPr>
          </a:p>
        </p:txBody>
      </p:sp>
      <p:sp>
        <p:nvSpPr>
          <p:cNvPr id="3" name="Content Placeholder 2"/>
          <p:cNvSpPr>
            <a:spLocks noGrp="1"/>
          </p:cNvSpPr>
          <p:nvPr>
            <p:ph idx="1"/>
          </p:nvPr>
        </p:nvSpPr>
        <p:spPr>
          <a:xfrm>
            <a:off x="228600" y="1295400"/>
            <a:ext cx="8686800" cy="5410200"/>
          </a:xfrm>
        </p:spPr>
        <p:txBody>
          <a:bodyPr>
            <a:noAutofit/>
          </a:bodyPr>
          <a:lstStyle/>
          <a:p>
            <a:pPr marL="0" indent="0">
              <a:buNone/>
            </a:pPr>
            <a:r>
              <a:rPr lang="en-US" sz="1600" dirty="0" smtClean="0"/>
              <a:t>STEP 1 </a:t>
            </a:r>
            <a:r>
              <a:rPr lang="en-US" sz="1600" dirty="0" smtClean="0"/>
              <a:t>(20 </a:t>
            </a:r>
            <a:r>
              <a:rPr lang="en-US" sz="1600" dirty="0" smtClean="0"/>
              <a:t>Min</a:t>
            </a:r>
            <a:r>
              <a:rPr lang="en-US" sz="1600" dirty="0" smtClean="0"/>
              <a:t>)Healthy Happy Terrific Opener and then one </a:t>
            </a:r>
            <a:r>
              <a:rPr lang="en-US" sz="1600" dirty="0" smtClean="0">
                <a:hlinkClick r:id="rId3"/>
              </a:rPr>
              <a:t>Augusto Boal Training exercise Warmup</a:t>
            </a:r>
            <a:r>
              <a:rPr lang="en-US" sz="1600" dirty="0" smtClean="0"/>
              <a:t> 200 exercises are in the </a:t>
            </a:r>
            <a:r>
              <a:rPr lang="en-US" sz="1600" dirty="0"/>
              <a:t>book and WRITE HOMEWORK QUESTION ON THE BOARD: </a:t>
            </a:r>
            <a:r>
              <a:rPr lang="en-US" sz="1600" b="1" dirty="0">
                <a:solidFill>
                  <a:srgbClr val="FF0000"/>
                </a:solidFill>
              </a:rPr>
              <a:t>What is UN Goal you Picked, and why and How will You Change Your Own Phrog Farm-DAILY LEADER ROUTINES to make it happen</a:t>
            </a:r>
            <a:r>
              <a:rPr lang="en-US" sz="1600" b="1" dirty="0" smtClean="0">
                <a:solidFill>
                  <a:srgbClr val="FF0000"/>
                </a:solidFill>
              </a:rPr>
              <a:t>? </a:t>
            </a:r>
            <a:r>
              <a:rPr lang="en-US" sz="1600" b="1" dirty="0" smtClean="0">
                <a:solidFill>
                  <a:srgbClr val="800000"/>
                </a:solidFill>
              </a:rPr>
              <a:t>Homework is due next class period, bring 2 pages single spaced, citing </a:t>
            </a:r>
            <a:r>
              <a:rPr lang="en-US" sz="1600" b="1" dirty="0">
                <a:solidFill>
                  <a:srgbClr val="800000"/>
                </a:solidFill>
              </a:rPr>
              <a:t>3</a:t>
            </a:r>
            <a:r>
              <a:rPr lang="en-US" sz="1600" b="1" dirty="0" smtClean="0">
                <a:solidFill>
                  <a:srgbClr val="800000"/>
                </a:solidFill>
              </a:rPr>
              <a:t> references</a:t>
            </a:r>
            <a:endParaRPr lang="en-US" sz="1600" b="1" dirty="0">
              <a:solidFill>
                <a:srgbClr val="800000"/>
              </a:solidFill>
            </a:endParaRPr>
          </a:p>
          <a:p>
            <a:pPr marL="0" indent="0">
              <a:buNone/>
            </a:pPr>
            <a:r>
              <a:rPr lang="en-US" sz="1600" dirty="0" smtClean="0"/>
              <a:t>STEP 2 (30 Min) Each individual pick JUST 1 </a:t>
            </a:r>
            <a:r>
              <a:rPr lang="en-US" sz="1600" dirty="0" smtClean="0">
                <a:hlinkClick r:id="rId4"/>
              </a:rPr>
              <a:t>of 17 UN Sustainability Goals</a:t>
            </a:r>
            <a:r>
              <a:rPr lang="en-US" sz="1600" dirty="0" smtClean="0"/>
              <a:t>, join team with same goal (swap members till no more than 5 per team), and at home Pick CANVAS books,</a:t>
            </a:r>
          </a:p>
          <a:p>
            <a:pPr marL="0" indent="0">
              <a:buNone/>
            </a:pPr>
            <a:r>
              <a:rPr lang="en-US" sz="1600" dirty="0" smtClean="0"/>
              <a:t> Slides on what course is about w/ 15 Min YouTube:  Boje video </a:t>
            </a:r>
            <a:r>
              <a:rPr lang="en-US" sz="1600" dirty="0" smtClean="0">
                <a:hlinkClick r:id="rId5"/>
              </a:rPr>
              <a:t>what is storytelling</a:t>
            </a:r>
            <a:r>
              <a:rPr lang="en-US" sz="1600" dirty="0" smtClean="0"/>
              <a:t>?</a:t>
            </a:r>
          </a:p>
          <a:p>
            <a:pPr marL="0" indent="0">
              <a:buNone/>
            </a:pPr>
            <a:r>
              <a:rPr lang="en-US" sz="1600" dirty="0" smtClean="0"/>
              <a:t>STEP 3 (30 Min</a:t>
            </a:r>
            <a:r>
              <a:rPr lang="en-US" sz="1600" dirty="0" smtClean="0"/>
              <a:t>) After doing TEAM FROM HELL, create </a:t>
            </a:r>
            <a:r>
              <a:rPr lang="en-US" sz="1600" dirty="0" smtClean="0"/>
              <a:t>INTERACTIVE SKIT for today: Get in Project  teams, and  a Skit where one of your Team mates violates their TEAM FROM HELL AGREEMENT</a:t>
            </a:r>
          </a:p>
          <a:p>
            <a:pPr marL="0" indent="0">
              <a:buNone/>
            </a:pPr>
            <a:r>
              <a:rPr lang="en-US" sz="1600" dirty="0" smtClean="0"/>
              <a:t>BREAK </a:t>
            </a:r>
          </a:p>
          <a:p>
            <a:pPr marL="0" indent="0">
              <a:buNone/>
            </a:pPr>
            <a:r>
              <a:rPr lang="en-US" sz="1600" dirty="0" smtClean="0"/>
              <a:t>After Break</a:t>
            </a:r>
          </a:p>
          <a:p>
            <a:pPr marL="0" indent="0">
              <a:buNone/>
            </a:pPr>
            <a:r>
              <a:rPr lang="en-US" sz="1600" dirty="0" smtClean="0"/>
              <a:t>Boje presents on Getting OUT-OF-BOX of leadership into future of leadership</a:t>
            </a:r>
          </a:p>
          <a:p>
            <a:pPr>
              <a:buFontTx/>
              <a:buChar char="-"/>
            </a:pPr>
            <a:r>
              <a:rPr lang="en-US" sz="1600" dirty="0" smtClean="0">
                <a:hlinkClick r:id="rId6"/>
              </a:rPr>
              <a:t>Case of PRME REPORTS that are GREENWASH WHITEWASH</a:t>
            </a:r>
            <a:r>
              <a:rPr lang="en-US" sz="1600" dirty="0" smtClean="0"/>
              <a:t> e.g. </a:t>
            </a:r>
            <a:r>
              <a:rPr lang="en-US" sz="1600" dirty="0" smtClean="0">
                <a:hlinkClick r:id="rId7"/>
              </a:rPr>
              <a:t>ASU PRME</a:t>
            </a:r>
            <a:r>
              <a:rPr lang="en-US" sz="1600" dirty="0" smtClean="0"/>
              <a:t> compare to </a:t>
            </a:r>
            <a:r>
              <a:rPr lang="en-US" sz="1600" dirty="0" smtClean="0">
                <a:hlinkClick r:id="rId8"/>
              </a:rPr>
              <a:t>IAELYON</a:t>
            </a:r>
            <a:endParaRPr lang="en-US" sz="1600" dirty="0" smtClean="0"/>
          </a:p>
          <a:p>
            <a:pPr marL="0" indent="0">
              <a:buNone/>
            </a:pPr>
            <a:r>
              <a:rPr lang="en-US" sz="1600" dirty="0"/>
              <a:t>STEP 4 </a:t>
            </a:r>
            <a:r>
              <a:rPr lang="en-US" sz="1600" dirty="0" smtClean="0"/>
              <a:t>(2 minutes) </a:t>
            </a:r>
            <a:r>
              <a:rPr lang="en-US" sz="1600" dirty="0"/>
              <a:t>Q &amp; A with class to see what worked well today, and what could be better </a:t>
            </a:r>
            <a:endParaRPr lang="en-US" sz="1600" dirty="0" smtClean="0"/>
          </a:p>
          <a:p>
            <a:pPr marL="0" indent="0">
              <a:buNone/>
            </a:pPr>
            <a:r>
              <a:rPr lang="en-US" sz="1600" b="1" dirty="0" smtClean="0"/>
              <a:t>DO NOT HAND OUT EVALUTATION SHEETS UNTIL STEP 4 IS COMPLETED </a:t>
            </a:r>
            <a:r>
              <a:rPr lang="mr-IN" sz="1600" b="1" dirty="0" smtClean="0"/>
              <a:t>–</a:t>
            </a:r>
            <a:r>
              <a:rPr lang="en-US" sz="1600" b="1" dirty="0" smtClean="0"/>
              <a:t> Thank you.</a:t>
            </a:r>
            <a:r>
              <a:rPr lang="en-US" sz="1600" b="1" dirty="0" smtClean="0"/>
              <a:t> </a:t>
            </a:r>
            <a:endParaRPr lang="en-US" sz="1600" b="1" dirty="0" smtClean="0"/>
          </a:p>
          <a:p>
            <a:pPr marL="0" indent="0">
              <a:buNone/>
            </a:pPr>
            <a:r>
              <a:rPr lang="en-US" sz="1600" dirty="0" smtClean="0"/>
              <a:t>STEP </a:t>
            </a:r>
            <a:r>
              <a:rPr lang="en-US" sz="1600" dirty="0"/>
              <a:t>5. </a:t>
            </a:r>
            <a:r>
              <a:rPr lang="en-US" sz="1600" dirty="0" smtClean="0"/>
              <a:t>(2 Min ) </a:t>
            </a:r>
            <a:r>
              <a:rPr lang="en-US" sz="1600" dirty="0" smtClean="0">
                <a:hlinkClick r:id="rId9"/>
              </a:rPr>
              <a:t>Evaluation Sheet</a:t>
            </a:r>
            <a:r>
              <a:rPr lang="en-US" sz="1600" dirty="0" smtClean="0"/>
              <a:t>. Presenting </a:t>
            </a:r>
            <a:r>
              <a:rPr lang="en-US" sz="1600" dirty="0"/>
              <a:t>Team is responsible for making </a:t>
            </a:r>
            <a:r>
              <a:rPr lang="en-US" sz="1600" dirty="0" smtClean="0"/>
              <a:t>copies, - </a:t>
            </a:r>
            <a:r>
              <a:rPr lang="en-US" sz="1600" dirty="0"/>
              <a:t>we have no funds to do copies for </a:t>
            </a:r>
            <a:r>
              <a:rPr lang="en-US" sz="1600" dirty="0" smtClean="0"/>
              <a:t>you, after this (see Big Mistake above)</a:t>
            </a:r>
          </a:p>
          <a:p>
            <a:pPr marL="0" indent="0">
              <a:buNone/>
            </a:pPr>
            <a:r>
              <a:rPr lang="en-US" sz="1600" dirty="0" smtClean="0"/>
              <a:t>STEP </a:t>
            </a:r>
            <a:r>
              <a:rPr lang="en-US" sz="1600" dirty="0"/>
              <a:t>6. </a:t>
            </a:r>
            <a:r>
              <a:rPr lang="en-US" sz="1600" dirty="0" smtClean="0"/>
              <a:t>OUTSIDE CLASS </a:t>
            </a:r>
            <a:r>
              <a:rPr lang="mr-IN" sz="1600" dirty="0" smtClean="0"/>
              <a:t>–</a:t>
            </a:r>
            <a:r>
              <a:rPr lang="en-US" sz="1600" dirty="0" smtClean="0"/>
              <a:t> Ensemble Team will </a:t>
            </a:r>
            <a:r>
              <a:rPr lang="en-US" sz="1600" dirty="0"/>
              <a:t>access Canvas, and do numeric score, and make constructive comments to audience member's homework submissions</a:t>
            </a:r>
            <a:r>
              <a:rPr lang="en-US" sz="1600" dirty="0" smtClean="0"/>
              <a:t>.</a:t>
            </a:r>
          </a:p>
          <a:p>
            <a:pPr marL="0" indent="0">
              <a:buNone/>
            </a:pPr>
            <a:endParaRPr lang="en-US" sz="1600" dirty="0" smtClean="0"/>
          </a:p>
        </p:txBody>
      </p:sp>
    </p:spTree>
    <p:extLst>
      <p:ext uri="{BB962C8B-B14F-4D97-AF65-F5344CB8AC3E}">
        <p14:creationId xmlns:p14="http://schemas.microsoft.com/office/powerpoint/2010/main" val="19841745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8800"/>
          </a:xfrm>
        </p:spPr>
        <p:txBody>
          <a:bodyPr>
            <a:normAutofit fontScale="90000"/>
          </a:bodyPr>
          <a:lstStyle/>
          <a:p>
            <a:r>
              <a:rPr lang="en-US" b="1" dirty="0" smtClean="0">
                <a:solidFill>
                  <a:srgbClr val="FF0000"/>
                </a:solidFill>
              </a:rPr>
              <a:t>To be LEADER, change your LEMMING HABITS to new LEADER ROUTINES</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1447800" y="1981200"/>
            <a:ext cx="6510780" cy="4876800"/>
          </a:xfrm>
          <a:prstGeom prst="rect">
            <a:avLst/>
          </a:prstGeom>
        </p:spPr>
      </p:pic>
    </p:spTree>
    <p:extLst>
      <p:ext uri="{BB962C8B-B14F-4D97-AF65-F5344CB8AC3E}">
        <p14:creationId xmlns:p14="http://schemas.microsoft.com/office/powerpoint/2010/main" val="34753469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10.xml><?xml version="1.0" encoding="utf-8"?>
<p:tagLst xmlns:a="http://schemas.openxmlformats.org/drawingml/2006/main" xmlns:r="http://schemas.openxmlformats.org/officeDocument/2006/relationships" xmlns:p="http://schemas.openxmlformats.org/presentationml/2006/main">
  <p:tag name="DVSHAPEID" val="M4Uz8NaUn7hy4zTckDsXZ6"/>
</p:tagLst>
</file>

<file path=ppt/tags/tag11.xml><?xml version="1.0" encoding="utf-8"?>
<p:tagLst xmlns:a="http://schemas.openxmlformats.org/drawingml/2006/main" xmlns:r="http://schemas.openxmlformats.org/officeDocument/2006/relationships" xmlns:p="http://schemas.openxmlformats.org/presentationml/2006/main">
  <p:tag name="DVSHAPEID" val="NHRDqqfSBn57oHO3LqrDuk"/>
</p:tagLst>
</file>

<file path=ppt/tags/tag12.xml><?xml version="1.0" encoding="utf-8"?>
<p:tagLst xmlns:a="http://schemas.openxmlformats.org/drawingml/2006/main" xmlns:r="http://schemas.openxmlformats.org/officeDocument/2006/relationships" xmlns:p="http://schemas.openxmlformats.org/presentationml/2006/main">
  <p:tag name="DVSECTIONID" val="2oXR3Z3jBsekg7NRQLn8qd"/>
</p:tagLst>
</file>

<file path=ppt/tags/tag13.xml><?xml version="1.0" encoding="utf-8"?>
<p:tagLst xmlns:a="http://schemas.openxmlformats.org/drawingml/2006/main" xmlns:r="http://schemas.openxmlformats.org/officeDocument/2006/relationships" xmlns:p="http://schemas.openxmlformats.org/presentationml/2006/main">
  <p:tag name="DVSHAPEID" val="tMKFWXxGAyYfCtF4ddJkuV"/>
</p:tagLst>
</file>

<file path=ppt/tags/tag14.xml><?xml version="1.0" encoding="utf-8"?>
<p:tagLst xmlns:a="http://schemas.openxmlformats.org/drawingml/2006/main" xmlns:r="http://schemas.openxmlformats.org/officeDocument/2006/relationships" xmlns:p="http://schemas.openxmlformats.org/presentationml/2006/main">
  <p:tag name="DVSHAPEID" val="IaLJDTdCySrUB2DNXQJ7P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ags/tag4.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5.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6.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7.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8.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9.xml><?xml version="1.0" encoding="utf-8"?>
<p:tagLst xmlns:a="http://schemas.openxmlformats.org/drawingml/2006/main" xmlns:r="http://schemas.openxmlformats.org/officeDocument/2006/relationships" xmlns:p="http://schemas.openxmlformats.org/presentationml/2006/main">
  <p:tag name="DVSECTIONID" val="mQNEFOha65AcJnopmApID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 Status Report.potx</Template>
  <TotalTime>0</TotalTime>
  <Words>3241</Words>
  <Application>Microsoft Macintosh PowerPoint</Application>
  <PresentationFormat>On-screen Show (4:3)</PresentationFormat>
  <Paragraphs>256</Paragraphs>
  <Slides>47</Slides>
  <Notes>15</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Leadership In Society</vt:lpstr>
      <vt:lpstr>Timeline of How Boje Organized Class</vt:lpstr>
      <vt:lpstr>Milestone 1: Now please Pick project &amp; Join Team; 1st team up in 2 weeks; Numbers below are not order of team class event</vt:lpstr>
      <vt:lpstr>PowerPoint Presentation</vt:lpstr>
      <vt:lpstr>Milestone 2: Pick Texts </vt:lpstr>
      <vt:lpstr>Do Team From Hell CONTRACT</vt:lpstr>
      <vt:lpstr>Milestone 3 Write your Lesson Plan for a Class</vt:lpstr>
      <vt:lpstr>OVERVIEW: Lesson Plan Demo By Boje</vt:lpstr>
      <vt:lpstr>To be LEADER, change your LEMMING HABITS to new LEADER ROUTINES</vt:lpstr>
      <vt:lpstr>Phrog Farm – say ‘Ribbit’</vt:lpstr>
      <vt:lpstr>STEP 1 (20 Min)</vt:lpstr>
      <vt:lpstr>Leadership of the Lemmings in 6th Extinction</vt:lpstr>
      <vt:lpstr>Lesson Plan Step 2:  30 MINUTES - Slides on What Course is About</vt:lpstr>
      <vt:lpstr>IN-THE-BOX XYZ Leadership</vt:lpstr>
      <vt:lpstr>PowerPoint Presentation</vt:lpstr>
      <vt:lpstr>EXAMPLE: PLASTIC IS SDG # 3. Good Health &amp; Well Being, # 6. Clean Water and Sanitation, # 12. Responsible Consumption &amp; Production, &amp; # 14. Life Below the Water</vt:lpstr>
      <vt:lpstr>What is OUT-OF-THE-BOX Leadership?</vt:lpstr>
      <vt:lpstr>PowerPoint Presentation</vt:lpstr>
      <vt:lpstr>What is the 6th Extinction</vt:lpstr>
      <vt:lpstr>Get into groups of 5 persons and brainstorm a list of 10 extinction events that could bring about EXTINCTION of most of Humanity in the world by 2100.</vt:lpstr>
      <vt:lpstr>9 Earth Systems have limits currently being exceeded in the 6th Extinction:</vt:lpstr>
      <vt:lpstr>IN THE BOX Example,  TRAITS THEORY</vt:lpstr>
      <vt:lpstr>In presentation slides, tell us something we do not know: e.g. There are positive and negative Princes </vt:lpstr>
      <vt:lpstr>McDonald’s Sustainability Report is McFantasy</vt:lpstr>
      <vt:lpstr>From Milne, 2013</vt:lpstr>
      <vt:lpstr>What kind of leadership is this</vt:lpstr>
      <vt:lpstr>What are Consequences of Apple Phrog Farm Leadership?</vt:lpstr>
      <vt:lpstr>Hidden Costs of Globalization </vt:lpstr>
      <vt:lpstr>Cell-phone’s 3T’s + Gold</vt:lpstr>
      <vt:lpstr>PowerPoint Presentation</vt:lpstr>
      <vt:lpstr>THE GROUND of 3T’s in our Cars</vt:lpstr>
      <vt:lpstr>8 Steps in Team Project</vt:lpstr>
      <vt:lpstr>Grades</vt:lpstr>
      <vt:lpstr>10 Minute Break</vt:lpstr>
      <vt:lpstr>Example of High Quality Event</vt:lpstr>
      <vt:lpstr>ASU Thunderbird PRME</vt:lpstr>
      <vt:lpstr>IAELyon PRME Implementations</vt:lpstr>
      <vt:lpstr>As IN THE BOX LEADERS Approach 6th Extinction</vt:lpstr>
      <vt:lpstr>STEP 4 (2 minutes) Q &amp; A with class to see what worked well today, and what could be better  </vt:lpstr>
      <vt:lpstr>STEP 5. (2 Min ) Evaluation Sheet. </vt:lpstr>
      <vt:lpstr>RESOURCES</vt:lpstr>
      <vt:lpstr>PowerPoint Presentation</vt:lpstr>
      <vt:lpstr>Critique of Triple Bottom Line</vt:lpstr>
      <vt:lpstr>4BL of SOCIALLY RESPONSIBLE CAPITALISM</vt:lpstr>
      <vt:lpstr>PowerPoint Presentation</vt:lpstr>
      <vt:lpstr>How can you help end global slavery supply chain?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2010-02-01T21:08:06Z</dcterms:created>
  <dcterms:modified xsi:type="dcterms:W3CDTF">2018-08-16T13:46:07Z</dcterms:modified>
</cp:coreProperties>
</file>